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3" r:id="rId2"/>
    <p:sldId id="314" r:id="rId3"/>
    <p:sldId id="315" r:id="rId4"/>
    <p:sldId id="328" r:id="rId5"/>
    <p:sldId id="333" r:id="rId6"/>
    <p:sldId id="321" r:id="rId7"/>
    <p:sldId id="329" r:id="rId8"/>
    <p:sldId id="322" r:id="rId9"/>
    <p:sldId id="320" r:id="rId10"/>
    <p:sldId id="319" r:id="rId11"/>
    <p:sldId id="316" r:id="rId12"/>
    <p:sldId id="318" r:id="rId13"/>
    <p:sldId id="317" r:id="rId14"/>
    <p:sldId id="323" r:id="rId15"/>
    <p:sldId id="324" r:id="rId16"/>
    <p:sldId id="332" r:id="rId17"/>
    <p:sldId id="331" r:id="rId18"/>
    <p:sldId id="326" r:id="rId19"/>
    <p:sldId id="327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AD2BC"/>
    <a:srgbClr val="C33333"/>
    <a:srgbClr val="000000"/>
    <a:srgbClr val="1C25D6"/>
    <a:srgbClr val="BD3184"/>
    <a:srgbClr val="131991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3" autoAdjust="0"/>
    <p:restoredTop sz="94660"/>
  </p:normalViewPr>
  <p:slideViewPr>
    <p:cSldViewPr>
      <p:cViewPr>
        <p:scale>
          <a:sx n="125" d="100"/>
          <a:sy n="125" d="100"/>
        </p:scale>
        <p:origin x="-72" y="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4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029ACD-024B-4959-83F4-D73BCE17CBFF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8ED9ED-B204-48B2-9887-E32304AF9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877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85D5C23-60AC-4458-9445-D05A5AF1E805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9643691-458D-4F47-9FF2-D0DE90E02DB8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4F1F6F8-F925-4D64-AE37-C2DBB4349E11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D487A47-69B0-421B-A753-DC781A8B438E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0F0E1F5-5F94-4A02-98B8-558FA3FCBBB9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D0F13BE-1EC9-479E-B1AB-61DB01AE448C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A936673-3798-407A-AA66-EB0883A526BC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281F57-CD02-4647-9B2A-CB7F7612C1EB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84A8CCB-FFF8-417C-A91A-2E95DB8B14D4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666C0FE-B2FA-4FCE-B3E5-E453E715E06D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56CCBFF-A5D3-447F-8A8B-3EFD236C2DCB}" type="slidenum">
              <a:rPr lang="ru-RU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07F4-9B7D-4D9E-8D1E-1B558F6A04EB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D931F-92F4-4CF0-A49E-9559E0AFF9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8E637-F715-49E5-A477-E5FCF1352878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B4E6F-7F83-472C-B2D5-234A44447B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49361-EB9D-49D9-8358-5264095AC7EC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AA8E0-E064-4212-AAFD-C4E5E97EE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DC2EA-5C36-4965-AFB8-B9F19560BB29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6706-680C-4624-80B4-57A0616CA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3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63DFC-7F28-4236-9126-277E75BCB9D0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93735-8B33-403F-ADF1-66C81D9393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E4BE-C5E1-41F4-8248-969971B8E14B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C9198-1CE9-4D21-9977-6FFAB9809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5AFEF-28F3-469C-A11B-DA40286B4ED0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BD39A-D808-4C86-A623-29E7ED5562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B8935-209B-454A-B6CC-872014346061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2CF8-643D-4CA0-BA86-6761C13F4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DEC32-58B8-4ABD-BA8D-9987E9A5D340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95A30-1D6B-4018-92CE-E54638A0D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E9542-83E9-4C3E-BEDA-07D374E83F6A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B50D-1C6C-4324-AE44-0A6506046F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22354-73E1-4D66-B68B-2B1A72951EAE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46BF9-E44B-4482-98B4-6A332C2BF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42BCB7-C1A8-4D86-8230-F9D371D23181}" type="datetimeFigureOut">
              <a:rPr lang="ru-RU"/>
              <a:pPr>
                <a:defRPr/>
              </a:pPr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C392AE-D48E-4960-BF3B-BF536A2A2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slow" advTm="8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3419475" y="0"/>
            <a:ext cx="5724525" cy="692150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5368" name="Picture 8" descr="b9ac37911fca8f0bcb16e54ec416bb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649413"/>
            <a:ext cx="8928100" cy="517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1"/>
          <p:cNvPicPr>
            <a:picLocks noChangeAspect="1" noChangeArrowheads="1"/>
          </p:cNvPicPr>
          <p:nvPr/>
        </p:nvPicPr>
        <p:blipFill>
          <a:blip r:embed="rId3">
            <a:lum bright="8000" contrast="-10000"/>
          </a:blip>
          <a:srcRect/>
          <a:stretch>
            <a:fillRect/>
          </a:stretch>
        </p:blipFill>
        <p:spPr bwMode="auto">
          <a:xfrm>
            <a:off x="179388" y="115888"/>
            <a:ext cx="2376487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563938" y="0"/>
            <a:ext cx="53276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>
                <a:solidFill>
                  <a:schemeClr val="bg2"/>
                </a:solidFill>
                <a:latin typeface="Calibri" pitchFamily="34" charset="0"/>
              </a:rPr>
              <a:t>АО «НАУЧНО ИССЛЕДОВАТЕЛЬСКИЙ ИНСТИТУТ ПРОМЫШЛЕННОГО ТЕЛЕВИДЕНИЯ «РАСТР»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 bwMode="auto">
          <a:xfrm>
            <a:off x="5722938" y="692150"/>
            <a:ext cx="3313112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1200"/>
              <a:t>Россия, 173001 Великий Новгород</a:t>
            </a:r>
          </a:p>
          <a:p>
            <a:pPr algn="r"/>
            <a:r>
              <a:rPr lang="ru-RU" sz="1200"/>
              <a:t>Ул. Большая Санкт-Петербургская, 39</a:t>
            </a:r>
          </a:p>
          <a:p>
            <a:pPr algn="r"/>
            <a:r>
              <a:rPr lang="ru-RU" sz="1200">
                <a:solidFill>
                  <a:srgbClr val="595959"/>
                </a:solidFill>
              </a:rPr>
              <a:t>+7</a:t>
            </a:r>
            <a:r>
              <a:rPr lang="en-US" sz="1200">
                <a:solidFill>
                  <a:srgbClr val="595959"/>
                </a:solidFill>
              </a:rPr>
              <a:t> (8162) 77-43-31</a:t>
            </a:r>
            <a:r>
              <a:rPr lang="ru-RU" sz="1200">
                <a:solidFill>
                  <a:srgbClr val="595959"/>
                </a:solidFill>
              </a:rPr>
              <a:t>, 77-41-06</a:t>
            </a:r>
            <a:endParaRPr lang="en-US" sz="1200">
              <a:solidFill>
                <a:srgbClr val="595959"/>
              </a:solidFill>
            </a:endParaRPr>
          </a:p>
          <a:p>
            <a:pPr algn="r"/>
            <a:r>
              <a:rPr lang="en-US" sz="1200">
                <a:solidFill>
                  <a:srgbClr val="595959"/>
                </a:solidFill>
              </a:rPr>
              <a:t>market@rastr.natm.ru</a:t>
            </a:r>
            <a:endParaRPr lang="ru-RU" sz="1200">
              <a:solidFill>
                <a:srgbClr val="595959"/>
              </a:solidFill>
            </a:endParaRPr>
          </a:p>
          <a:p>
            <a:pPr algn="r"/>
            <a:r>
              <a:rPr lang="en-US" sz="1200">
                <a:solidFill>
                  <a:srgbClr val="595959"/>
                </a:solidFill>
              </a:rPr>
              <a:t>www.rastr.natm.ru</a:t>
            </a:r>
            <a:endParaRPr lang="ru-RU" sz="1200">
              <a:solidFill>
                <a:srgbClr val="595959"/>
              </a:solidFill>
              <a:latin typeface="Calibri" pitchFamily="34" charset="0"/>
              <a:cs typeface="Times New Roman" pitchFamily="18" charset="0"/>
            </a:endParaRPr>
          </a:p>
          <a:p>
            <a:pPr algn="r">
              <a:buFont typeface="Arial" charset="0"/>
              <a:buNone/>
            </a:pPr>
            <a:endParaRPr lang="en-US" sz="1200">
              <a:solidFill>
                <a:srgbClr val="595959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29" name="Picture 5" descr="E:\Взрывозащита\Обработанные изображения\Log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30163"/>
            <a:ext cx="79216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4" name="Object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1088" y="890588"/>
            <a:ext cx="37846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43438" y="3429000"/>
            <a:ext cx="43195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Tx/>
              <a:buChar char="•"/>
            </a:pPr>
            <a:r>
              <a:rPr lang="ru-RU" sz="1200"/>
              <a:t>Камера телевизионная передающая КТП-246 (ч/б); </a:t>
            </a:r>
          </a:p>
          <a:p>
            <a:pPr marL="182563" indent="-182563"/>
            <a:r>
              <a:rPr lang="ru-RU" sz="1200"/>
              <a:t>•  Скользящая телескопическая опора СТО-1; </a:t>
            </a:r>
          </a:p>
          <a:p>
            <a:pPr marL="182563" indent="-182563"/>
            <a:r>
              <a:rPr lang="ru-RU" sz="1200"/>
              <a:t>•  Монитор 17”;</a:t>
            </a:r>
          </a:p>
          <a:p>
            <a:pPr marL="182563" indent="-182563">
              <a:buFontTx/>
              <a:buChar char="•"/>
            </a:pPr>
            <a:r>
              <a:rPr lang="ru-RU" sz="1200"/>
              <a:t>  Блок питания БП-432; </a:t>
            </a:r>
          </a:p>
          <a:p>
            <a:pPr marL="182563" indent="-182563"/>
            <a:r>
              <a:rPr lang="ru-RU" sz="1200"/>
              <a:t>•  Коробка соединительная для подключения </a:t>
            </a:r>
          </a:p>
          <a:p>
            <a:pPr marL="182563" indent="-182563"/>
            <a:r>
              <a:rPr lang="ru-RU" sz="1200"/>
              <a:t>    к водопроводу КС-5.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43663" y="188913"/>
            <a:ext cx="2708275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25538"/>
            <a:ext cx="4356100" cy="22463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7950" y="333375"/>
            <a:ext cx="6192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/>
              <a:t>Система телевизионного наблюдения  до </a:t>
            </a:r>
            <a:r>
              <a:rPr lang="ru-RU" sz="2000">
                <a:solidFill>
                  <a:srgbClr val="DC3434"/>
                </a:solidFill>
              </a:rPr>
              <a:t>1000°С</a:t>
            </a:r>
          </a:p>
          <a:p>
            <a:pPr algn="r"/>
            <a:r>
              <a:rPr lang="ru-RU"/>
              <a:t>(черно-белая)</a:t>
            </a:r>
            <a:r>
              <a:rPr lang="ru-RU" sz="1400">
                <a:latin typeface="Times New Roman" pitchFamily="18" charset="0"/>
              </a:rPr>
              <a:t> </a:t>
            </a:r>
          </a:p>
        </p:txBody>
      </p:sp>
      <p:sp>
        <p:nvSpPr>
          <p:cNvPr id="30727" name="Прямоугольник 12"/>
          <p:cNvSpPr>
            <a:spLocks noChangeArrowheads="1"/>
          </p:cNvSpPr>
          <p:nvPr/>
        </p:nvSpPr>
        <p:spPr bwMode="auto">
          <a:xfrm>
            <a:off x="6588125" y="333375"/>
            <a:ext cx="236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«Перископ-ТВ»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0825" y="1268413"/>
            <a:ext cx="4176713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непрерывная круглосуточная работа;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водяное и воздушное охлаждение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оперативный ввод в высокотемпературную зону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   обдув пространства перед защитным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стеклом ТВ камеры сжатым воздухом для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предотвращения попадания на стекло пыли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и брызг;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  световая и  звуковая индикация повышения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температуры и снижения напора воды; 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•  высокая устойчивость к воздействию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магнитных полей;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•  дополнительно по требованию заказчика: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запись видеоизображений в различных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заданных режимах, просмотр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записанной информации;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передача видеоинформации в локальные 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глобальные(Internet) компьютерные сети. 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4643438" y="4724400"/>
            <a:ext cx="4176712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/>
              <a:t>Дополнительно</a:t>
            </a:r>
          </a:p>
          <a:p>
            <a:pPr algn="ctr"/>
            <a:r>
              <a:rPr lang="ru-RU" sz="1400"/>
              <a:t> (по отдельному заказу):</a:t>
            </a:r>
          </a:p>
          <a:p>
            <a:r>
              <a:rPr lang="ru-RU" sz="1200"/>
              <a:t>•</a:t>
            </a:r>
            <a:r>
              <a:rPr lang="ru-RU" sz="1400"/>
              <a:t>  </a:t>
            </a:r>
            <a:r>
              <a:rPr lang="ru-RU" sz="1200"/>
              <a:t>Плита опорная с уплотнением корпуса КТП-246 и </a:t>
            </a:r>
          </a:p>
          <a:p>
            <a:r>
              <a:rPr lang="ru-RU" sz="1200"/>
              <a:t>    заглушкой на отверстие для ввода во флоат-ванну. </a:t>
            </a:r>
          </a:p>
          <a:p>
            <a:r>
              <a:rPr lang="ru-RU" sz="1200"/>
              <a:t>•  Штуцеры для подвода во ды из магистрали. </a:t>
            </a:r>
          </a:p>
          <a:p>
            <a:r>
              <a:rPr lang="ru-RU" sz="1200"/>
              <a:t>•  Шланги (дюритовые) для подвода и отвода воды </a:t>
            </a:r>
          </a:p>
          <a:p>
            <a:r>
              <a:rPr lang="ru-RU" sz="1200"/>
              <a:t>   и азота (воздуха). </a:t>
            </a:r>
          </a:p>
        </p:txBody>
      </p:sp>
    </p:spTree>
  </p:cSld>
  <p:clrMapOvr>
    <a:masterClrMapping/>
  </p:clrMapOvr>
  <p:transition spd="slow" advTm="175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  <p:bldP spid="819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382713"/>
            <a:ext cx="31623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932363" y="3941763"/>
            <a:ext cx="43195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СТН-29Т</a:t>
            </a:r>
          </a:p>
          <a:p>
            <a:pPr>
              <a:buFont typeface="Arial" charset="0"/>
              <a:buChar char="•"/>
            </a:pPr>
            <a:r>
              <a:rPr lang="ru-RU" sz="1200"/>
              <a:t> Камера телевизионная передающая КТП-354Т</a:t>
            </a:r>
          </a:p>
          <a:p>
            <a:pPr>
              <a:buFont typeface="Arial" charset="0"/>
              <a:buNone/>
            </a:pPr>
            <a:r>
              <a:rPr lang="ru-RU" sz="1200"/>
              <a:t>  (цифровая, цветного изображения); </a:t>
            </a:r>
          </a:p>
          <a:p>
            <a:pPr>
              <a:buFont typeface="Arial" charset="0"/>
              <a:buChar char="•"/>
            </a:pPr>
            <a:r>
              <a:rPr lang="ru-RU" sz="1200"/>
              <a:t> Дефлектор ДФ-3; </a:t>
            </a:r>
          </a:p>
          <a:p>
            <a:pPr>
              <a:buFont typeface="Arial" charset="0"/>
              <a:buChar char="•"/>
            </a:pPr>
            <a:r>
              <a:rPr lang="ru-RU" sz="1200"/>
              <a:t> Персональный компьютер;</a:t>
            </a:r>
          </a:p>
          <a:p>
            <a:pPr>
              <a:buFont typeface="Arial" charset="0"/>
              <a:buChar char="•"/>
            </a:pPr>
            <a:r>
              <a:rPr lang="ru-RU" sz="1200"/>
              <a:t> Монитор LCD 23”;</a:t>
            </a:r>
          </a:p>
          <a:p>
            <a:pPr>
              <a:buFont typeface="Arial" charset="0"/>
              <a:buChar char="•"/>
            </a:pPr>
            <a:r>
              <a:rPr lang="ru-RU" sz="1200"/>
              <a:t> Программное обеспечение “Fire Viewer”.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19925" y="260350"/>
            <a:ext cx="2132013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96975"/>
            <a:ext cx="4356100" cy="22463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79388" y="423863"/>
            <a:ext cx="6337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Система телевизионного наблюдения до</a:t>
            </a:r>
            <a:r>
              <a:rPr lang="ru-RU" sz="2000">
                <a:solidFill>
                  <a:srgbClr val="DC3434"/>
                </a:solidFill>
              </a:rPr>
              <a:t> + 250°С</a:t>
            </a:r>
          </a:p>
          <a:p>
            <a:pPr algn="ctr"/>
            <a:r>
              <a:rPr lang="ru-RU" sz="2000"/>
              <a:t>(цифровая)</a:t>
            </a:r>
            <a:r>
              <a:rPr lang="ru-RU" sz="1800"/>
              <a:t> </a:t>
            </a:r>
          </a:p>
        </p:txBody>
      </p:sp>
      <p:sp>
        <p:nvSpPr>
          <p:cNvPr id="32775" name="Прямоугольник 12"/>
          <p:cNvSpPr>
            <a:spLocks noChangeArrowheads="1"/>
          </p:cNvSpPr>
          <p:nvPr/>
        </p:nvSpPr>
        <p:spPr bwMode="auto">
          <a:xfrm>
            <a:off x="7164388" y="450850"/>
            <a:ext cx="181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СТН-29Т(ц)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0825" y="1943100"/>
            <a:ext cx="3960813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непрерывная круглосуточная работа;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обдув пространства перед защитным стеклом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видеокамеры сжатым воздухом для защиты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от пыли и брызг;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передача изображения ТВ камеры по сети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Gigabit Ethernet;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дистанционное управление параметрами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цифровой камеры с клавиатуры ПК;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видеозапись и просмотр аварийных событий;</a:t>
            </a:r>
          </a:p>
        </p:txBody>
      </p:sp>
    </p:spTree>
  </p:cSld>
  <p:clrMapOvr>
    <a:masterClrMapping/>
  </p:clrMapOvr>
  <p:transition spd="slow" advTm="161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3" name="Object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62050"/>
            <a:ext cx="3513137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43438" y="4375150"/>
            <a:ext cx="4319587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Tx/>
              <a:buChar char="•"/>
            </a:pPr>
            <a:r>
              <a:rPr lang="ru-RU" sz="1400"/>
              <a:t>Камера телевизионная передающая КТП-191 черно-белого или цветного изображения (оговаривается при заказе); </a:t>
            </a:r>
          </a:p>
          <a:p>
            <a:pPr marL="182563" indent="-182563"/>
            <a:r>
              <a:rPr lang="ru-RU" sz="1400"/>
              <a:t>•  Устройство наведения УН-72; </a:t>
            </a:r>
          </a:p>
          <a:p>
            <a:pPr marL="182563" indent="-182563"/>
            <a:r>
              <a:rPr lang="ru-RU" sz="1400"/>
              <a:t>•  Пульт управления ПУ-230; </a:t>
            </a:r>
          </a:p>
          <a:p>
            <a:pPr marL="182563" indent="-182563"/>
            <a:r>
              <a:rPr lang="ru-RU" sz="1400"/>
              <a:t>•  Монитор 17”;</a:t>
            </a:r>
          </a:p>
          <a:p>
            <a:pPr marL="182563" indent="-182563">
              <a:buFontTx/>
              <a:buChar char="•"/>
            </a:pPr>
            <a:r>
              <a:rPr lang="ru-RU" sz="1400"/>
              <a:t>  Дефлектор для обдува стекла ДФ-1; </a:t>
            </a:r>
          </a:p>
          <a:p>
            <a:pPr marL="182563" indent="-182563"/>
            <a:r>
              <a:rPr lang="ru-RU" sz="1400"/>
              <a:t>•  Коробка соединительная для подключения </a:t>
            </a:r>
          </a:p>
          <a:p>
            <a:pPr marL="182563" indent="-182563"/>
            <a:r>
              <a:rPr lang="ru-RU" sz="1400"/>
              <a:t>    к водопроводу КС-5.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19925" y="260350"/>
            <a:ext cx="2132013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96975"/>
            <a:ext cx="4356100" cy="22463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95288" y="476250"/>
            <a:ext cx="626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Установка телевизионного наблюдения до </a:t>
            </a:r>
            <a:r>
              <a:rPr lang="ru-RU" sz="2000">
                <a:solidFill>
                  <a:srgbClr val="DC3434"/>
                </a:solidFill>
              </a:rPr>
              <a:t>+ 250°С</a:t>
            </a:r>
            <a:r>
              <a:rPr lang="ru-RU" sz="1800"/>
              <a:t> </a:t>
            </a:r>
          </a:p>
        </p:txBody>
      </p:sp>
      <p:sp>
        <p:nvSpPr>
          <p:cNvPr id="34823" name="Прямоугольник 12"/>
          <p:cNvSpPr>
            <a:spLocks noChangeArrowheads="1"/>
          </p:cNvSpPr>
          <p:nvPr/>
        </p:nvSpPr>
        <p:spPr bwMode="auto">
          <a:xfrm>
            <a:off x="7454900" y="450850"/>
            <a:ext cx="1055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УТН-7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1341438"/>
            <a:ext cx="3960812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непрерывная круглосуточная работа;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   обдув пространства перед защитным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стеклом ТВ камеры сжатым воздухом для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предотвращения попадания на стекло пыли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и брызг;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  защита ТВ камеры от переполюсовки 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питающего напряжения; 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•  высокая устойчивость к воздействию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магнитных полей;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•  передача видеосигнала и питания ТВ камеры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по одному коаксиальному кабелю; 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•  дополнительно по требованию заказчика: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запись видеоизображений в различных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заданных режимах, просмотр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записанной информации;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передача видеоинформации в локальные 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глобальные(Internet) компьютерные сети. </a:t>
            </a:r>
          </a:p>
        </p:txBody>
      </p:sp>
    </p:spTree>
  </p:cSld>
  <p:clrMapOvr>
    <a:masterClrMapping/>
  </p:clrMapOvr>
  <p:transition spd="slow" advTm="155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382713"/>
            <a:ext cx="31623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43438" y="3933825"/>
            <a:ext cx="43195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Tx/>
              <a:buChar char="•"/>
            </a:pPr>
            <a:r>
              <a:rPr lang="ru-RU" sz="1400"/>
              <a:t>Камера телевизионная передающая КТП-190 черно-белого или цветного изображения (оговаривается при заказе); </a:t>
            </a:r>
          </a:p>
          <a:p>
            <a:pPr marL="182563" indent="-182563"/>
            <a:r>
              <a:rPr lang="ru-RU" sz="1400"/>
              <a:t>•  Устройство наведения УН-72; </a:t>
            </a:r>
          </a:p>
          <a:p>
            <a:pPr marL="182563" indent="-182563"/>
            <a:r>
              <a:rPr lang="ru-RU" sz="1400"/>
              <a:t>•  Пульт управления ПУ-230; </a:t>
            </a:r>
          </a:p>
          <a:p>
            <a:pPr marL="182563" indent="-182563"/>
            <a:r>
              <a:rPr lang="ru-RU" sz="1400"/>
              <a:t>•  Монитор 17”.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19925" y="260350"/>
            <a:ext cx="2132013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196975"/>
            <a:ext cx="4356100" cy="22463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66725" y="476250"/>
            <a:ext cx="633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Установка телевизионного наблюдения до </a:t>
            </a:r>
            <a:r>
              <a:rPr lang="ru-RU" sz="2000">
                <a:solidFill>
                  <a:srgbClr val="DC3434"/>
                </a:solidFill>
              </a:rPr>
              <a:t>+ 85°С</a:t>
            </a:r>
            <a:r>
              <a:rPr lang="ru-RU" sz="2000"/>
              <a:t> </a:t>
            </a:r>
            <a:r>
              <a:rPr lang="ru-RU" sz="1800"/>
              <a:t> </a:t>
            </a:r>
          </a:p>
        </p:txBody>
      </p:sp>
      <p:sp>
        <p:nvSpPr>
          <p:cNvPr id="36871" name="Прямоугольник 12"/>
          <p:cNvSpPr>
            <a:spLocks noChangeArrowheads="1"/>
          </p:cNvSpPr>
          <p:nvPr/>
        </p:nvSpPr>
        <p:spPr bwMode="auto">
          <a:xfrm>
            <a:off x="7454900" y="450850"/>
            <a:ext cx="1225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УТН-12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95288" y="1700213"/>
            <a:ext cx="3960812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непрерывная круглосуточная работа;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  защита ТВ камеры от переполюсовки   питающего напряжения; 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•  высокая устойчивость к воздействию магнитных полей;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•  передача видеосигнала и питания ТВ камеры по одному коаксиальному кабелю; 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•  дополнительно по требованию заказчика: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запись видеоизображений в различных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заданных режимах, просмотр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записанной информации;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передача видеоинформации в локальные 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   глобальные(Internet) компьютерные сети. </a:t>
            </a:r>
          </a:p>
        </p:txBody>
      </p:sp>
    </p:spTree>
  </p:cSld>
  <p:clrMapOvr>
    <a:masterClrMapping/>
  </p:clrMapOvr>
  <p:transition spd="slow" advTm="160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6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2" name="Picture 7" descr="0261"/>
          <p:cNvPicPr>
            <a:picLocks noChangeAspect="1" noChangeArrowheads="1"/>
          </p:cNvPicPr>
          <p:nvPr/>
        </p:nvPicPr>
        <p:blipFill>
          <a:blip r:embed="rId2">
            <a:lum bright="30000" contrast="-78000"/>
          </a:blip>
          <a:srcRect b="13562"/>
          <a:stretch>
            <a:fillRect/>
          </a:stretch>
        </p:blipFill>
        <p:spPr bwMode="auto">
          <a:xfrm>
            <a:off x="-36513" y="954088"/>
            <a:ext cx="9144001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1" name="Object 13"/>
          <p:cNvPicPr>
            <a:picLocks noChangeAspect="1"/>
          </p:cNvPicPr>
          <p:nvPr/>
        </p:nvPicPr>
        <p:blipFill>
          <a:blip r:embed="rId3">
            <a:clrChange>
              <a:clrFrom>
                <a:srgbClr val="ABAB96"/>
              </a:clrFrom>
              <a:clrTo>
                <a:srgbClr val="ABAB9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8425" y="2665413"/>
            <a:ext cx="287972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979613" y="-50800"/>
            <a:ext cx="7164387" cy="69580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7488" y="115888"/>
            <a:ext cx="6226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Calibri" pitchFamily="34" charset="0"/>
              </a:rPr>
              <a:t>Потребители</a:t>
            </a:r>
          </a:p>
        </p:txBody>
      </p:sp>
      <p:sp>
        <p:nvSpPr>
          <p:cNvPr id="90126" name="Rectangle 10"/>
          <p:cNvSpPr>
            <a:spLocks noChangeArrowheads="1"/>
          </p:cNvSpPr>
          <p:nvPr/>
        </p:nvSpPr>
        <p:spPr bwMode="auto">
          <a:xfrm>
            <a:off x="179388" y="1052513"/>
            <a:ext cx="88201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Предприятия металлургической, стекольной, топливно-энергетической и других отраслей промышленности с производственными процессами в зонах повышенной температуры окружающей среды. </a:t>
            </a:r>
          </a:p>
        </p:txBody>
      </p:sp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2795588" y="1795463"/>
            <a:ext cx="6265862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sz="1100"/>
              <a:t>ОАО «Северсталь»   (г. Череповец), </a:t>
            </a:r>
            <a:endParaRPr lang="en-US" sz="1100"/>
          </a:p>
          <a:p>
            <a:pPr>
              <a:lnSpc>
                <a:spcPct val="120000"/>
              </a:lnSpc>
            </a:pPr>
            <a:r>
              <a:rPr lang="ru-RU" sz="1100"/>
              <a:t>ОАО «Магнитогорский металлургический» </a:t>
            </a:r>
            <a:endParaRPr lang="en-US" sz="1100"/>
          </a:p>
          <a:p>
            <a:pPr>
              <a:lnSpc>
                <a:spcPct val="120000"/>
              </a:lnSpc>
            </a:pPr>
            <a:r>
              <a:rPr lang="ru-RU" sz="1100"/>
              <a:t>ОАО «Западно-Сибирский  меткомбинат» (Кемеровская обл.,  г. Ново-кузнецк), </a:t>
            </a:r>
            <a:endParaRPr lang="en-US" sz="1100"/>
          </a:p>
          <a:p>
            <a:pPr>
              <a:lnSpc>
                <a:spcPct val="120000"/>
              </a:lnSpc>
            </a:pPr>
            <a:r>
              <a:rPr lang="ru-RU" sz="1100"/>
              <a:t>Металлургический комбинат (г. Старый Оскол)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«Таганрогский металлургический комбинат»  ( Ростовская обл.,  г. Таганрог),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"Енакиевский металлургический завод” </a:t>
            </a:r>
          </a:p>
          <a:p>
            <a:pPr>
              <a:lnSpc>
                <a:spcPct val="120000"/>
              </a:lnSpc>
            </a:pPr>
            <a:r>
              <a:rPr lang="ru-RU" sz="1100"/>
              <a:t>Златоустовский металлургический завод   (Челябинская обл.,  г. Златоуст),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"Волжский трубный завод </a:t>
            </a:r>
          </a:p>
          <a:p>
            <a:pPr>
              <a:lnSpc>
                <a:spcPct val="120000"/>
              </a:lnSpc>
            </a:pPr>
            <a:r>
              <a:rPr lang="ru-RU" sz="1100"/>
              <a:t>ЗАО «Нижнесергинский метизно-металлургический завод» (Свердловская обл.,                     г. Ревда)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«Ревякинский металлопрокатный завод»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«ВНИИТ химнефтеаппаратуры» </a:t>
            </a:r>
          </a:p>
          <a:p>
            <a:pPr>
              <a:lnSpc>
                <a:spcPct val="120000"/>
              </a:lnSpc>
            </a:pPr>
            <a:r>
              <a:rPr lang="ru-RU" sz="1100"/>
              <a:t>ООО «Борский стекольный завод», Нижний Новгород;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«Красное Эхо» (Владимирская обл., Гусь-Хрустальный район, пос. </a:t>
            </a:r>
            <a:r>
              <a:rPr lang="ru-RU" sz="1100" b="1"/>
              <a:t>Красное</a:t>
            </a:r>
            <a:r>
              <a:rPr lang="ru-RU" sz="1100"/>
              <a:t> </a:t>
            </a:r>
            <a:r>
              <a:rPr lang="ru-RU" sz="1100" b="1"/>
              <a:t>Эхо)</a:t>
            </a:r>
          </a:p>
          <a:p>
            <a:pPr>
              <a:lnSpc>
                <a:spcPct val="120000"/>
              </a:lnSpc>
            </a:pPr>
            <a:r>
              <a:rPr lang="ru-RU" sz="1100"/>
              <a:t> СП «</a:t>
            </a:r>
            <a:r>
              <a:rPr lang="en-US" sz="1100"/>
              <a:t>FARM GLASS</a:t>
            </a:r>
            <a:r>
              <a:rPr lang="ru-RU" sz="1100"/>
              <a:t>» (Узбекистан, г. Ташкент)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«Стекольный  завод им. 9 января»   (Тверская обл., г. Вышний  Волочек),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«Салаватстекло»  (Республика Башкирия, г. Салават), </a:t>
            </a:r>
            <a:endParaRPr lang="en-US" sz="1100"/>
          </a:p>
          <a:p>
            <a:pPr>
              <a:lnSpc>
                <a:spcPct val="120000"/>
              </a:lnSpc>
            </a:pPr>
            <a:r>
              <a:rPr lang="ru-RU" sz="1100"/>
              <a:t>ООО «Чагодощенский  стекольный завод и К° (Вологодская обл.,  пос. Чагода),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«Саратовстройстекло»,  (г. Саратов), 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«Гомельстекло» (Республика Беларусь, г. Гомель) </a:t>
            </a:r>
          </a:p>
          <a:p>
            <a:pPr>
              <a:lnSpc>
                <a:spcPct val="120000"/>
              </a:lnSpc>
            </a:pPr>
            <a:r>
              <a:rPr lang="ru-RU" sz="1100"/>
              <a:t>ООО «Гродненский стеклотарный завод» (Республика Беларусь, г. Гродно)</a:t>
            </a:r>
          </a:p>
          <a:p>
            <a:pPr>
              <a:lnSpc>
                <a:spcPct val="120000"/>
              </a:lnSpc>
            </a:pPr>
            <a:r>
              <a:rPr lang="ru-RU" sz="1100"/>
              <a:t>ООО "Гардиан Стекло (Рязань), </a:t>
            </a:r>
          </a:p>
          <a:p>
            <a:pPr>
              <a:lnSpc>
                <a:spcPct val="120000"/>
              </a:lnSpc>
            </a:pPr>
            <a:r>
              <a:rPr lang="ru-RU" sz="1100"/>
              <a:t>АО «Саратовский институт стекла» (г. Саратов)</a:t>
            </a:r>
          </a:p>
          <a:p>
            <a:pPr>
              <a:lnSpc>
                <a:spcPct val="120000"/>
              </a:lnSpc>
            </a:pPr>
            <a:r>
              <a:rPr lang="ru-RU" sz="1100"/>
              <a:t>ОАО «Каменский стеклотарный завод» (Ростовская обл., г. Каменск-Шахтинский), </a:t>
            </a:r>
          </a:p>
        </p:txBody>
      </p:sp>
    </p:spTree>
  </p:cSld>
  <p:clrMapOvr>
    <a:masterClrMapping/>
  </p:clrMapOvr>
  <p:transition spd="slow" advTm="88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4" grpId="0"/>
      <p:bldP spid="9012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Выксунский  металлургический завод   - система ТСН-10-1М</a:t>
            </a:r>
          </a:p>
        </p:txBody>
      </p:sp>
      <p:pic>
        <p:nvPicPr>
          <p:cNvPr id="3993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Выксунский  металлургический завод   -  система ТСН-10-1М</a:t>
            </a:r>
          </a:p>
        </p:txBody>
      </p:sp>
    </p:spTree>
  </p:cSld>
  <p:clrMapOvr>
    <a:masterClrMapping/>
  </p:clrMapOvr>
  <p:transition spd="slow" advTm="8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Борский стекольный завод  -  система «Перископ–ТВ»</a:t>
            </a:r>
          </a:p>
        </p:txBody>
      </p:sp>
      <p:pic>
        <p:nvPicPr>
          <p:cNvPr id="93196" name="Object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976313"/>
            <a:ext cx="9180513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2" name="Object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1008063"/>
            <a:ext cx="9180513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рабочий с камеро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0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Борский стекольный завод   - система «Термозонд»</a:t>
            </a:r>
          </a:p>
        </p:txBody>
      </p:sp>
    </p:spTree>
  </p:cSld>
  <p:clrMapOvr>
    <a:masterClrMapping/>
  </p:clrMapOvr>
  <p:transition spd="slow" advTm="10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-36513" y="-26988"/>
            <a:ext cx="9180513" cy="1008063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250825" y="188913"/>
            <a:ext cx="878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Стекольный завод Салават – система «Перископ-ТВ»</a:t>
            </a:r>
          </a:p>
        </p:txBody>
      </p:sp>
      <p:pic>
        <p:nvPicPr>
          <p:cNvPr id="106498" name="Picture 38" descr="1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43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43" name="Picture 14" descr="0261"/>
          <p:cNvPicPr>
            <a:picLocks noChangeAspect="1" noChangeArrowheads="1"/>
          </p:cNvPicPr>
          <p:nvPr/>
        </p:nvPicPr>
        <p:blipFill>
          <a:blip r:embed="rId3"/>
          <a:srcRect b="13562"/>
          <a:stretch>
            <a:fillRect/>
          </a:stretch>
        </p:blipFill>
        <p:spPr bwMode="auto">
          <a:xfrm>
            <a:off x="0" y="954088"/>
            <a:ext cx="91440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Прямоугольник 11"/>
          <p:cNvGrpSpPr>
            <a:grpSpLocks/>
          </p:cNvGrpSpPr>
          <p:nvPr/>
        </p:nvGrpSpPr>
        <p:grpSpPr bwMode="auto">
          <a:xfrm>
            <a:off x="1974850" y="-79375"/>
            <a:ext cx="7175500" cy="6967538"/>
            <a:chOff x="1244" y="-50"/>
            <a:chExt cx="4520" cy="4389"/>
          </a:xfrm>
        </p:grpSpPr>
        <p:pic>
          <p:nvPicPr>
            <p:cNvPr id="15370" name="Прямоугольник 11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44" y="-50"/>
              <a:ext cx="4520" cy="4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1" name="Text Box 49"/>
            <p:cNvSpPr txBox="1">
              <a:spLocks noChangeArrowheads="1"/>
            </p:cNvSpPr>
            <p:nvPr/>
          </p:nvSpPr>
          <p:spPr bwMode="auto">
            <a:xfrm>
              <a:off x="1247" y="-46"/>
              <a:ext cx="4513" cy="4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ru-RU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 flipV="1">
            <a:off x="0" y="979488"/>
            <a:ext cx="7380288" cy="936625"/>
          </a:xfrm>
          <a:prstGeom prst="rect">
            <a:avLst/>
          </a:prstGeom>
          <a:solidFill>
            <a:srgbClr val="C33333"/>
          </a:solidFill>
          <a:ln w="25400" algn="ctr">
            <a:noFill/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 sz="1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7488" y="1125538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Термостойкие системы телевизионного наблюдения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203575" y="398463"/>
            <a:ext cx="561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rgbClr val="595959"/>
                </a:solidFill>
                <a:latin typeface="Calibri" pitchFamily="34" charset="0"/>
              </a:rPr>
              <a:t>АО «НИИ ПРОМЫШЛЕННОГО ТЕЛЕВИДЕНИЯ «РАСТР»</a:t>
            </a:r>
          </a:p>
        </p:txBody>
      </p:sp>
      <p:pic>
        <p:nvPicPr>
          <p:cNvPr id="1029" name="Picture 5" descr="E:\Взрывозащита\Обработанные изображения\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260350"/>
            <a:ext cx="6477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34" name="Object 45"/>
          <p:cNvPicPr>
            <a:picLocks noChangeAspect="1"/>
          </p:cNvPicPr>
          <p:nvPr/>
        </p:nvPicPr>
        <p:blipFill>
          <a:blip r:embed="rId6">
            <a:clrChange>
              <a:clrFrom>
                <a:srgbClr val="C7C7B9"/>
              </a:clrFrom>
              <a:clrTo>
                <a:srgbClr val="C7C7B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8775"/>
            <a:ext cx="3744913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42" name="Object 4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9200" y="3500438"/>
            <a:ext cx="12969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80" name="Object 20"/>
          <p:cNvGraphicFramePr>
            <a:graphicFrameLocks noChangeAspect="1"/>
          </p:cNvGraphicFramePr>
          <p:nvPr/>
        </p:nvGraphicFramePr>
        <p:xfrm>
          <a:off x="3563938" y="2276475"/>
          <a:ext cx="43640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Image" r:id="rId8" imgW="12355556" imgH="11504762" progId="Photoshop.Image.55">
                  <p:embed/>
                </p:oleObj>
              </mc:Choice>
              <mc:Fallback>
                <p:oleObj name="Image" r:id="rId8" imgW="12355556" imgH="11504762" progId="Photoshop.Image.55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276475"/>
                        <a:ext cx="43640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2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7019925" y="260350"/>
            <a:ext cx="2132013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268413"/>
            <a:ext cx="4356100" cy="22463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79388" y="439738"/>
            <a:ext cx="66690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Система телевизионного наблюдения до </a:t>
            </a:r>
            <a:r>
              <a:rPr lang="ru-RU" sz="2000">
                <a:solidFill>
                  <a:srgbClr val="DC3434"/>
                </a:solidFill>
              </a:rPr>
              <a:t>+ 1600°С</a:t>
            </a:r>
            <a:endParaRPr lang="en-US" sz="2000">
              <a:solidFill>
                <a:srgbClr val="DC3434"/>
              </a:solidFill>
            </a:endParaRPr>
          </a:p>
          <a:p>
            <a:pPr algn="ctr"/>
            <a:r>
              <a:rPr lang="en-US" sz="2000"/>
              <a:t>(</a:t>
            </a:r>
            <a:r>
              <a:rPr lang="ru-RU" sz="2000"/>
              <a:t>цифровая)</a:t>
            </a:r>
          </a:p>
        </p:txBody>
      </p:sp>
      <p:sp>
        <p:nvSpPr>
          <p:cNvPr id="16389" name="Прямоугольник 12"/>
          <p:cNvSpPr>
            <a:spLocks noChangeArrowheads="1"/>
          </p:cNvSpPr>
          <p:nvPr/>
        </p:nvSpPr>
        <p:spPr bwMode="auto">
          <a:xfrm>
            <a:off x="7437438" y="260350"/>
            <a:ext cx="14414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500">
              <a:solidFill>
                <a:schemeClr val="bg1"/>
              </a:solidFill>
              <a:ea typeface="Gulim"/>
              <a:cs typeface="Gulim"/>
            </a:endParaRPr>
          </a:p>
          <a:p>
            <a:pPr algn="ctr"/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СТН-27Т</a:t>
            </a:r>
          </a:p>
          <a:p>
            <a:pPr algn="ctr"/>
            <a:endParaRPr lang="ru-RU" sz="2400">
              <a:solidFill>
                <a:schemeClr val="bg1"/>
              </a:solidFill>
              <a:ea typeface="Gulim"/>
              <a:cs typeface="Gulim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04800" y="1295400"/>
            <a:ext cx="8574088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/>
            <a:r>
              <a:rPr lang="ru-RU" sz="1200"/>
              <a:t>Предназначена для непрерывного наблюдения с  поста оператора цветного изображения объектов внутри пространства высокотемпературных промышленных печей (пламени горелок, расплава стекла, состояния внутренней поверхности деталей печи и др.). Программное обеспечение позволяет осуществлять просмотр на экране монитора компьютера  полноэкранных или совмещённых видеоизображений с одной или двух КТП (в зависимости от сетевой карты компьютера  – оговаривается при заказе).</a:t>
            </a:r>
          </a:p>
          <a:p>
            <a:pPr indent="457200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indent="457200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indent="457200">
              <a:buFontTx/>
              <a:buChar char="•"/>
            </a:pPr>
            <a:endParaRPr lang="ru-RU" sz="1400">
              <a:latin typeface="Times New Roman" pitchFamily="18" charset="0"/>
            </a:endParaRPr>
          </a:p>
        </p:txBody>
      </p:sp>
      <p:pic>
        <p:nvPicPr>
          <p:cNvPr id="16391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" y="2392363"/>
            <a:ext cx="91440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76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1" grpId="0" animBg="1"/>
      <p:bldP spid="1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811713" y="2060575"/>
            <a:ext cx="41529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СТН-27Т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ru-RU" sz="1200"/>
              <a:t> Камера телевизионная передающая КТП-312Т</a:t>
            </a:r>
          </a:p>
          <a:p>
            <a:pPr>
              <a:lnSpc>
                <a:spcPct val="130000"/>
              </a:lnSpc>
              <a:buFont typeface="Arial" charset="0"/>
              <a:buNone/>
            </a:pPr>
            <a:r>
              <a:rPr lang="ru-RU" sz="1200"/>
              <a:t>  (цифровая, цветного изображения); 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ru-RU" sz="1200"/>
              <a:t> Устройство автоматической защиты камеры УАЗК-6; 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ru-RU" sz="1200"/>
              <a:t> Устройство сопряжения УС-6; 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ru-RU" sz="1200"/>
              <a:t> Устройство сопряжения УСИ-7;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ru-RU" sz="1200"/>
              <a:t> Персональный компьютер; с источником бесперебойного питания 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ru-RU" sz="1200"/>
              <a:t> Монитор LCD 23”;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ru-RU" sz="1200"/>
              <a:t> Преобразователь интерфейсов USB/RS-485 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ru-RU" sz="1200"/>
              <a:t> Программное обеспечение “Fire Viewer”. </a:t>
            </a:r>
          </a:p>
          <a:p>
            <a:pPr>
              <a:buFont typeface="Arial" charset="0"/>
              <a:buChar char="•"/>
            </a:pPr>
            <a:endParaRPr lang="ru-RU" sz="1200"/>
          </a:p>
          <a:p>
            <a:pPr>
              <a:buFont typeface="Arial" charset="0"/>
              <a:buChar char="•"/>
            </a:pPr>
            <a:endParaRPr lang="ru-RU" sz="1200"/>
          </a:p>
        </p:txBody>
      </p:sp>
      <p:sp>
        <p:nvSpPr>
          <p:cNvPr id="18" name="Прямоугольник 17"/>
          <p:cNvSpPr/>
          <p:nvPr/>
        </p:nvSpPr>
        <p:spPr>
          <a:xfrm>
            <a:off x="6888163" y="255588"/>
            <a:ext cx="2132012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268413"/>
            <a:ext cx="4356100" cy="22463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79388" y="439738"/>
            <a:ext cx="66690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Система телевизионного наблюдения до </a:t>
            </a:r>
            <a:r>
              <a:rPr lang="ru-RU" sz="2000">
                <a:solidFill>
                  <a:srgbClr val="DC3434"/>
                </a:solidFill>
              </a:rPr>
              <a:t>+ 1600°С</a:t>
            </a:r>
            <a:endParaRPr lang="en-US" sz="2000">
              <a:solidFill>
                <a:srgbClr val="DC3434"/>
              </a:solidFill>
            </a:endParaRPr>
          </a:p>
          <a:p>
            <a:pPr algn="ctr"/>
            <a:r>
              <a:rPr lang="en-US" sz="2000"/>
              <a:t>(</a:t>
            </a:r>
            <a:r>
              <a:rPr lang="ru-RU" sz="2000"/>
              <a:t>цифровая)</a:t>
            </a:r>
          </a:p>
        </p:txBody>
      </p:sp>
      <p:sp>
        <p:nvSpPr>
          <p:cNvPr id="18438" name="Прямоугольник 12"/>
          <p:cNvSpPr>
            <a:spLocks noChangeArrowheads="1"/>
          </p:cNvSpPr>
          <p:nvPr/>
        </p:nvSpPr>
        <p:spPr bwMode="auto">
          <a:xfrm>
            <a:off x="7164388" y="260350"/>
            <a:ext cx="17145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500">
              <a:solidFill>
                <a:schemeClr val="bg1"/>
              </a:solidFill>
              <a:ea typeface="Gulim"/>
              <a:cs typeface="Gulim"/>
            </a:endParaRPr>
          </a:p>
          <a:p>
            <a:pPr algn="ctr"/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СТН-27Т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1412875"/>
            <a:ext cx="4103687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непрерывная круглосуточная работа;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дистанционный ввод/вывод из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высокотемпературной зоны;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автоматический вывод телевизионной камеры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из высокотемпературной зоны при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возникновении аварийной ситуации: </a:t>
            </a:r>
          </a:p>
          <a:p>
            <a:pPr marL="269875" indent="-87313" defTabSz="896938"/>
            <a:r>
              <a:rPr lang="ru-RU" sz="1200">
                <a:latin typeface="Times New Roman" pitchFamily="18" charset="0"/>
              </a:rPr>
              <a:t>   - </a:t>
            </a:r>
            <a:r>
              <a:rPr lang="ru-RU" sz="1400">
                <a:latin typeface="Times New Roman" pitchFamily="18" charset="0"/>
              </a:rPr>
              <a:t>перегрев внутри кожуха (свыше 60 °С); 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снижение напора воды;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снижение  напряжения питания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обдув пространства перед защитным стеклом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видеокамеры сжатым воздухом для защиты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от пыли и брызг;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передача изображения ТВ камеры по сети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Gigabit Ethernet;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дистанционное управление параметрами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цифровой камеры с клавиатуры ПК;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видеозапись и просмотр аварийных событий;</a:t>
            </a:r>
          </a:p>
        </p:txBody>
      </p:sp>
    </p:spTree>
  </p:cSld>
  <p:clrMapOvr>
    <a:masterClrMapping/>
  </p:clrMapOvr>
  <p:transition spd="slow" advTm="176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811713" y="2060575"/>
            <a:ext cx="4152900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Возможности программного обеспечения</a:t>
            </a:r>
          </a:p>
          <a:p>
            <a:pPr algn="ctr"/>
            <a:endParaRPr lang="ru-RU" b="1"/>
          </a:p>
          <a:p>
            <a:pPr>
              <a:lnSpc>
                <a:spcPct val="107000"/>
              </a:lnSpc>
              <a:buFont typeface="Arial" charset="0"/>
              <a:buChar char="•"/>
            </a:pPr>
            <a:r>
              <a:rPr lang="ru-RU" sz="1400"/>
              <a:t> </a:t>
            </a:r>
            <a:r>
              <a:rPr lang="ru-RU" sz="1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визуализация видеоизображения с КТП в окне с цифровым масштабированием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buFont typeface="Arial" charset="0"/>
              <a:buChar char="•"/>
            </a:pPr>
            <a:r>
              <a:rPr lang="ru-RU" sz="1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регулировка времени экспозиции в режиме ручной/автомат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buFont typeface="Arial" charset="0"/>
              <a:buChar char="•"/>
            </a:pPr>
            <a:r>
              <a:rPr lang="ru-RU" sz="1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регулировка режимов гамма коррекции; 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buFont typeface="Arial" charset="0"/>
              <a:buChar char="•"/>
            </a:pPr>
            <a:r>
              <a:rPr lang="ru-RU" sz="1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автоматическая регулировка баланса белого с возможностью переключения на ручную регулировку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buFont typeface="Arial" charset="0"/>
              <a:buChar char="•"/>
            </a:pPr>
            <a:r>
              <a:rPr lang="ru-RU" sz="14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автоматическая регулировка усиления с возможностью установки фиксированного значения;</a:t>
            </a:r>
            <a:endParaRPr lang="ru-RU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1400">
                <a:latin typeface="Times New Roman" pitchFamily="18" charset="0"/>
                <a:cs typeface="Calibri" pitchFamily="34" charset="0"/>
              </a:rPr>
              <a:t> архивация видеоизображений с последующим воспроизведением требуемых сюжетов по времени (дата, время суток) на экране монитора (время архивации определяется объёмом памяти диска ПК) </a:t>
            </a:r>
            <a:endParaRPr lang="ru-RU" sz="1400"/>
          </a:p>
          <a:p>
            <a:pPr>
              <a:buFont typeface="Arial" charset="0"/>
              <a:buChar char="•"/>
            </a:pPr>
            <a:endParaRPr lang="ru-RU" sz="1200"/>
          </a:p>
        </p:txBody>
      </p:sp>
      <p:sp>
        <p:nvSpPr>
          <p:cNvPr id="18" name="Прямоугольник 17"/>
          <p:cNvSpPr/>
          <p:nvPr/>
        </p:nvSpPr>
        <p:spPr>
          <a:xfrm>
            <a:off x="6888163" y="255588"/>
            <a:ext cx="2132012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7879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1075"/>
            <a:ext cx="4787900" cy="22463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79388" y="439738"/>
            <a:ext cx="6669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Технические и эксплуатационные  характеристики</a:t>
            </a:r>
          </a:p>
        </p:txBody>
      </p:sp>
      <p:sp>
        <p:nvSpPr>
          <p:cNvPr id="20486" name="Прямоугольник 12"/>
          <p:cNvSpPr>
            <a:spLocks noChangeArrowheads="1"/>
          </p:cNvSpPr>
          <p:nvPr/>
        </p:nvSpPr>
        <p:spPr bwMode="auto">
          <a:xfrm>
            <a:off x="7164388" y="260350"/>
            <a:ext cx="17145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500">
              <a:solidFill>
                <a:schemeClr val="bg1"/>
              </a:solidFill>
              <a:ea typeface="Gulim"/>
              <a:cs typeface="Gulim"/>
            </a:endParaRPr>
          </a:p>
          <a:p>
            <a:pPr algn="ctr"/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СТН-27Т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-36513" y="981075"/>
            <a:ext cx="4679951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lnSpc>
                <a:spcPts val="1675"/>
              </a:lnSpc>
              <a:buFontTx/>
              <a:buChar char="•"/>
            </a:pPr>
            <a:r>
              <a:rPr lang="ru-RU" sz="1200">
                <a:latin typeface="Times New Roman" pitchFamily="18" charset="0"/>
              </a:rPr>
              <a:t>Разрешающая способность</a:t>
            </a:r>
          </a:p>
          <a:p>
            <a:pPr marL="269875" indent="-87313" defTabSz="896938">
              <a:lnSpc>
                <a:spcPts val="1675"/>
              </a:lnSpc>
            </a:pPr>
            <a:r>
              <a:rPr lang="ru-RU" sz="1200">
                <a:latin typeface="Times New Roman" pitchFamily="18" charset="0"/>
              </a:rPr>
              <a:t> цифровой видеокамеры  1280х960 пс;</a:t>
            </a:r>
          </a:p>
          <a:p>
            <a:pPr marL="269875" indent="-87313" defTabSz="896938">
              <a:lnSpc>
                <a:spcPts val="1675"/>
              </a:lnSpc>
              <a:spcBef>
                <a:spcPct val="100000"/>
              </a:spcBef>
              <a:buFontTx/>
              <a:buChar char="•"/>
            </a:pPr>
            <a:r>
              <a:rPr lang="ru-RU" sz="1200">
                <a:latin typeface="Times New Roman" pitchFamily="18" charset="0"/>
              </a:rPr>
              <a:t>угол обзора КТП-312Т  по горизонтали   - 50 градусов:</a:t>
            </a:r>
          </a:p>
          <a:p>
            <a:pPr marL="269875" indent="-87313" defTabSz="896938">
              <a:lnSpc>
                <a:spcPts val="1675"/>
              </a:lnSpc>
              <a:spcBef>
                <a:spcPct val="100000"/>
              </a:spcBef>
              <a:buFontTx/>
              <a:buChar char="•"/>
            </a:pPr>
            <a:r>
              <a:rPr lang="ru-RU" sz="1200">
                <a:latin typeface="Times New Roman" pitchFamily="18" charset="0"/>
              </a:rPr>
              <a:t>регулировка параметров (экспозиция, усиление, баланс белого, гамма), приём и формирование изображений осуществляется с ПК  по сети </a:t>
            </a:r>
            <a:r>
              <a:rPr lang="en-US" sz="1200">
                <a:latin typeface="Times New Roman" pitchFamily="18" charset="0"/>
              </a:rPr>
              <a:t>GEth </a:t>
            </a:r>
            <a:endParaRPr lang="ru-RU" sz="1200">
              <a:latin typeface="Times New Roman" pitchFamily="18" charset="0"/>
            </a:endParaRPr>
          </a:p>
          <a:p>
            <a:pPr marL="269875" indent="-87313" defTabSz="896938">
              <a:lnSpc>
                <a:spcPts val="1675"/>
              </a:lnSpc>
              <a:spcBef>
                <a:spcPct val="100000"/>
              </a:spcBef>
              <a:buFontTx/>
              <a:buChar char="•"/>
            </a:pPr>
            <a:r>
              <a:rPr lang="ru-RU" sz="1200">
                <a:latin typeface="Times New Roman" pitchFamily="18" charset="0"/>
              </a:rPr>
              <a:t> время непрерывной работы системы  - 24  ч в сутки;</a:t>
            </a:r>
          </a:p>
          <a:p>
            <a:pPr marL="269875" indent="-87313" algn="ctr" defTabSz="896938">
              <a:lnSpc>
                <a:spcPct val="107000"/>
              </a:lnSpc>
              <a:spcAft>
                <a:spcPts val="800"/>
              </a:spcAft>
            </a:pPr>
            <a:endParaRPr lang="ru-RU" sz="1200">
              <a:latin typeface="Times New Roman" pitchFamily="18" charset="0"/>
            </a:endParaRPr>
          </a:p>
          <a:p>
            <a:pPr marL="269875" indent="-87313" algn="ctr" defTabSz="896938">
              <a:lnSpc>
                <a:spcPct val="107000"/>
              </a:lnSpc>
              <a:spcAft>
                <a:spcPts val="800"/>
              </a:spcAft>
            </a:pPr>
            <a:r>
              <a:rPr lang="ru-RU" sz="1200">
                <a:latin typeface="Times New Roman" pitchFamily="18" charset="0"/>
              </a:rPr>
              <a:t>  </a:t>
            </a:r>
            <a:r>
              <a:rPr lang="ru-RU" sz="1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Требования к параметрам воды и воздуха для охлаждения</a:t>
            </a:r>
          </a:p>
          <a:p>
            <a:pPr marL="269875" indent="-87313" algn="ctr" defTabSz="896938">
              <a:lnSpc>
                <a:spcPct val="107000"/>
              </a:lnSpc>
              <a:spcAft>
                <a:spcPts val="800"/>
              </a:spcAft>
            </a:pPr>
            <a:r>
              <a:rPr lang="ru-RU" sz="12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КТП-312Т</a:t>
            </a:r>
            <a:r>
              <a:rPr lang="ru-RU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269875" indent="-87313" defTabSz="896938">
              <a:spcBef>
                <a:spcPts val="300"/>
              </a:spcBef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- подача чистой, нейтральной, с малым количеством извести  воды, соответствующей ГОСТ Р 51232-98, с температурой не выше 40 </a:t>
            </a:r>
            <a:r>
              <a:rPr lang="ru-RU" sz="1200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С. Расход воды составляет:      1,0 – 1,2 м</a:t>
            </a:r>
            <a:r>
              <a:rPr lang="ru-RU" sz="12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/час при температуре окружающей среды  до 1600 </a:t>
            </a:r>
            <a:r>
              <a:rPr lang="ru-RU" sz="1200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С; 0,85 – 1,05 м</a:t>
            </a:r>
            <a:r>
              <a:rPr lang="ru-RU" sz="12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/час при температуре окружающей среды до 1200</a:t>
            </a:r>
            <a:r>
              <a:rPr lang="ru-RU" sz="1200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С;  </a:t>
            </a:r>
          </a:p>
          <a:p>
            <a:pPr marL="269875" indent="-87313" defTabSz="896938"/>
            <a:r>
              <a:rPr lang="ru-RU" sz="1200">
                <a:latin typeface="Times New Roman" pitchFamily="18" charset="0"/>
                <a:cs typeface="Times New Roman" pitchFamily="18" charset="0"/>
              </a:rPr>
              <a:t>0,70 – 0,85 м</a:t>
            </a:r>
            <a:r>
              <a:rPr lang="ru-RU" sz="1200" baseline="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/час при температуре окружающей среды до 1000 </a:t>
            </a:r>
            <a:r>
              <a:rPr lang="ru-RU" sz="1200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С </a:t>
            </a:r>
          </a:p>
          <a:p>
            <a:pPr marL="269875" indent="-87313" defTabSz="896938">
              <a:spcBef>
                <a:spcPts val="300"/>
              </a:spcBef>
              <a:buFont typeface="Symbol" pitchFamily="18" charset="2"/>
              <a:buChar char="-"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подача очищенного сжатого воздуха без примесей масла, соответствующего классу загрязненности 0, 1, 3 по ГОСТ 17433-80, с избыточным давлением 0,5 – 0,8 атм,  с температурой не выше 40 </a:t>
            </a:r>
            <a:r>
              <a:rPr lang="ru-RU" sz="1200" baseline="3000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С;</a:t>
            </a:r>
          </a:p>
          <a:p>
            <a:pPr marL="269875" indent="-87313" defTabSz="896938"/>
            <a:r>
              <a:rPr lang="ru-RU" sz="1400" i="1">
                <a:latin typeface="Times New Roman" pitchFamily="18" charset="0"/>
                <a:cs typeface="Times New Roman" pitchFamily="18" charset="0"/>
              </a:rPr>
              <a:t>Примечание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100">
                <a:latin typeface="Times New Roman" pitchFamily="18" charset="0"/>
                <a:cs typeface="Times New Roman" pitchFamily="18" charset="0"/>
              </a:rPr>
              <a:t>При несоответствии сжатого воздуха указанным требованиям необходимо использовать очиститель воздуха;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76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524000"/>
            <a:ext cx="91440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755650" y="260350"/>
            <a:ext cx="7993063" cy="7080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</a:rPr>
              <a:t>        Камера телевизионная передающая КТП-312Т</a:t>
            </a:r>
          </a:p>
          <a:p>
            <a:r>
              <a:rPr lang="ru-RU" sz="2000">
                <a:solidFill>
                  <a:schemeClr val="bg1"/>
                </a:solidFill>
              </a:rPr>
              <a:t>    на устройстве автоматической защиты камеры  УАЗК-6</a:t>
            </a:r>
          </a:p>
        </p:txBody>
      </p:sp>
    </p:spTree>
  </p:cSld>
  <p:clrMapOvr>
    <a:masterClrMapping/>
  </p:clrMapOvr>
  <p:transition spd="slow" advTm="151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8" name="Object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96975"/>
            <a:ext cx="3960812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932363" y="3763963"/>
            <a:ext cx="431958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>
              <a:buFont typeface="Arial" charset="0"/>
              <a:buChar char="•"/>
            </a:pPr>
            <a:r>
              <a:rPr lang="ru-RU" sz="1200"/>
              <a:t> Камера телевизионная передающая КТП-212-1</a:t>
            </a:r>
          </a:p>
          <a:p>
            <a:pPr>
              <a:buFont typeface="Arial" charset="0"/>
              <a:buNone/>
            </a:pPr>
            <a:r>
              <a:rPr lang="ru-RU" sz="1200"/>
              <a:t>  (цифровая, цветного изображения); </a:t>
            </a:r>
          </a:p>
          <a:p>
            <a:pPr>
              <a:buFont typeface="Arial" charset="0"/>
              <a:buChar char="•"/>
            </a:pPr>
            <a:r>
              <a:rPr lang="ru-RU" sz="1200"/>
              <a:t> Устройство автоматической защиты камеры УАЗК;-2М </a:t>
            </a:r>
          </a:p>
          <a:p>
            <a:pPr>
              <a:buFont typeface="Arial" charset="0"/>
              <a:buChar char="•"/>
            </a:pPr>
            <a:r>
              <a:rPr lang="ru-RU" sz="1200"/>
              <a:t> Пульт управления ПУ-237М; </a:t>
            </a:r>
          </a:p>
          <a:p>
            <a:pPr>
              <a:buFont typeface="Arial" charset="0"/>
              <a:buChar char="•"/>
            </a:pPr>
            <a:r>
              <a:rPr lang="ru-RU" sz="1200"/>
              <a:t> Монитор LCD 17”;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019925" y="260350"/>
            <a:ext cx="2132013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268413"/>
            <a:ext cx="4356100" cy="22463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79388" y="439738"/>
            <a:ext cx="6669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Цветные телевизионные системы</a:t>
            </a:r>
            <a:r>
              <a:rPr lang="ru-RU" sz="1800"/>
              <a:t> </a:t>
            </a:r>
            <a:r>
              <a:rPr lang="ru-RU" sz="2000"/>
              <a:t>до </a:t>
            </a:r>
            <a:r>
              <a:rPr lang="ru-RU" sz="2000">
                <a:solidFill>
                  <a:srgbClr val="DC3434"/>
                </a:solidFill>
              </a:rPr>
              <a:t>+ 1600°С</a:t>
            </a:r>
          </a:p>
        </p:txBody>
      </p:sp>
      <p:sp>
        <p:nvSpPr>
          <p:cNvPr id="24583" name="Прямоугольник 12"/>
          <p:cNvSpPr>
            <a:spLocks noChangeArrowheads="1"/>
          </p:cNvSpPr>
          <p:nvPr/>
        </p:nvSpPr>
        <p:spPr bwMode="auto">
          <a:xfrm>
            <a:off x="7235825" y="450850"/>
            <a:ext cx="2009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ТСН-10-1М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0825" y="1916113"/>
            <a:ext cx="3960813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непрерывная круглосуточная работа;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дистанционный ввод/вывод из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высокотемпературной зоны;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автоматический вывод телевизионной камеры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из высокотемпературной зоны при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возникновении аварийной ситуации: </a:t>
            </a:r>
          </a:p>
          <a:p>
            <a:pPr marL="269875" indent="-87313" defTabSz="896938"/>
            <a:r>
              <a:rPr lang="ru-RU" sz="1200">
                <a:latin typeface="Times New Roman" pitchFamily="18" charset="0"/>
              </a:rPr>
              <a:t>   - </a:t>
            </a:r>
            <a:r>
              <a:rPr lang="ru-RU" sz="1400">
                <a:latin typeface="Times New Roman" pitchFamily="18" charset="0"/>
              </a:rPr>
              <a:t>перегрев внутри кожуха (свыше 60 °С); 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снижение напора воды;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снижение  напряжения питания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передача изображения ТВ камеры по сети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Ethernet; 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видеозапись и просмотр аварийных событий;</a:t>
            </a:r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4932363" y="5084763"/>
            <a:ext cx="43926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Дополнительно</a:t>
            </a:r>
          </a:p>
          <a:p>
            <a:pPr>
              <a:buFontTx/>
              <a:buChar char="•"/>
            </a:pPr>
            <a:r>
              <a:rPr lang="ru-RU" sz="1200"/>
              <a:t> источник бесперебойного питания;</a:t>
            </a:r>
          </a:p>
          <a:p>
            <a:pPr>
              <a:buFontTx/>
              <a:buChar char="•"/>
            </a:pPr>
            <a:r>
              <a:rPr lang="ru-RU" sz="1200"/>
              <a:t> очиститель воздуха.</a:t>
            </a:r>
          </a:p>
        </p:txBody>
      </p:sp>
    </p:spTree>
  </p:cSld>
  <p:clrMapOvr>
    <a:masterClrMapping/>
  </p:clrMapOvr>
  <p:transition spd="slow" advTm="151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268413"/>
            <a:ext cx="3743325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932363" y="4545013"/>
            <a:ext cx="4319587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/>
          </a:p>
          <a:p>
            <a:pPr>
              <a:buFont typeface="Arial" charset="0"/>
              <a:buChar char="•"/>
            </a:pPr>
            <a:r>
              <a:rPr lang="ru-RU" sz="1200"/>
              <a:t> Камера телевизионная передающая КТП-318</a:t>
            </a:r>
          </a:p>
          <a:p>
            <a:pPr>
              <a:buFont typeface="Arial" charset="0"/>
              <a:buNone/>
            </a:pPr>
            <a:r>
              <a:rPr lang="ru-RU" sz="1200"/>
              <a:t>  (фронтального и перископного наблюдения); </a:t>
            </a:r>
          </a:p>
          <a:p>
            <a:pPr>
              <a:buFont typeface="Arial" charset="0"/>
              <a:buNone/>
            </a:pPr>
            <a:endParaRPr lang="ru-RU" sz="1200"/>
          </a:p>
          <a:p>
            <a:pPr>
              <a:buFont typeface="Arial" charset="0"/>
              <a:buChar char="•"/>
            </a:pPr>
            <a:r>
              <a:rPr lang="ru-RU" sz="1200"/>
              <a:t> Блок соединений БС-100; </a:t>
            </a:r>
          </a:p>
          <a:p>
            <a:pPr>
              <a:buFont typeface="Arial" charset="0"/>
              <a:buChar char="•"/>
            </a:pPr>
            <a:endParaRPr lang="ru-RU" sz="1200"/>
          </a:p>
          <a:p>
            <a:pPr>
              <a:buFont typeface="Arial" charset="0"/>
              <a:buChar char="•"/>
            </a:pPr>
            <a:r>
              <a:rPr lang="ru-RU" sz="1200"/>
              <a:t> Блок соединений БС-96 в составе: </a:t>
            </a:r>
          </a:p>
          <a:p>
            <a:pPr marL="742950" lvl="1" indent="-285750">
              <a:buFont typeface="Arial" charset="0"/>
              <a:buChar char="–"/>
            </a:pPr>
            <a:r>
              <a:rPr lang="ru-RU" sz="1200"/>
              <a:t>Блок питания;</a:t>
            </a:r>
          </a:p>
          <a:p>
            <a:pPr marL="742950" lvl="1" indent="-285750">
              <a:buFont typeface="Arial" charset="0"/>
              <a:buChar char="–"/>
            </a:pPr>
            <a:r>
              <a:rPr lang="ru-RU" sz="1200"/>
              <a:t>Монитор LCD 17”</a:t>
            </a:r>
          </a:p>
          <a:p>
            <a:pPr marL="742950" lvl="1" indent="-285750">
              <a:buFont typeface="Arial" charset="0"/>
              <a:buChar char="–"/>
            </a:pPr>
            <a:r>
              <a:rPr lang="ru-RU" sz="1200"/>
              <a:t>Видеорегистратор;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04025" y="260350"/>
            <a:ext cx="2347913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268413"/>
            <a:ext cx="4356100" cy="22463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79388" y="439738"/>
            <a:ext cx="6669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Переносная телевизионная система до </a:t>
            </a:r>
            <a:r>
              <a:rPr lang="ru-RU" sz="2000">
                <a:solidFill>
                  <a:srgbClr val="DC3434"/>
                </a:solidFill>
              </a:rPr>
              <a:t>+ 1600°С</a:t>
            </a:r>
          </a:p>
        </p:txBody>
      </p:sp>
      <p:sp>
        <p:nvSpPr>
          <p:cNvPr id="26631" name="Прямоугольник 12"/>
          <p:cNvSpPr>
            <a:spLocks noChangeArrowheads="1"/>
          </p:cNvSpPr>
          <p:nvPr/>
        </p:nvSpPr>
        <p:spPr bwMode="auto">
          <a:xfrm>
            <a:off x="6877050" y="450850"/>
            <a:ext cx="216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«Термозонд» 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0825" y="1255713"/>
            <a:ext cx="3960813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Оперативное развертывание на рабочем месте двумя операторами 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оперативный выбор требуемого участка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наблюдения благодаря наличию двух сменных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телевизионных камер фронтального и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перископного наблюдения;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Контроль за потоком воды, давлением воздуха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и температурой воду автоматический вывод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телевизионной камеры из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высокотемпературной зоны при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возникновении аварийной ситуации: </a:t>
            </a:r>
          </a:p>
          <a:p>
            <a:pPr marL="269875" indent="-87313" defTabSz="896938"/>
            <a:r>
              <a:rPr lang="ru-RU" sz="1200">
                <a:latin typeface="Times New Roman" pitchFamily="18" charset="0"/>
              </a:rPr>
              <a:t>   - </a:t>
            </a:r>
            <a:r>
              <a:rPr lang="ru-RU" sz="1400">
                <a:latin typeface="Times New Roman" pitchFamily="18" charset="0"/>
              </a:rPr>
              <a:t>перегрев внутри кожуха (свыше 60 °С); 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снижение напора воды;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снижение  напряжения питания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видеозапись и просмотр результатов работы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с помощью видео регистратора;</a:t>
            </a:r>
          </a:p>
          <a:p>
            <a:pPr marL="269875" indent="-87313" defTabSz="896938">
              <a:spcBef>
                <a:spcPct val="100000"/>
              </a:spcBef>
              <a:buFontTx/>
              <a:buChar char="•"/>
            </a:pPr>
            <a:r>
              <a:rPr lang="ru-RU" sz="1400">
                <a:latin typeface="Times New Roman" pitchFamily="18" charset="0"/>
              </a:rPr>
              <a:t>передача изображения ТВ камеры по сети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Ethernet; </a:t>
            </a:r>
          </a:p>
        </p:txBody>
      </p:sp>
    </p:spTree>
  </p:cSld>
  <p:clrMapOvr>
    <a:masterClrMapping/>
  </p:clrMapOvr>
  <p:transition spd="slow" advTm="167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9" name="Object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36613"/>
            <a:ext cx="4178300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43438" y="4221163"/>
            <a:ext cx="43195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Tx/>
              <a:buChar char="•"/>
            </a:pPr>
            <a:r>
              <a:rPr lang="ru-RU" sz="1200"/>
              <a:t>Камера телевизионная передающая КТП-284; </a:t>
            </a:r>
          </a:p>
          <a:p>
            <a:pPr marL="182563" indent="-182563">
              <a:buFontTx/>
              <a:buChar char="•"/>
            </a:pPr>
            <a:r>
              <a:rPr lang="ru-RU" sz="1200"/>
              <a:t>Устройство автоматической защиты камеры УАЗК-3; </a:t>
            </a:r>
          </a:p>
          <a:p>
            <a:pPr marL="182563" indent="-182563">
              <a:buFontTx/>
              <a:buChar char="•"/>
            </a:pPr>
            <a:r>
              <a:rPr lang="ru-RU" sz="1200"/>
              <a:t>Пульт управления ПУ-261;</a:t>
            </a:r>
          </a:p>
          <a:p>
            <a:pPr marL="182563" indent="-182563">
              <a:buFontTx/>
              <a:buChar char="•"/>
            </a:pPr>
            <a:r>
              <a:rPr lang="ru-RU" sz="1200"/>
              <a:t>Монитор цветного изображения 15”;</a:t>
            </a:r>
          </a:p>
          <a:p>
            <a:pPr marL="182563" indent="-182563">
              <a:buFontTx/>
              <a:buChar char="•"/>
            </a:pPr>
            <a:r>
              <a:rPr lang="ru-RU" sz="1200"/>
              <a:t>Источник бесперебойного питания; </a:t>
            </a:r>
          </a:p>
          <a:p>
            <a:pPr marL="182563" indent="-182563">
              <a:buFontTx/>
              <a:buChar char="•"/>
            </a:pPr>
            <a:r>
              <a:rPr lang="ru-RU" sz="1200"/>
              <a:t>Модульный воздушный фильтр.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43663" y="188913"/>
            <a:ext cx="2708275" cy="831850"/>
          </a:xfrm>
          <a:prstGeom prst="rect">
            <a:avLst/>
          </a:prstGeom>
          <a:solidFill>
            <a:srgbClr val="C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268413"/>
            <a:ext cx="4356100" cy="55895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4900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268413"/>
            <a:ext cx="4356100" cy="22463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7950" y="404813"/>
            <a:ext cx="6192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/>
              <a:t>Система телевизионного наблюдения  до </a:t>
            </a:r>
            <a:r>
              <a:rPr lang="ru-RU" sz="2000">
                <a:solidFill>
                  <a:srgbClr val="DC3434"/>
                </a:solidFill>
              </a:rPr>
              <a:t>1350°С</a:t>
            </a:r>
          </a:p>
          <a:p>
            <a:pPr algn="r"/>
            <a:r>
              <a:rPr lang="ru-RU"/>
              <a:t>(</a:t>
            </a:r>
            <a:r>
              <a:rPr lang="ru-RU" b="1">
                <a:solidFill>
                  <a:srgbClr val="C33333"/>
                </a:solidFill>
              </a:rPr>
              <a:t>цве</a:t>
            </a:r>
            <a:r>
              <a:rPr lang="ru-RU" b="1">
                <a:solidFill>
                  <a:srgbClr val="009900"/>
                </a:solidFill>
              </a:rPr>
              <a:t>тн</a:t>
            </a:r>
            <a:r>
              <a:rPr lang="ru-RU" b="1">
                <a:solidFill>
                  <a:srgbClr val="1C25D6"/>
                </a:solidFill>
              </a:rPr>
              <a:t>ая</a:t>
            </a:r>
            <a:r>
              <a:rPr lang="ru-RU"/>
              <a:t>)</a:t>
            </a:r>
          </a:p>
        </p:txBody>
      </p:sp>
      <p:sp>
        <p:nvSpPr>
          <p:cNvPr id="28679" name="Прямоугольник 12"/>
          <p:cNvSpPr>
            <a:spLocks noChangeArrowheads="1"/>
          </p:cNvSpPr>
          <p:nvPr/>
        </p:nvSpPr>
        <p:spPr bwMode="auto">
          <a:xfrm>
            <a:off x="6443663" y="333375"/>
            <a:ext cx="265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ea typeface="Gulim"/>
                <a:cs typeface="Gulim"/>
              </a:rPr>
              <a:t>«Перископ-1400»</a:t>
            </a: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0825" y="1628775"/>
            <a:ext cx="4176713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непрерывная круглосуточная работа;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дистанционный ввод/вывод из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высокотемпературной зоны; 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автоматический вывод телевизионной камеры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из высокотемпературной зоны при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возникновении аварийной ситуации: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перегрев внутри кожуха (свыше 80 °С); 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снижение напора воды; 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 - снижение напряжения питания;</a:t>
            </a:r>
          </a:p>
          <a:p>
            <a:pPr marL="269875" indent="-87313" defTabSz="896938"/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наблюдение в режиме «стоп-кадр» с</a:t>
            </a:r>
          </a:p>
          <a:p>
            <a:pPr marL="269875" indent="-87313" defTabSz="896938"/>
            <a:r>
              <a:rPr lang="ru-RU" sz="1400">
                <a:latin typeface="Times New Roman" pitchFamily="18" charset="0"/>
              </a:rPr>
              <a:t>  увеличением; 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передача изображения в компьютерные сети;</a:t>
            </a:r>
          </a:p>
          <a:p>
            <a:pPr marL="269875" indent="-87313" defTabSz="896938">
              <a:buFontTx/>
              <a:buChar char="•"/>
            </a:pPr>
            <a:endParaRPr lang="ru-RU" sz="1400">
              <a:latin typeface="Times New Roman" pitchFamily="18" charset="0"/>
            </a:endParaRPr>
          </a:p>
          <a:p>
            <a:pPr marL="269875" indent="-87313" defTabSz="896938">
              <a:buFontTx/>
              <a:buChar char="•"/>
            </a:pPr>
            <a:r>
              <a:rPr lang="ru-RU" sz="1400">
                <a:latin typeface="Times New Roman" pitchFamily="18" charset="0"/>
              </a:rPr>
              <a:t>видеозапись и просмотр аварийных событий;</a:t>
            </a:r>
          </a:p>
        </p:txBody>
      </p:sp>
    </p:spTree>
  </p:cSld>
  <p:clrMapOvr>
    <a:masterClrMapping/>
  </p:clrMapOvr>
  <p:transition spd="slow" advTm="163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0" grpId="0" animBg="1"/>
      <p:bldP spid="11" grpId="0" animBg="1"/>
      <p:bldP spid="12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5003</TotalTime>
  <Words>1698</Words>
  <Application>Microsoft Office PowerPoint</Application>
  <PresentationFormat>Экран (4:3)</PresentationFormat>
  <Paragraphs>301</Paragraphs>
  <Slides>19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Михайлов_ВН</cp:lastModifiedBy>
  <cp:revision>395</cp:revision>
  <dcterms:created xsi:type="dcterms:W3CDTF">2015-04-01T07:28:31Z</dcterms:created>
  <dcterms:modified xsi:type="dcterms:W3CDTF">2019-10-30T07:02:46Z</dcterms:modified>
</cp:coreProperties>
</file>