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60" r:id="rId3"/>
    <p:sldId id="264" r:id="rId4"/>
    <p:sldId id="261" r:id="rId5"/>
    <p:sldId id="262" r:id="rId6"/>
    <p:sldId id="263" r:id="rId7"/>
    <p:sldId id="265" r:id="rId8"/>
    <p:sldId id="266" r:id="rId9"/>
    <p:sldId id="278" r:id="rId10"/>
    <p:sldId id="279" r:id="rId11"/>
    <p:sldId id="277" r:id="rId12"/>
    <p:sldId id="276" r:id="rId13"/>
    <p:sldId id="267" r:id="rId14"/>
    <p:sldId id="270" r:id="rId15"/>
    <p:sldId id="268" r:id="rId16"/>
    <p:sldId id="269" r:id="rId17"/>
    <p:sldId id="271" r:id="rId18"/>
    <p:sldId id="272" r:id="rId19"/>
    <p:sldId id="275" r:id="rId20"/>
    <p:sldId id="273" r:id="rId21"/>
    <p:sldId id="274" r:id="rId22"/>
    <p:sldId id="280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255" autoAdjust="0"/>
  </p:normalViewPr>
  <p:slideViewPr>
    <p:cSldViewPr snapToGrid="0">
      <p:cViewPr varScale="1">
        <p:scale>
          <a:sx n="80" d="100"/>
          <a:sy n="80" d="100"/>
        </p:scale>
        <p:origin x="-96" y="-4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3E039-E625-466E-8015-87C6136DB391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BA9BA2-2E5A-4F35-A2D3-B2A810F29B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8682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Когда мы говорим о стандартизации нельзя не упомянуть международную организацию по стандартизации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ISO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(ИСО).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Данная организация была основана в 1946 году. ИСО определяет свои задачи следующим образом: содействие развитию стандартизации и смежных видов деятельности в мире с целью обеспечения международного обмена товарами и услугами, а также развития сотрудничества в интеллектуальной, научно-технической и экономической областях.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данный момент ИСО было опубликовано более 22764 стандартов, охватывающих почти все аспекты технологии и производства. А членами ИСО являются представители из 164 стран.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A9BA2-2E5A-4F35-A2D3-B2A810F29B4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8729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Основная суть стандартов серии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ISO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56000 или аналогичных ей национальных стандартов направлены на преобразование интеллектуальной собственности в инновации. Как представлено на схематичном представлении процесса. Инновационный менеджмент начинается с поиска идеи и заканчивается не только выводом на рынок готового продукта, благодаря результатам интеллектуальной деятельности в организации, но и в их оценке и модернизации, что позволяет постоянно совершенствовать процесс управления инновациями и интеллектуальной собственностью на предприятии.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Внедрение системы инновационного менеджмента помогает организациям идентифицировать и снижать риски, связанные с инновациями, повышать коллективную креативность и интеллектуального потенциала в организации, а также мотивировать сотрудников в деятельность организации, включая командную работу, что особенно важно в различной проектной деятельности.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A9BA2-2E5A-4F35-A2D3-B2A810F29B41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3496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Основная же суть серии стандартов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ISO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55000 – это стандарты, направленные на достижение надлежащего управления активами в организации. Под активами организация может понимать, как управление интеллектуальной собственностью, так и инновациями в организации. Основная задача этой серии стандартов – это эффективное использование методов и инструментов в организации для создания результативной системы управления активами.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A9BA2-2E5A-4F35-A2D3-B2A810F29B41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1420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4A265-50E6-4793-BB59-DF4C4DDFD097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CFF62-C563-4AF4-87F4-70A0910CD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4223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4A265-50E6-4793-BB59-DF4C4DDFD097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CFF62-C563-4AF4-87F4-70A0910CD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8879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4A265-50E6-4793-BB59-DF4C4DDFD097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CFF62-C563-4AF4-87F4-70A0910CD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370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4A265-50E6-4793-BB59-DF4C4DDFD097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CFF62-C563-4AF4-87F4-70A0910CD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6260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4A265-50E6-4793-BB59-DF4C4DDFD097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CFF62-C563-4AF4-87F4-70A0910CD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9071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4A265-50E6-4793-BB59-DF4C4DDFD097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CFF62-C563-4AF4-87F4-70A0910CD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821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4A265-50E6-4793-BB59-DF4C4DDFD097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CFF62-C563-4AF4-87F4-70A0910CD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4623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4A265-50E6-4793-BB59-DF4C4DDFD097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CFF62-C563-4AF4-87F4-70A0910CD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6033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4A265-50E6-4793-BB59-DF4C4DDFD097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CFF62-C563-4AF4-87F4-70A0910CD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4322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4A265-50E6-4793-BB59-DF4C4DDFD097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CFF62-C563-4AF4-87F4-70A0910CD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8782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4A265-50E6-4793-BB59-DF4C4DDFD097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CFF62-C563-4AF4-87F4-70A0910CD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4070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4A265-50E6-4793-BB59-DF4C4DDFD097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CFF62-C563-4AF4-87F4-70A0910CD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751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0.png"/><Relationship Id="rId18" Type="http://schemas.microsoft.com/office/2007/relationships/hdphoto" Target="../media/hdphoto1.wdp"/><Relationship Id="rId3" Type="http://schemas.openxmlformats.org/officeDocument/2006/relationships/image" Target="../media/image12.png"/><Relationship Id="rId12" Type="http://schemas.openxmlformats.org/officeDocument/2006/relationships/image" Target="../media/image19.png"/><Relationship Id="rId17" Type="http://schemas.openxmlformats.org/officeDocument/2006/relationships/image" Target="../media/image4.png"/><Relationship Id="rId2" Type="http://schemas.openxmlformats.org/officeDocument/2006/relationships/image" Target="../media/image3.jpeg"/><Relationship Id="rId16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image" Target="../media/image14.jpe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3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6.png"/><Relationship Id="rId7" Type="http://schemas.microsoft.com/office/2007/relationships/hdphoto" Target="../media/hdphoto1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10" Type="http://schemas.openxmlformats.org/officeDocument/2006/relationships/image" Target="../media/image29.png"/><Relationship Id="rId4" Type="http://schemas.openxmlformats.org/officeDocument/2006/relationships/image" Target="../media/image3.jpeg"/><Relationship Id="rId9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4.png"/><Relationship Id="rId7" Type="http://schemas.openxmlformats.org/officeDocument/2006/relationships/image" Target="../media/image3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microsoft.com/office/2007/relationships/hdphoto" Target="../media/hdphoto1.wdp"/><Relationship Id="rId9" Type="http://schemas.openxmlformats.org/officeDocument/2006/relationships/image" Target="../media/image3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87034" y="4956176"/>
            <a:ext cx="9671616" cy="1345564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>
                <a:solidFill>
                  <a:srgbClr val="585857"/>
                </a:solidFill>
                <a:latin typeface="Avenir Next Cyr" panose="020B0503020202020204" pitchFamily="34" charset="-52"/>
                <a:cs typeface="Arial" panose="020B0604020202020204" pitchFamily="34" charset="0"/>
              </a:rPr>
              <a:t>Роль стандартизации и сертификации в отношении интеллектуальной собственности</a:t>
            </a:r>
            <a:endParaRPr lang="ru-RU" sz="3600" dirty="0">
              <a:solidFill>
                <a:srgbClr val="0070C0"/>
              </a:solidFill>
              <a:latin typeface="Avenir Next Cyr" panose="020B0503020202020204" pitchFamily="34" charset="-52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985" y="-34965"/>
            <a:ext cx="12202985" cy="4766792"/>
          </a:xfrm>
          <a:prstGeom prst="rect">
            <a:avLst/>
          </a:prstGeom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3276600" y="1453198"/>
            <a:ext cx="8931879" cy="2242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084820" y="-34965"/>
            <a:ext cx="3147060" cy="4175760"/>
          </a:xfrm>
          <a:prstGeom prst="rect">
            <a:avLst/>
          </a:prstGeom>
          <a:solidFill>
            <a:srgbClr val="B3D770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AJA EUROPE</a:t>
            </a:r>
          </a:p>
          <a:p>
            <a:pPr algn="ctr"/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985" y="4756211"/>
            <a:ext cx="2398019" cy="2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377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69210" y="2910894"/>
            <a:ext cx="911880" cy="61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28590" y="1164881"/>
            <a:ext cx="952500" cy="628650"/>
          </a:xfrm>
          <a:prstGeom prst="rect">
            <a:avLst/>
          </a:prstGeom>
        </p:spPr>
      </p:pic>
      <p:sp>
        <p:nvSpPr>
          <p:cNvPr id="16" name="Подзаголовок 2"/>
          <p:cNvSpPr txBox="1">
            <a:spLocks/>
          </p:cNvSpPr>
          <p:nvPr/>
        </p:nvSpPr>
        <p:spPr>
          <a:xfrm>
            <a:off x="5995139" y="1899615"/>
            <a:ext cx="4619402" cy="82077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smtClean="0">
                <a:solidFill>
                  <a:srgbClr val="585857"/>
                </a:solidFill>
                <a:latin typeface="Avenir Next W1G Light" panose="020B0403020202020204" pitchFamily="34" charset="0"/>
                <a:cs typeface="Arial" panose="020B0604020202020204" pitchFamily="34" charset="0"/>
              </a:rPr>
              <a:t>Центральный </a:t>
            </a:r>
            <a:r>
              <a:rPr lang="ru-RU" b="1" dirty="0">
                <a:solidFill>
                  <a:srgbClr val="585857"/>
                </a:solidFill>
                <a:latin typeface="Avenir Next W1G Light" panose="020B0403020202020204" pitchFamily="34" charset="0"/>
                <a:cs typeface="Arial" panose="020B0604020202020204" pitchFamily="34" charset="0"/>
              </a:rPr>
              <a:t>офис</a:t>
            </a:r>
            <a:endParaRPr lang="en-US" b="1" dirty="0">
              <a:solidFill>
                <a:srgbClr val="585857"/>
              </a:solidFill>
              <a:latin typeface="Avenir Next W1G Light" panose="020B0403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rgbClr val="585857"/>
                </a:solidFill>
                <a:latin typeface="Avenir Next W1G Light" panose="020B0403020202020204" pitchFamily="34" charset="0"/>
                <a:cs typeface="Arial" panose="020B0604020202020204" pitchFamily="34" charset="0"/>
              </a:rPr>
              <a:t>г. Бристоль (Великобритания)</a:t>
            </a: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5945070" y="3433234"/>
            <a:ext cx="5095568" cy="2410158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b="1" dirty="0">
                <a:solidFill>
                  <a:srgbClr val="585857"/>
                </a:solidFill>
                <a:latin typeface="Avenir Next W1G Light" panose="020B0403020202020204" pitchFamily="34" charset="0"/>
                <a:cs typeface="Arial" panose="020B0604020202020204" pitchFamily="34" charset="0"/>
              </a:rPr>
              <a:t>ООО «Эй </a:t>
            </a:r>
            <a:r>
              <a:rPr lang="ru-RU" sz="3400" b="1" dirty="0" err="1">
                <a:solidFill>
                  <a:srgbClr val="585857"/>
                </a:solidFill>
                <a:latin typeface="Avenir Next W1G Light" panose="020B0403020202020204" pitchFamily="34" charset="0"/>
                <a:cs typeface="Arial" panose="020B0604020202020204" pitchFamily="34" charset="0"/>
              </a:rPr>
              <a:t>Джей</a:t>
            </a:r>
            <a:r>
              <a:rPr lang="ru-RU" sz="3400" b="1" dirty="0">
                <a:solidFill>
                  <a:srgbClr val="585857"/>
                </a:solidFill>
                <a:latin typeface="Avenir Next W1G Light" panose="020B0403020202020204" pitchFamily="34" charset="0"/>
                <a:cs typeface="Arial" panose="020B0604020202020204" pitchFamily="34" charset="0"/>
              </a:rPr>
              <a:t> Эй </a:t>
            </a:r>
            <a:r>
              <a:rPr lang="ru-RU" sz="3400" b="1" dirty="0" err="1">
                <a:solidFill>
                  <a:srgbClr val="585857"/>
                </a:solidFill>
                <a:latin typeface="Avenir Next W1G Light" panose="020B0403020202020204" pitchFamily="34" charset="0"/>
                <a:cs typeface="Arial" panose="020B0604020202020204" pitchFamily="34" charset="0"/>
              </a:rPr>
              <a:t>Регистрарс</a:t>
            </a:r>
            <a:r>
              <a:rPr lang="ru-RU" sz="3400" b="1" dirty="0">
                <a:solidFill>
                  <a:srgbClr val="585857"/>
                </a:solidFill>
                <a:latin typeface="Avenir Next W1G Light" panose="020B0403020202020204" pitchFamily="34" charset="0"/>
                <a:cs typeface="Arial" panose="020B0604020202020204" pitchFamily="34" charset="0"/>
              </a:rPr>
              <a:t> Си Ай Эс» </a:t>
            </a:r>
            <a:r>
              <a:rPr lang="ru-RU" sz="3400" b="1" dirty="0" smtClean="0">
                <a:solidFill>
                  <a:srgbClr val="585857"/>
                </a:solidFill>
                <a:latin typeface="Avenir Next W1G Light" panose="020B0403020202020204" pitchFamily="34" charset="0"/>
                <a:cs typeface="Arial" panose="020B0604020202020204" pitchFamily="34" charset="0"/>
              </a:rPr>
              <a:t>представительство </a:t>
            </a:r>
            <a:r>
              <a:rPr lang="ru-RU" sz="3400" b="1" dirty="0">
                <a:solidFill>
                  <a:srgbClr val="585857"/>
                </a:solidFill>
                <a:latin typeface="Avenir Next W1G Light" panose="020B0403020202020204" pitchFamily="34" charset="0"/>
                <a:cs typeface="Arial" panose="020B0604020202020204" pitchFamily="34" charset="0"/>
              </a:rPr>
              <a:t>в </a:t>
            </a:r>
            <a:r>
              <a:rPr lang="ru-RU" sz="3400" b="1" dirty="0" smtClean="0">
                <a:solidFill>
                  <a:srgbClr val="585857"/>
                </a:solidFill>
                <a:latin typeface="Avenir Next W1G Light" panose="020B0403020202020204" pitchFamily="34" charset="0"/>
                <a:cs typeface="Arial" panose="020B0604020202020204" pitchFamily="34" charset="0"/>
              </a:rPr>
              <a:t>России и СНГ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dirty="0" smtClean="0">
                <a:solidFill>
                  <a:srgbClr val="585857"/>
                </a:solidFill>
                <a:latin typeface="Avenir Next W1G Light" panose="020B0403020202020204" pitchFamily="34" charset="0"/>
                <a:cs typeface="Arial" panose="020B0604020202020204" pitchFamily="34" charset="0"/>
              </a:rPr>
              <a:t>Офис в Санкт-Петербурге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dirty="0" smtClean="0">
                <a:solidFill>
                  <a:srgbClr val="585857"/>
                </a:solidFill>
                <a:latin typeface="Avenir Next W1G Light" panose="020B0403020202020204" pitchFamily="34" charset="0"/>
                <a:cs typeface="Arial" panose="020B0604020202020204" pitchFamily="34" charset="0"/>
              </a:rPr>
              <a:t>Офис в Москве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dirty="0" smtClean="0">
                <a:solidFill>
                  <a:srgbClr val="585857"/>
                </a:solidFill>
                <a:latin typeface="Avenir Next W1G Light" panose="020B0403020202020204" pitchFamily="34" charset="0"/>
                <a:cs typeface="Arial" panose="020B0604020202020204" pitchFamily="34" charset="0"/>
              </a:rPr>
              <a:t>Офис в Минске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dirty="0" smtClean="0">
                <a:solidFill>
                  <a:srgbClr val="585857"/>
                </a:solidFill>
                <a:latin typeface="Avenir Next W1G Light" panose="020B0403020202020204" pitchFamily="34" charset="0"/>
                <a:cs typeface="Arial" panose="020B0604020202020204" pitchFamily="34" charset="0"/>
              </a:rPr>
              <a:t>Офис в Ереване</a:t>
            </a:r>
            <a:endParaRPr lang="ru-RU" sz="3400" dirty="0">
              <a:solidFill>
                <a:srgbClr val="585857"/>
              </a:solidFill>
              <a:latin typeface="Avenir Next W1G Light" panose="020B04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51553" y="2480361"/>
            <a:ext cx="1224000" cy="612000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633" y="1784905"/>
            <a:ext cx="5641437" cy="4772958"/>
          </a:xfrm>
          <a:prstGeom prst="rect">
            <a:avLst/>
          </a:prstGeom>
        </p:spPr>
      </p:pic>
      <p:grpSp>
        <p:nvGrpSpPr>
          <p:cNvPr id="21" name="Группа 20"/>
          <p:cNvGrpSpPr/>
          <p:nvPr/>
        </p:nvGrpSpPr>
        <p:grpSpPr>
          <a:xfrm>
            <a:off x="95857" y="-21129"/>
            <a:ext cx="12093986" cy="1167024"/>
            <a:chOff x="88237" y="-21129"/>
            <a:chExt cx="12093986" cy="1167024"/>
          </a:xfrm>
        </p:grpSpPr>
        <p:sp>
          <p:nvSpPr>
            <p:cNvPr id="22" name="Параллелограмм 21"/>
            <p:cNvSpPr/>
            <p:nvPr/>
          </p:nvSpPr>
          <p:spPr>
            <a:xfrm flipH="1">
              <a:off x="1403350" y="239722"/>
              <a:ext cx="8940800" cy="610181"/>
            </a:xfrm>
            <a:prstGeom prst="parallelogram">
              <a:avLst>
                <a:gd name="adj" fmla="val 55179"/>
              </a:avLst>
            </a:prstGeom>
            <a:solidFill>
              <a:srgbClr val="B3D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8237" y="101895"/>
              <a:ext cx="1220046" cy="1044000"/>
            </a:xfrm>
            <a:prstGeom prst="rect">
              <a:avLst/>
            </a:prstGeom>
          </p:spPr>
        </p:pic>
        <p:sp>
          <p:nvSpPr>
            <p:cNvPr id="25" name="Подзаголовок 2"/>
            <p:cNvSpPr txBox="1">
              <a:spLocks/>
            </p:cNvSpPr>
            <p:nvPr/>
          </p:nvSpPr>
          <p:spPr>
            <a:xfrm>
              <a:off x="3323188" y="408614"/>
              <a:ext cx="7363644" cy="46282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RU" sz="2400" dirty="0">
                  <a:solidFill>
                    <a:srgbClr val="585857"/>
                  </a:solidFill>
                  <a:latin typeface="Avenir Next Cyr" panose="020B0503020202020204" pitchFamily="34" charset="-52"/>
                  <a:cs typeface="Arial" panose="020B0604020202020204" pitchFamily="34" charset="0"/>
                </a:rPr>
                <a:t>Международная группа компаний  </a:t>
              </a:r>
              <a:r>
                <a:rPr lang="en-US" sz="2400" dirty="0">
                  <a:solidFill>
                    <a:srgbClr val="585857"/>
                  </a:solidFill>
                  <a:latin typeface="Avenir Next Cyr" panose="020B0503020202020204" pitchFamily="34" charset="-52"/>
                  <a:cs typeface="Arial" panose="020B0604020202020204" pitchFamily="34" charset="0"/>
                </a:rPr>
                <a:t>AJA</a:t>
              </a:r>
              <a:endParaRPr lang="ru-RU" sz="2400" dirty="0">
                <a:solidFill>
                  <a:srgbClr val="585857"/>
                </a:solidFill>
                <a:latin typeface="Avenir Next Cyr" panose="020B0503020202020204" pitchFamily="34" charset="-52"/>
                <a:cs typeface="Arial" panose="020B0604020202020204" pitchFamily="34" charset="0"/>
              </a:endParaRPr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 xmlns="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319529" y="-21129"/>
              <a:ext cx="2862694" cy="1118240"/>
            </a:xfrm>
            <a:prstGeom prst="rect">
              <a:avLst/>
            </a:prstGeom>
          </p:spPr>
        </p:pic>
      </p:grpSp>
      <p:sp>
        <p:nvSpPr>
          <p:cNvPr id="14" name="Подзаголовок 2"/>
          <p:cNvSpPr txBox="1">
            <a:spLocks/>
          </p:cNvSpPr>
          <p:nvPr/>
        </p:nvSpPr>
        <p:spPr>
          <a:xfrm>
            <a:off x="5747657" y="6365174"/>
            <a:ext cx="6642280" cy="42485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+7 495 988</a:t>
            </a:r>
            <a:r>
              <a:rPr lang="en-US" dirty="0" smtClean="0"/>
              <a:t> </a:t>
            </a:r>
            <a:r>
              <a:rPr lang="ru-RU" dirty="0" smtClean="0"/>
              <a:t>16</a:t>
            </a:r>
            <a:r>
              <a:rPr lang="en-US" dirty="0" smtClean="0"/>
              <a:t> </a:t>
            </a:r>
            <a:r>
              <a:rPr lang="ru-RU" dirty="0" smtClean="0"/>
              <a:t>20</a:t>
            </a:r>
            <a:r>
              <a:rPr lang="en-US" dirty="0" smtClean="0"/>
              <a:t>  </a:t>
            </a:r>
            <a:r>
              <a:rPr lang="en-US" dirty="0" smtClean="0">
                <a:solidFill>
                  <a:srgbClr val="585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ru-RU" dirty="0" smtClean="0">
                <a:solidFill>
                  <a:srgbClr val="585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cert@mirexpo.ru</a:t>
            </a:r>
            <a:r>
              <a:rPr lang="en-US" u="sng" dirty="0" smtClean="0">
                <a:solidFill>
                  <a:srgbClr val="585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u="sng" dirty="0">
              <a:solidFill>
                <a:srgbClr val="5858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911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араллелограмм 3"/>
          <p:cNvSpPr/>
          <p:nvPr/>
        </p:nvSpPr>
        <p:spPr>
          <a:xfrm flipH="1">
            <a:off x="1410970" y="239722"/>
            <a:ext cx="8940800" cy="610181"/>
          </a:xfrm>
          <a:prstGeom prst="parallelogram">
            <a:avLst>
              <a:gd name="adj" fmla="val 55179"/>
            </a:avLst>
          </a:prstGeom>
          <a:solidFill>
            <a:srgbClr val="B3D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857" y="101895"/>
            <a:ext cx="1220046" cy="1044000"/>
          </a:xfrm>
          <a:prstGeom prst="rect">
            <a:avLst/>
          </a:prstGeom>
        </p:spPr>
      </p:pic>
      <p:sp>
        <p:nvSpPr>
          <p:cNvPr id="21" name="Подзаголовок 2"/>
          <p:cNvSpPr txBox="1">
            <a:spLocks/>
          </p:cNvSpPr>
          <p:nvPr/>
        </p:nvSpPr>
        <p:spPr>
          <a:xfrm>
            <a:off x="3977014" y="334638"/>
            <a:ext cx="5302602" cy="462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>
                <a:solidFill>
                  <a:srgbClr val="585857"/>
                </a:solidFill>
                <a:latin typeface="Avenir Next Cyr" panose="020B0503020202020204" pitchFamily="34" charset="-52"/>
                <a:cs typeface="Arial" panose="020B0604020202020204" pitchFamily="34" charset="0"/>
              </a:rPr>
              <a:t>Глобальные клиенты </a:t>
            </a:r>
            <a:r>
              <a:rPr lang="en-US" sz="2400" dirty="0">
                <a:solidFill>
                  <a:srgbClr val="585857"/>
                </a:solidFill>
                <a:latin typeface="Avenir Next Cyr" panose="020B0503020202020204" pitchFamily="34" charset="-52"/>
                <a:cs typeface="Arial" panose="020B0604020202020204" pitchFamily="34" charset="0"/>
              </a:rPr>
              <a:t>AJA Europe</a:t>
            </a:r>
            <a:endParaRPr lang="ru-RU" sz="2400" dirty="0">
              <a:solidFill>
                <a:srgbClr val="585857"/>
              </a:solidFill>
              <a:latin typeface="Avenir Next Cyr" panose="020B0503020202020204" pitchFamily="34" charset="-52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91047" y="3105528"/>
            <a:ext cx="333037" cy="49376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5259" y="3294418"/>
            <a:ext cx="405969" cy="38244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5705" y="1714531"/>
            <a:ext cx="4196569" cy="10800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49116" y="1382889"/>
            <a:ext cx="2700000" cy="1800000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>
            <a:off x="438810" y="3611371"/>
            <a:ext cx="6831395" cy="1093508"/>
            <a:chOff x="857752" y="4746721"/>
            <a:chExt cx="6831395" cy="1093508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9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853970" y="4760229"/>
              <a:ext cx="1146427" cy="1080000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0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57752" y="4760229"/>
              <a:ext cx="2595812" cy="1080000"/>
            </a:xfrm>
            <a:prstGeom prst="rect">
              <a:avLst/>
            </a:prstGeom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960701" y="4746721"/>
              <a:ext cx="728446" cy="1080000"/>
            </a:xfrm>
            <a:prstGeom prst="rect">
              <a:avLst/>
            </a:prstGeom>
          </p:spPr>
        </p:pic>
      </p:grpSp>
      <p:pic>
        <p:nvPicPr>
          <p:cNvPr id="25" name="Рисунок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9465" y="1738114"/>
            <a:ext cx="663798" cy="22015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246" y="1714531"/>
            <a:ext cx="3256281" cy="108000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20595" y="1848194"/>
            <a:ext cx="931200" cy="239647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2644" y="3611313"/>
            <a:ext cx="890244" cy="37039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45612" y="1145895"/>
            <a:ext cx="925261" cy="616841"/>
          </a:xfrm>
          <a:prstGeom prst="rect">
            <a:avLst/>
          </a:prstGeom>
        </p:spPr>
      </p:pic>
      <p:sp>
        <p:nvSpPr>
          <p:cNvPr id="39" name="Подзаголовок 2"/>
          <p:cNvSpPr txBox="1">
            <a:spLocks/>
          </p:cNvSpPr>
          <p:nvPr/>
        </p:nvSpPr>
        <p:spPr>
          <a:xfrm>
            <a:off x="7750892" y="3895560"/>
            <a:ext cx="4097325" cy="14826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>
                <a:solidFill>
                  <a:srgbClr val="585857"/>
                </a:solidFill>
                <a:latin typeface="Avenir Next Cyr Medium" panose="020B0603020202020204" pitchFamily="34" charset="-52"/>
                <a:cs typeface="Arial" panose="020B0604020202020204" pitchFamily="34" charset="0"/>
              </a:rPr>
              <a:t>И многие другие…</a:t>
            </a:r>
            <a:endParaRPr lang="ru-RU" sz="3200" dirty="0">
              <a:solidFill>
                <a:srgbClr val="585857"/>
              </a:solidFill>
              <a:latin typeface="Avenir Next Cyr Medium" panose="020B0603020202020204" pitchFamily="34" charset="-52"/>
              <a:cs typeface="Arial" panose="020B0604020202020204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 xmlns="">
                  <a14:imgLayer r:embed="rId1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27149" y="-21129"/>
            <a:ext cx="2862694" cy="1118240"/>
          </a:xfrm>
          <a:prstGeom prst="rect">
            <a:avLst/>
          </a:prstGeom>
        </p:spPr>
      </p:pic>
      <p:sp>
        <p:nvSpPr>
          <p:cNvPr id="27" name="Подзаголовок 2"/>
          <p:cNvSpPr txBox="1">
            <a:spLocks/>
          </p:cNvSpPr>
          <p:nvPr/>
        </p:nvSpPr>
        <p:spPr>
          <a:xfrm>
            <a:off x="5747657" y="6365174"/>
            <a:ext cx="6642280" cy="42485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+7 495 988</a:t>
            </a:r>
            <a:r>
              <a:rPr lang="en-US" dirty="0" smtClean="0"/>
              <a:t> </a:t>
            </a:r>
            <a:r>
              <a:rPr lang="ru-RU" dirty="0" smtClean="0"/>
              <a:t>16</a:t>
            </a:r>
            <a:r>
              <a:rPr lang="en-US" dirty="0" smtClean="0"/>
              <a:t> </a:t>
            </a:r>
            <a:r>
              <a:rPr lang="ru-RU" dirty="0" smtClean="0"/>
              <a:t>20</a:t>
            </a:r>
            <a:r>
              <a:rPr lang="en-US" dirty="0" smtClean="0"/>
              <a:t>  </a:t>
            </a:r>
            <a:r>
              <a:rPr lang="en-US" dirty="0" smtClean="0">
                <a:solidFill>
                  <a:srgbClr val="585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ru-RU" dirty="0" smtClean="0">
                <a:solidFill>
                  <a:srgbClr val="585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cert@mirexpo.ru</a:t>
            </a:r>
            <a:r>
              <a:rPr lang="en-US" u="sng" dirty="0" smtClean="0">
                <a:solidFill>
                  <a:srgbClr val="585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u="sng" dirty="0">
              <a:solidFill>
                <a:srgbClr val="5858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01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араллелограмм 3"/>
          <p:cNvSpPr/>
          <p:nvPr/>
        </p:nvSpPr>
        <p:spPr>
          <a:xfrm flipH="1">
            <a:off x="1769319" y="313401"/>
            <a:ext cx="8940800" cy="610181"/>
          </a:xfrm>
          <a:prstGeom prst="parallelogram">
            <a:avLst>
              <a:gd name="adj" fmla="val 55179"/>
            </a:avLst>
          </a:prstGeom>
          <a:solidFill>
            <a:srgbClr val="B3D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857" y="101895"/>
            <a:ext cx="1220046" cy="1044000"/>
          </a:xfrm>
          <a:prstGeom prst="rect">
            <a:avLst/>
          </a:prstGeom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1877789" y="387081"/>
            <a:ext cx="7363644" cy="462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400" dirty="0">
                <a:solidFill>
                  <a:srgbClr val="585857"/>
                </a:solidFill>
                <a:latin typeface="Avenir Next Cyr" panose="020B0503020202020204" pitchFamily="34" charset="-52"/>
                <a:cs typeface="Arial" panose="020B0604020202020204" pitchFamily="34" charset="0"/>
              </a:rPr>
              <a:t>AJA EUROPE</a:t>
            </a:r>
            <a:endParaRPr lang="ru-RU" sz="2400" dirty="0">
              <a:solidFill>
                <a:srgbClr val="585857"/>
              </a:solidFill>
              <a:latin typeface="Avenir Next Cyr" panose="020B0503020202020204" pitchFamily="34" charset="-52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27149" y="-21129"/>
            <a:ext cx="2862694" cy="111824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19093" y="1265171"/>
            <a:ext cx="11286688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Наличие офисов и опыт экспертов позволяют нам решать вопросы по обеспечению соответствия продукции и выходу на зарубежные рынки любой </a:t>
            </a:r>
            <a:r>
              <a:rPr lang="ru-RU" b="1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сложности</a:t>
            </a:r>
            <a:endParaRPr lang="ru-RU" b="1" dirty="0">
              <a:latin typeface="Avenir Next Cyr Light" panose="020B0403020202020204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8405" y="2165676"/>
            <a:ext cx="3720967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ПРИМЕРЫ РЕШАЕМЫХ ЗАДАЧ</a:t>
            </a:r>
            <a:r>
              <a:rPr lang="en-US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dirty="0" smtClean="0">
              <a:latin typeface="Avenir Next Cyr Light" panose="020B0403020202020204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8197" y="2722432"/>
            <a:ext cx="11835745" cy="3169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chemeClr val="accent2"/>
                </a:solidFill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Регистрация в </a:t>
            </a:r>
            <a:r>
              <a:rPr lang="en-US" dirty="0" smtClean="0">
                <a:solidFill>
                  <a:schemeClr val="accent2"/>
                </a:solidFill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FDA </a:t>
            </a:r>
            <a:r>
              <a:rPr lang="ru-RU" dirty="0" smtClean="0">
                <a:solidFill>
                  <a:schemeClr val="accent2"/>
                </a:solidFill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поставщика сухого кобыльего молока из Казахстана для поставки в США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прохождения инспекции и регистрации крупного производителя кофе из Санкт-Петербурга для поставок в Иран</a:t>
            </a:r>
            <a:r>
              <a:rPr lang="ru-RU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chemeClr val="accent2"/>
                </a:solidFill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международной сертификации по стандартам Американского института нефти </a:t>
            </a:r>
            <a:r>
              <a:rPr lang="en-US" dirty="0" smtClean="0">
                <a:solidFill>
                  <a:schemeClr val="accent2"/>
                </a:solidFill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API </a:t>
            </a:r>
            <a:r>
              <a:rPr lang="ru-RU" dirty="0" smtClean="0">
                <a:solidFill>
                  <a:schemeClr val="accent2"/>
                </a:solidFill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крупного российского производителя труб для магистральных трубопроводов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Международная сертификация производителя российского производителя медицинских изделий с использованием радиоактивных элементов для поставки на рынок ЕС</a:t>
            </a:r>
            <a:r>
              <a:rPr lang="ru-RU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chemeClr val="accent2"/>
                </a:solidFill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сертификации российского производителя клееного бруса по стандарту </a:t>
            </a:r>
            <a:r>
              <a:rPr lang="en-US" dirty="0" smtClean="0">
                <a:solidFill>
                  <a:schemeClr val="accent2"/>
                </a:solidFill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JAS</a:t>
            </a:r>
            <a:r>
              <a:rPr lang="ru-RU" dirty="0" smtClean="0">
                <a:solidFill>
                  <a:schemeClr val="accent2"/>
                </a:solidFill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для поставок на строительный рынок Японии</a:t>
            </a: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5747657" y="6365174"/>
            <a:ext cx="6642280" cy="42485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+7 495 988</a:t>
            </a:r>
            <a:r>
              <a:rPr lang="en-US" dirty="0" smtClean="0"/>
              <a:t> </a:t>
            </a:r>
            <a:r>
              <a:rPr lang="ru-RU" dirty="0" smtClean="0"/>
              <a:t>16</a:t>
            </a:r>
            <a:r>
              <a:rPr lang="en-US" dirty="0" smtClean="0"/>
              <a:t> </a:t>
            </a:r>
            <a:r>
              <a:rPr lang="ru-RU" dirty="0" smtClean="0"/>
              <a:t>20</a:t>
            </a:r>
            <a:r>
              <a:rPr lang="en-US" dirty="0" smtClean="0"/>
              <a:t>  </a:t>
            </a:r>
            <a:r>
              <a:rPr lang="en-US" dirty="0" smtClean="0">
                <a:solidFill>
                  <a:srgbClr val="585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ru-RU" dirty="0" smtClean="0">
                <a:solidFill>
                  <a:srgbClr val="585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cert@mirexpo.ru</a:t>
            </a:r>
            <a:r>
              <a:rPr lang="en-US" u="sng" dirty="0" smtClean="0">
                <a:solidFill>
                  <a:srgbClr val="585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u="sng" dirty="0">
              <a:solidFill>
                <a:srgbClr val="5858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757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араллелограмм 3"/>
          <p:cNvSpPr/>
          <p:nvPr/>
        </p:nvSpPr>
        <p:spPr>
          <a:xfrm flipH="1">
            <a:off x="1769319" y="313401"/>
            <a:ext cx="8940800" cy="610181"/>
          </a:xfrm>
          <a:prstGeom prst="parallelogram">
            <a:avLst>
              <a:gd name="adj" fmla="val 55179"/>
            </a:avLst>
          </a:prstGeom>
          <a:solidFill>
            <a:srgbClr val="B3D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857" y="101895"/>
            <a:ext cx="1220046" cy="1044000"/>
          </a:xfrm>
          <a:prstGeom prst="rect">
            <a:avLst/>
          </a:prstGeom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1877789" y="387081"/>
            <a:ext cx="7363644" cy="462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2400" dirty="0" smtClean="0">
                <a:solidFill>
                  <a:srgbClr val="585857"/>
                </a:solidFill>
                <a:latin typeface="Avenir Next Cyr" panose="020B0503020202020204" pitchFamily="34" charset="-52"/>
                <a:cs typeface="Arial" panose="020B0604020202020204" pitchFamily="34" charset="0"/>
              </a:rPr>
              <a:t>СЕРТИФИКАЦИЯ В РАЗВИТИИ БИЗНЕСА</a:t>
            </a:r>
            <a:endParaRPr lang="ru-RU" sz="2400" dirty="0">
              <a:solidFill>
                <a:srgbClr val="585857"/>
              </a:solidFill>
              <a:latin typeface="Avenir Next Cyr" panose="020B0503020202020204" pitchFamily="34" charset="-52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27149" y="-21129"/>
            <a:ext cx="2862694" cy="111824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98763" y="1258783"/>
            <a:ext cx="8930245" cy="48569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u="sng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Наличие необходимых регистраций и сертификаций</a:t>
            </a:r>
            <a:r>
              <a:rPr lang="ru-RU" b="1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– обязательное условие для развития внешнеторговой деятельности. Без этого вывод продукции на зарубежные рынки </a:t>
            </a:r>
            <a:r>
              <a:rPr lang="ru-RU" b="1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невозможен</a:t>
            </a:r>
            <a:endParaRPr lang="ru-RU" b="1" dirty="0" smtClean="0">
              <a:latin typeface="Avenir Next Cyr Light" panose="020B0403020202020204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b="1" dirty="0">
              <a:latin typeface="Avenir Next Cyr Light" panose="020B0403020202020204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Комплекс услуг </a:t>
            </a:r>
            <a:r>
              <a:rPr lang="en-US" b="1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AJA EUROPE</a:t>
            </a:r>
            <a:r>
              <a:rPr lang="ru-RU" b="1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для различных отраслей промышленности обеспечит выполнение как требований поставщиков в сфере добровольной сертификации, так и выполнение законодательных </a:t>
            </a:r>
            <a:r>
              <a:rPr lang="ru-RU" b="1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требований</a:t>
            </a:r>
            <a:endParaRPr lang="ru-RU" b="1" dirty="0" smtClean="0">
              <a:latin typeface="Avenir Next Cyr Light" panose="020B0403020202020204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b="1" dirty="0">
              <a:latin typeface="Avenir Next Cyr Light" panose="020B0403020202020204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ДЛЯ ПРЕДПРИЯТИЙ РАЗЛИЧНЫХ ОТРАСЛЕЙ МЫ ПРЕДЛАГАЕМ ИНДИВИДУАЛЬНЫЙ ПОДХОД, УЧИТЫВАЮЩИЙ СПЕЦИФИКУ </a:t>
            </a:r>
            <a:r>
              <a:rPr lang="ru-RU" b="1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РАБОТЫ</a:t>
            </a:r>
            <a:endParaRPr lang="ru-RU" b="1" dirty="0" smtClean="0">
              <a:latin typeface="Avenir Next Cyr Light" panose="020B0403020202020204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b="1" dirty="0">
              <a:latin typeface="Avenir Next Cyr Light" panose="020B0403020202020204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u="sng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В ЭТОЙ РАБОТЕ ОСОБЕННО ВАЖНО СОТРУДНИЧЕСТВО С ОТРАСЛЕВЫМИ АССОЦИАЦИЯМИ!</a:t>
            </a:r>
            <a:endParaRPr lang="ru-RU" u="sng" dirty="0" smtClean="0">
              <a:latin typeface="Avenir Next Cyr Light" panose="020B0403020202020204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29122" y="2273307"/>
            <a:ext cx="2549122" cy="2334320"/>
          </a:xfrm>
          <a:prstGeom prst="rect">
            <a:avLst/>
          </a:prstGeom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5747657" y="6365174"/>
            <a:ext cx="6642280" cy="42485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+7 495 988</a:t>
            </a:r>
            <a:r>
              <a:rPr lang="en-US" dirty="0" smtClean="0"/>
              <a:t> </a:t>
            </a:r>
            <a:r>
              <a:rPr lang="ru-RU" dirty="0" smtClean="0"/>
              <a:t>16</a:t>
            </a:r>
            <a:r>
              <a:rPr lang="en-US" dirty="0" smtClean="0"/>
              <a:t> </a:t>
            </a:r>
            <a:r>
              <a:rPr lang="ru-RU" dirty="0" smtClean="0"/>
              <a:t>20</a:t>
            </a:r>
            <a:r>
              <a:rPr lang="en-US" dirty="0" smtClean="0"/>
              <a:t>  </a:t>
            </a:r>
            <a:r>
              <a:rPr lang="en-US" dirty="0" smtClean="0">
                <a:solidFill>
                  <a:srgbClr val="585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ru-RU" dirty="0" smtClean="0">
                <a:solidFill>
                  <a:srgbClr val="585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cert@mirexpo.ru</a:t>
            </a:r>
            <a:r>
              <a:rPr lang="en-US" u="sng" dirty="0" smtClean="0">
                <a:solidFill>
                  <a:srgbClr val="585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u="sng" dirty="0">
              <a:solidFill>
                <a:srgbClr val="5858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087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араллелограмм 11"/>
          <p:cNvSpPr/>
          <p:nvPr/>
        </p:nvSpPr>
        <p:spPr>
          <a:xfrm flipH="1">
            <a:off x="7153156" y="2467489"/>
            <a:ext cx="4564878" cy="2567498"/>
          </a:xfrm>
          <a:prstGeom prst="parallelogram">
            <a:avLst>
              <a:gd name="adj" fmla="val 0"/>
            </a:avLst>
          </a:prstGeom>
          <a:solidFill>
            <a:srgbClr val="B3D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4" name="Параллелограмм 3"/>
          <p:cNvSpPr/>
          <p:nvPr/>
        </p:nvSpPr>
        <p:spPr>
          <a:xfrm flipH="1">
            <a:off x="1769319" y="313401"/>
            <a:ext cx="8940800" cy="610181"/>
          </a:xfrm>
          <a:prstGeom prst="parallelogram">
            <a:avLst>
              <a:gd name="adj" fmla="val 55179"/>
            </a:avLst>
          </a:prstGeom>
          <a:solidFill>
            <a:srgbClr val="B3D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857" y="101895"/>
            <a:ext cx="1220046" cy="1044000"/>
          </a:xfrm>
          <a:prstGeom prst="rect">
            <a:avLst/>
          </a:prstGeom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1877789" y="387081"/>
            <a:ext cx="7363644" cy="462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2400" dirty="0" smtClean="0">
                <a:solidFill>
                  <a:srgbClr val="585857"/>
                </a:solidFill>
                <a:latin typeface="Avenir Next Cyr" panose="020B0503020202020204" pitchFamily="34" charset="-52"/>
                <a:cs typeface="Arial" panose="020B0604020202020204" pitchFamily="34" charset="0"/>
              </a:rPr>
              <a:t>СЕРТИФИКАЦИЯ В РАЗВИТИИ БИЗНЕСА</a:t>
            </a:r>
            <a:endParaRPr lang="ru-RU" sz="2400" dirty="0">
              <a:solidFill>
                <a:srgbClr val="585857"/>
              </a:solidFill>
              <a:latin typeface="Avenir Next Cyr" panose="020B0503020202020204" pitchFamily="34" charset="-52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27149" y="-21129"/>
            <a:ext cx="2862694" cy="111824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68989" y="1406746"/>
            <a:ext cx="8708654" cy="4378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u="sng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Мы помогаем с сертификацией и регистрацией продукции в</a:t>
            </a:r>
            <a:r>
              <a:rPr lang="en-US" b="1" u="sng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b="1" u="sng" dirty="0" smtClean="0">
              <a:latin typeface="Avenir Next Cyr Light" panose="020B0403020202020204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Соединенных Штатах Америки,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Европейском Союзе,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Китайской Народной Республике,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Вьетнаме,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Индии,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Индонезии, 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Бразилии,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Иране.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Других </a:t>
            </a:r>
            <a:r>
              <a:rPr lang="ru-RU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странах</a:t>
            </a:r>
            <a:endParaRPr lang="ru-RU" dirty="0" smtClean="0">
              <a:latin typeface="Avenir Next Cyr Light" panose="020B0403020202020204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004368" y="2900100"/>
            <a:ext cx="3283222" cy="1870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Развитая международная сеть представительств </a:t>
            </a:r>
            <a:r>
              <a:rPr lang="en-US" b="1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AJA EUROPE</a:t>
            </a:r>
            <a:r>
              <a:rPr lang="ru-RU" b="1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и опыт экспертов помогут с выполнением требований к продукции по всему миру</a:t>
            </a:r>
            <a:endParaRPr lang="en-US" b="1" dirty="0">
              <a:latin typeface="Avenir Next Cyr Light" panose="020B0403020202020204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53156" y="2404995"/>
            <a:ext cx="824593" cy="705609"/>
          </a:xfrm>
          <a:prstGeom prst="rect">
            <a:avLst/>
          </a:prstGeom>
        </p:spPr>
      </p:pic>
      <p:sp>
        <p:nvSpPr>
          <p:cNvPr id="14" name="Подзаголовок 2"/>
          <p:cNvSpPr txBox="1">
            <a:spLocks/>
          </p:cNvSpPr>
          <p:nvPr/>
        </p:nvSpPr>
        <p:spPr>
          <a:xfrm>
            <a:off x="5747657" y="6365174"/>
            <a:ext cx="6642280" cy="42485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+7 495 988</a:t>
            </a:r>
            <a:r>
              <a:rPr lang="en-US" dirty="0" smtClean="0"/>
              <a:t> </a:t>
            </a:r>
            <a:r>
              <a:rPr lang="ru-RU" dirty="0" smtClean="0"/>
              <a:t>16</a:t>
            </a:r>
            <a:r>
              <a:rPr lang="en-US" dirty="0" smtClean="0"/>
              <a:t> </a:t>
            </a:r>
            <a:r>
              <a:rPr lang="ru-RU" dirty="0" smtClean="0"/>
              <a:t>20</a:t>
            </a:r>
            <a:r>
              <a:rPr lang="en-US" dirty="0" smtClean="0"/>
              <a:t>  </a:t>
            </a:r>
            <a:r>
              <a:rPr lang="en-US" dirty="0" smtClean="0">
                <a:solidFill>
                  <a:srgbClr val="585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ru-RU" dirty="0" smtClean="0">
                <a:solidFill>
                  <a:srgbClr val="585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cert@mirexpo.ru</a:t>
            </a:r>
            <a:r>
              <a:rPr lang="en-US" u="sng" dirty="0" smtClean="0">
                <a:solidFill>
                  <a:srgbClr val="585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u="sng" dirty="0">
              <a:solidFill>
                <a:srgbClr val="5858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730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s://www.raps.org/RAPS/media/news-images/news-images/FDA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15957" y="1015466"/>
            <a:ext cx="1615780" cy="121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g-ec2.images-amazon.com/images/G/01/social/api-share/amazon_logo_500500._V323939215_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98158" y="4192011"/>
            <a:ext cx="1138941" cy="1138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араллелограмм 3"/>
          <p:cNvSpPr/>
          <p:nvPr/>
        </p:nvSpPr>
        <p:spPr>
          <a:xfrm flipH="1">
            <a:off x="1769319" y="313401"/>
            <a:ext cx="8940800" cy="610181"/>
          </a:xfrm>
          <a:prstGeom prst="parallelogram">
            <a:avLst>
              <a:gd name="adj" fmla="val 55179"/>
            </a:avLst>
          </a:prstGeom>
          <a:solidFill>
            <a:srgbClr val="B3D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857" y="101895"/>
            <a:ext cx="1220046" cy="1044000"/>
          </a:xfrm>
          <a:prstGeom prst="rect">
            <a:avLst/>
          </a:prstGeom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1877789" y="387081"/>
            <a:ext cx="7363644" cy="462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2400" dirty="0" smtClean="0">
                <a:solidFill>
                  <a:srgbClr val="585857"/>
                </a:solidFill>
                <a:latin typeface="Avenir Next Cyr" panose="020B0503020202020204" pitchFamily="34" charset="-52"/>
                <a:cs typeface="Arial" panose="020B0604020202020204" pitchFamily="34" charset="0"/>
              </a:rPr>
              <a:t>СЕРТИФИКАЦИЯ В РАЗВИТИИ БИЗНЕСА</a:t>
            </a:r>
            <a:endParaRPr lang="ru-RU" sz="2400" dirty="0">
              <a:solidFill>
                <a:srgbClr val="585857"/>
              </a:solidFill>
              <a:latin typeface="Avenir Next Cyr" panose="020B0503020202020204" pitchFamily="34" charset="-52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27149" y="-21129"/>
            <a:ext cx="2862694" cy="111824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68988" y="1406746"/>
            <a:ext cx="9000689" cy="4707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ПРИМЕР ОТРАСЛИ</a:t>
            </a:r>
            <a:r>
              <a:rPr lang="en-US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ПАРФЮМЕРНО-КОСМЕТИЧЕСКАЯ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u="sng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Комплекс услуг по международной сертификации и регистрации</a:t>
            </a:r>
            <a:r>
              <a:rPr lang="en-US" b="1" u="sng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Регистрация поставщиков и </a:t>
            </a:r>
            <a:r>
              <a:rPr lang="ru-RU" sz="1400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косметики </a:t>
            </a:r>
            <a:r>
              <a:rPr lang="ru-RU" sz="1400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en-US" sz="1400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FDA</a:t>
            </a:r>
            <a:r>
              <a:rPr lang="ru-RU" sz="1400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, анализ состава и разработка этикетки для поставки в США,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Регистрация косметического продукта в </a:t>
            </a:r>
            <a:r>
              <a:rPr lang="en-US" sz="1400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CPNP</a:t>
            </a:r>
            <a:r>
              <a:rPr lang="ru-RU" sz="1400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400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Cosmetic Products Notification Portal)</a:t>
            </a:r>
            <a:r>
              <a:rPr lang="ru-RU" sz="1400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, проведение испытаний, разработка этикетки и другие услуги для вывода на рынок ЕС,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Регистрация и сертификация косметической продукции</a:t>
            </a:r>
            <a:r>
              <a:rPr lang="en-US" sz="1400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en-US" sz="1400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CFDA</a:t>
            </a:r>
            <a:r>
              <a:rPr lang="ru-RU" sz="1400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для поставки в КНР,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Регистрация косметической продукции в </a:t>
            </a:r>
            <a:r>
              <a:rPr lang="en-US" sz="1400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ANVISA</a:t>
            </a:r>
            <a:r>
              <a:rPr lang="ru-RU" sz="1400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для поставок в Бразилию,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Регистрация бренда и косметической продукции по программе </a:t>
            </a:r>
            <a:r>
              <a:rPr lang="en-US" sz="1400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“Beauty Without Bunnies”,</a:t>
            </a:r>
            <a:endParaRPr lang="ru-RU" sz="1400" dirty="0" smtClean="0">
              <a:latin typeface="Avenir Next Cyr Light" panose="020B0403020202020204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Помощь в выполнении требований </a:t>
            </a:r>
            <a:r>
              <a:rPr lang="ru-RU" sz="1400" dirty="0" err="1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маркет-плейсов</a:t>
            </a:r>
            <a:r>
              <a:rPr lang="ru-RU" sz="1400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Amazon, </a:t>
            </a:r>
            <a:r>
              <a:rPr lang="en-US" sz="1400" dirty="0" err="1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Ebay</a:t>
            </a:r>
            <a:r>
              <a:rPr lang="ru-RU" sz="1400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и др.</a:t>
            </a:r>
            <a:r>
              <a:rPr lang="en-US" sz="1400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для начала торговли в различные страны по «закрытым» </a:t>
            </a:r>
            <a:r>
              <a:rPr lang="ru-RU" sz="1400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категориям,</a:t>
            </a:r>
            <a:endParaRPr lang="ru-RU" sz="1400" dirty="0" smtClean="0">
              <a:latin typeface="Avenir Next Cyr Light" panose="020B0403020202020204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Сертификация систем менеджмента по </a:t>
            </a:r>
            <a:r>
              <a:rPr lang="en-US" sz="1400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ISO 9001, ISO 22716 (GMP Cosmetics), ISO 45001, ISO 14001</a:t>
            </a:r>
            <a:r>
              <a:rPr lang="ru-RU" sz="1400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и др</a:t>
            </a:r>
            <a:r>
              <a:rPr lang="ru-RU" sz="1400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400" dirty="0" smtClean="0">
              <a:latin typeface="Avenir Next Cyr Light" panose="020B0403020202020204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ru-RU" sz="1400" dirty="0" smtClean="0">
              <a:latin typeface="Avenir Next Cyr Light" panose="020B0403020202020204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ru-RU" sz="1400" dirty="0" smtClean="0">
              <a:latin typeface="Avenir Next Cyr Light" panose="020B0403020202020204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Image result for beauty without bunn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https://www.babylonia.eu/sites/default/files/contentpag/cruelty_fre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98158" y="2106451"/>
            <a:ext cx="1063298" cy="106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CFDA cosmetic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92451" y="3326311"/>
            <a:ext cx="903622" cy="100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2" descr="Image result for amaz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4" name="Picture 16" descr="https://www.emergobyul.com/sites/default/files/uploads/learning-library/images/anvisa-logo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33312" y="5195784"/>
            <a:ext cx="868632" cy="83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одзаголовок 2"/>
          <p:cNvSpPr txBox="1">
            <a:spLocks/>
          </p:cNvSpPr>
          <p:nvPr/>
        </p:nvSpPr>
        <p:spPr>
          <a:xfrm>
            <a:off x="5747657" y="6365174"/>
            <a:ext cx="6642280" cy="42485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+7 495 988</a:t>
            </a:r>
            <a:r>
              <a:rPr lang="en-US" dirty="0" smtClean="0"/>
              <a:t> </a:t>
            </a:r>
            <a:r>
              <a:rPr lang="ru-RU" dirty="0" smtClean="0"/>
              <a:t>16</a:t>
            </a:r>
            <a:r>
              <a:rPr lang="en-US" dirty="0" smtClean="0"/>
              <a:t> </a:t>
            </a:r>
            <a:r>
              <a:rPr lang="ru-RU" dirty="0" smtClean="0"/>
              <a:t>20</a:t>
            </a:r>
            <a:r>
              <a:rPr lang="en-US" dirty="0" smtClean="0"/>
              <a:t>  </a:t>
            </a:r>
            <a:r>
              <a:rPr lang="en-US" dirty="0" smtClean="0">
                <a:solidFill>
                  <a:srgbClr val="585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ru-RU" dirty="0" smtClean="0">
                <a:solidFill>
                  <a:srgbClr val="585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cert@mirexpo.ru</a:t>
            </a:r>
            <a:r>
              <a:rPr lang="en-US" u="sng" dirty="0" smtClean="0">
                <a:solidFill>
                  <a:srgbClr val="585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u="sng" dirty="0">
              <a:solidFill>
                <a:srgbClr val="5858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30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араллелограмм 3"/>
          <p:cNvSpPr/>
          <p:nvPr/>
        </p:nvSpPr>
        <p:spPr>
          <a:xfrm flipH="1">
            <a:off x="1769319" y="313401"/>
            <a:ext cx="8940800" cy="610181"/>
          </a:xfrm>
          <a:prstGeom prst="parallelogram">
            <a:avLst>
              <a:gd name="adj" fmla="val 55179"/>
            </a:avLst>
          </a:prstGeom>
          <a:solidFill>
            <a:srgbClr val="B3D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857" y="101895"/>
            <a:ext cx="1220046" cy="1044000"/>
          </a:xfrm>
          <a:prstGeom prst="rect">
            <a:avLst/>
          </a:prstGeom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1877789" y="387081"/>
            <a:ext cx="7363644" cy="462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2400" dirty="0" smtClean="0">
                <a:solidFill>
                  <a:srgbClr val="585857"/>
                </a:solidFill>
                <a:latin typeface="Avenir Next Cyr" panose="020B0503020202020204" pitchFamily="34" charset="-52"/>
                <a:cs typeface="Arial" panose="020B0604020202020204" pitchFamily="34" charset="0"/>
              </a:rPr>
              <a:t>СЕРТИФИКАЦИЯ В РАЗВИТИИ БИЗНЕСА</a:t>
            </a:r>
            <a:endParaRPr lang="ru-RU" sz="2400" dirty="0">
              <a:solidFill>
                <a:srgbClr val="585857"/>
              </a:solidFill>
              <a:latin typeface="Avenir Next Cyr" panose="020B0503020202020204" pitchFamily="34" charset="-52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27149" y="-21129"/>
            <a:ext cx="2862694" cy="111824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06567" y="1294297"/>
            <a:ext cx="8881692" cy="49051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ПРИМЕР ОТРАСЛИ</a:t>
            </a:r>
            <a:r>
              <a:rPr lang="en-US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НЕФТЕГАЗОВАЯ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u="sng" dirty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Комплекс услуг по международной сертификации и регистрации</a:t>
            </a:r>
            <a:r>
              <a:rPr lang="en-US" b="1" u="sng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b="1" u="sng" dirty="0" smtClean="0">
              <a:latin typeface="Avenir Next Cyr Light" panose="020B0403020202020204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b="1" u="sng" dirty="0">
              <a:latin typeface="Avenir Next Cyr Light" panose="020B0403020202020204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Подготовка к сертификации продукции по стандартам Американского института нефти </a:t>
            </a:r>
            <a:r>
              <a:rPr lang="en-US" sz="1400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API Monogram,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Подготовка к сертификации систем менеджмента производственных компаний </a:t>
            </a:r>
            <a:r>
              <a:rPr lang="en-US" sz="1400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(API Spec. Q1</a:t>
            </a:r>
            <a:r>
              <a:rPr lang="ru-RU" sz="1400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1400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1400" dirty="0" err="1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нефтесервисных</a:t>
            </a:r>
            <a:r>
              <a:rPr lang="ru-RU" sz="1400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организаций (</a:t>
            </a:r>
            <a:r>
              <a:rPr lang="en-US" sz="1400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API Spec. Q2)</a:t>
            </a:r>
            <a:r>
              <a:rPr lang="ru-RU" sz="1400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Помощь в сертификации сосудов под давлением по программе Американского общества инженеров-механиков </a:t>
            </a:r>
            <a:r>
              <a:rPr lang="en-US" sz="1400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ASME</a:t>
            </a:r>
            <a:r>
              <a:rPr lang="ru-RU" sz="1400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U,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обязательной сертификации оборудования ССС (</a:t>
            </a:r>
            <a:r>
              <a:rPr lang="en-US" sz="1400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China Compulsory Certificate)</a:t>
            </a:r>
            <a:r>
              <a:rPr lang="ru-RU" sz="1400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для Китая</a:t>
            </a:r>
            <a:r>
              <a:rPr lang="en-US" sz="1400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обязательной сертификации оборудования</a:t>
            </a:r>
            <a:r>
              <a:rPr lang="en-US" sz="1400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ISI </a:t>
            </a:r>
            <a:r>
              <a:rPr lang="ru-RU" sz="1400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en-US" sz="1400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BIS</a:t>
            </a:r>
            <a:r>
              <a:rPr lang="ru-RU" sz="1400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для поставок в Индию,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Сертификация по </a:t>
            </a:r>
            <a:r>
              <a:rPr lang="en-US" sz="1400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ISO/TS 29001, ISO 9001, ISO 45001, ISO 14001 </a:t>
            </a:r>
            <a:r>
              <a:rPr lang="ru-RU" sz="1400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и др.</a:t>
            </a:r>
            <a:endParaRPr lang="en-US" sz="1400" dirty="0" smtClean="0">
              <a:latin typeface="Avenir Next Cyr Light" panose="020B0403020202020204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ru-RU" dirty="0" smtClean="0">
              <a:latin typeface="Avenir Next Cyr Light" panose="020B0403020202020204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ru-RU" dirty="0" smtClean="0">
              <a:latin typeface="Avenir Next Cyr Light" panose="020B0403020202020204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http://www.qatcertifications.com/images/api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9445" y="1258112"/>
            <a:ext cx="806974" cy="1152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8" descr="data:image/png;base64,iVBORw0KGgoAAAANSUhEUgAAALoAAAEOCAMAAAAJ/P0UAAAAkFBMVEUjHyD///8AAAAIAAAfGxyurK2TkpL29vbJyMg3MzQTDQ4bFhfp6OgiHR7Pzs4dGBkRCgy9vLyhoKDi4uLu7u54dnZjYWLd3NxEQULV1NUXEhO/v7+bmZoMAAX09PQuKiu0s7MoJCVMSUqHhYVZVldqaGlycHGnpqZKR0g+Ozx/fX6NjIxUUVJBPj9fXV5pZ2clhdh/AAAZyElEQVR4nO2d65qqvA6AaalypigoQxXF83H0/u9uNy0gHkHANd/sZ/JnjS6F15KmaZqmSqj/DrHRrSgH/Dtkc4/eNZXfIGrnD72hOO9Je+iEWsxTQf88U/yresyi5J0LvCWkHXSHxXT6dRp0Ez20pYR6Mh6ctlMas0r4xHDttySijdEJ8zA5b/RQu7sKQlqod84zXAGfGP6D778Q23IaoTtUnZ7HUcld/PF6qlrOfwmdeGzeCSvdyE+Olkf/K+gU77rVuKWE/R22/gvo1Domk/duhrRkyZ7B/zN0C3+PHnXLUhkdn7T8P0In+Nirwy1EX6qPzM2/QTen41otnsqkozy4+L9Ap3hw72m+J8Ee3xmbf4BuftfXlYvo29vrfxyd4FPTJk9vvMbkn6JTcv/RupLMrH+Izgy3JW6Q6Jv9M/T42I6yZDJZqv8Ina2amMRHoi3Uf4KOBy0BF2WhOp9Hx92WaK9lrH4c3Vy0xHorGfvH0PGnyLnO4I+im5/Q80wO+IPo7Ni2bSmKdjY/hm59BS1RPhZtyz6ETrx3pnF1JJySz6B79yHJtmWEP4Ief864XGRhfgCdfn9W0aVMjqx9dK9NZ/G5RLh1dG/fEluZdKcto9Ndu37uc9G+WkbHb09EAz+MuPhv9xA9ia6lRFNL0K3jOzfXgmQxnO+mM2U23c2Hi8R+axBe38SW8Otvv0Z3qF79zmH/iLHJKCGO4xBCLRPj4/iN0SzE16sWjdDZueptNXepPAjkUo8sqwf4Bqy9VsdVDaM79J6Ezx0LD6s+ukhx2kJn62q39NeYPeSWwvCwovFYX12mCXpcrbl6RllA2zSqhW8itfitBujEqHS/Ay5f5iLVZlnasNjsDdDjKk0VnLxScBDvWMXQJ8WL1Uev5MoFw/j16lYubF6BXWOFq9VHZxW8l8m8WpuDmNsK7PtCt6mPjss7qbZ6Z2G4ygzXLSh7bXSPlt9IzuUrSwUvNJhfxrXa6Lj8Pp3q2pLClE8VF5fnWB89KbtL4LyRuyCETEtdmtHlQdZGV0rty+DdRufqviy7qOblNqY2+lfZTfQ6GTPl/v8wd33roh9KQ3XH54vmz8ValnX+cf4s66Ivypqn9766CJ6yLjRq3uplHWr1yll8LnRecl2IhDVD75dMp/33TPpFrLI5wHdT9F5J1kW3nr7wcelQgn7KNKYuelnbLOt0UhCyK+mouRtTF71E1aPZu8NRLrjk0pu4IXrJgNRTX+K9krj/+tJ61ovqopc4qPs645GUshmv3xS9pJd+v8pAey20ZFTyM6tbF72kL6kV50YPhHy/trt21o3qor8mR3WtOqBPX6dF2sZH0e0G6E6J4Q2+P4peMpa+7ggl42nwRT+JHr5Ep0PrldVnrye9+RzvJ1rd2ySv2Etb/aMKE7xE54NO8jwk9sO6/trCwHj5vN3LJqiNLUyZXS9DRxv8xPSX2vVpQ/QSR2D+yohIL2X0RGeskqm139RzLJlpLF75MKmD1Xm8UYOVzHrDpj5ME88x8w2Th3nHakkcqbHnWOJUX2aQL9DR6NEWDVzSKv2m/nqTWdLFI+94d+z0+9OzpLIdAeP4lukROhrd6Yw3fn3hS6N8KiJgV0NHCblmd2jZdppd04hAaRxm/TwOczWFu+mr1ufjMIeyhSS3IjoaxUX2eFRy3V5+3Q/GHJ+y30ycOwU78y9ijt1dGXrEnk3ybuf8vYvOlK9/LxvHHLu0NIq/eBYAuwtX9JSUna3KLqpduv8HVzUm1hNH5j7Skkh9J+WZRm2sauDyBAGdPB5SHwSJdMGulicG7VtYS/Ks8hW87mNP5lF8K3GIE5dFSltawTOr5E4NHg5MD0NzPQ9XyK7RCxdssFpdJaVk+Mj5fRxV7K0qrFav21jyrZYjMBk+mOo9CYhWyEZqKUdAUUtCslL2985hWSz3uWzayczgpqzS7cb01kbWRtdOVjvoSlwtyTEybjzb2ujulfY1QbdO1ZLlJt0ZawV92FruV/WMu/CsmqQxeosZd6Vxh4L4iynOPMS66MMW8xwVq8y7Ll4qGe6o1wA9ugk6NUQvTXK4kkDv09ro2k2jN0SvknxzJQF16qRfgyS3DlFDdPJm/rpdG10zboeHhuiKVzE5NrtebfT7iUtTdMV7i6M2uu7dTRcbo1Pjnfz/uuiT7X00rTG6Yg7fQKiLvnowz22OrrA3bF1N9OTROkIL6E5lf6Auuvsw7bAFdIUYlXdc1EK3dw/Dxm2gK2xetRJMLfTl4zhaK+iKVxpva4B+fhI0bgddiQfV2GugD57FLltCV9Rqo+r76M+zsdtC5+1eRd/fR3edZ+uYraErahWdqaEwvWeJHO2hK/G83Ius002ftXuL6Io5L1sHqmcc9elD9jbRFUbLJnz1RtMRecTeKrpC1EPJ9er5MO5dGKp1dMXxli8Vvq7n2Jvds7eMzpXmpSNZf6pxz946ukLM03NvrP4Ez73rq+2j84Yni2dXrY+O9Fv7/gl0rvGk/3ja1wAdRTfsH0GHEiDbziPHoAn6rX3/EDqUupv175c9GqEj96qvfgwdWn66cm/0phn6NfsH0aFYrDq/3m7fEB2NnDYWHyugg9542FyMcvym6Ci6tPun0bk4pmec9ok/4bcKCKC/Edq+E9eomA8TtIDO4Yllqtjcrg5jiKfEm8D2w8itJdE4C8lg/eUHe2LpvnFhZ/kDKDPFt5zZdDab8R9US2aFFnkl4he2XwmcvFnU+7bAd8Ze+rn/ShHzGvKH/hPyh/4T8of+E/KH/hPyh/4T8of+E/KH/hPyh/4T8of+E/KH/hPyh/4T8of+E/KH/hPyf45+FcasJoS+c/bgs2vcXeLqjQrojjFN2anJmGUxZnqmlb1jwjvm9VYZGhvzucEaPTxq7ubf1lWCFbW+irepgI57WWnwYXd/Xp5W+0X3sMSwv4SeuvvV8rTed4sXVY3E1jRf36v1Sw/hLz1Agbu81FIgeDq6qtdRju5YKJLfYOlarx3CymPHYArtyIQHzV/k7eOwLvIH84UNSYw1tcbBGxQsvvYh6mRKYhqQn/AeOmzaSL9BDdj/250qxjFBKDwyhxhwcpW+nV4SLb0u0qceVSFv6cUm7JfCxsg3POpNXdSTpZeYPCHrPXSOgrbpk6eEt7dDHWLhgyy6RCBRfF3YQm0N0UT8kHhdGz3eI03sgbZmgSxLZ46RO7bfRWe9y6ZnR4k4OnA6Hm/3hMn/HhaSW7Gb1jV1rLAmOv0KUF9ugfAWCJ34RazkzGBx8C10ZxZCcnwBXWqftYVC+/QW3fHyeiBe/3kK5kuB0szpMiTZ+ciFVOuYOXCnt9AJ7BH30ysV0EX9Cw55g26d8pxR66jVQof9f1lbifKVafnIt9Hlbu50r/kVeiJ2Q9+gQxmVtGiiYwb7OuhQniLfls+GCPXMeujxxu7k256L6HAH/x59fSmMjV3R6swDxS8UGSImHPqbv2Zw+G+cDwGgoVp+RcfkeilrsL2NrvrJXEM9fI/OLY/tOTfo9AuhIK0f4UxnwLnve1QZno2sIa3pIgrCbrqhh7JB4tvhJq+qABsXg7wChYPtTGPeRSeGDQd22A/Qx4/QFQyWP70D716WKEm1i2Cnniwcbu34QNN1USja0jLSpAI7228Kx3kVKrqpOh/91Dro7DxZYh1pcrd5ER2+Gd4pjOgC2jrb3WVBmlvnm3sFQdoHqBFoS+zhDtKJw1/5fFjGe+2i3pDbUdh8CmcHhWYddK4WVB1nBu+qm4ai6uUtOoU68fLwKXgBLkPkLqZkp8sRytTRIhZPE535aKxzXaQOHA+Qo/tXG9tElxIG7l10NfExuALpMHNBJxSJMqm36PKgIu0gjwIlS6gMt8fEYZwVevUaBUJT+AAzwt4ABTsq7UiOrhUKC8kuFRxpDXQcbGJH5c8M8nQKo6l4kPDI79DTurCuPEDB3GnIFd+FIggDlg+2XKVtZ+ajPtA4LEAHiS52dRdq0oLqa2f2PrrD0J45mAOLPi/QwTQQFTYwQ33ne3Qn7kIijn8Wqv2tpbUwgKlnxpnuQfN/80FANKjidTL7S77RVX0uEwqqr2ugc2eKj0bQwmJHqEBPuFlmnE5bx8ojdH7Rk/CO95ydfGXoCjdz/myVbV3nQ91knmT11axlL/X46fYaXZQKG9RAjzfQReCXb9QMXbPdkIO729za3qIrzBDFD7kO0AI6/+Sukxorgrv8r0DonCDOyoe0hs7cyINi0hME/0r086Df6XSHnuR9iJ6d4zpkhVaHDcBDbmeXfPDExj7g7Q+P8OabDxWmBjrZ2X2s8oGaD0pQ4FKgW6anql5G+xidj4JwxKWNC60OtuJQ3Ben7R8U/icz7b6bihu8h879QL/HBU7gga5StOuv0fl/wP7moXlBB4gN/77b30iBmkuduz1VwjgW7HpN48jv5uogtrS776ATxseWHr5GTyKkTXEsBU5ouT9uoaUhCY9sbHHxjnJwroBuFX83isj3HXo+1xZv3G8kSq4cAZh3iH72LvpEej6i+mUldGs4zr5NjAkKpxd0GKq4wmjZRFeg9+48+nbcLzrXsslaTwxA5ejxJsyDZWDIje+rbrpwCzXzYRbjKrehNSgPFuRppnw4z8qyv4VuLibp9Ahuy7t9Obrayau+KnwQLrY6FHNcjlA24ksTnnvmeS6yM4vSkV+8shCa1JhqeEmQFommXNlHZiX0S/kL7lu65gUdZvTGuHC6EOVT8KycKDH62WXjqwneOe8P76A7xI8KZS15P6+EfqknGaBOwcLwlxHhkyg7n2atwnSUBpdmkvcRh+tR9iLu8THsMvhVRSdGAcMFT6ngOT5Hz2oQw2h0vNh1MoOiQXjCh2Pp+3vhEAyf1BjshrmZ9K6DGVlVUOuNOAwfg/MYEJjXvek4mQ95hV44rAKut5bf5w8+FKOpPPsk5k6LQeA6ochTVxfBFDY/dzDhjui6UAsJpiGdtH+Ap5M2jKVXR+cTu/zYEvCCRphA4G5etGeOBx3vegRxRWCcTgP+mwBdjChgX7lyiNpWI0X14hMaqeIcr67BZmdNK5QVNdd87BdFarh9TQOxDqP8m9NCmaoX6Oo2QGOcqiKMfJMdhpIIPQfnht/Da95w/hznPxG8pT42WUx1qMgG7hdaYMZwH0XwvERVhbB/6HFtssgMJoC+HuU6n7IfkD1TWcwiPieXTW6doPDe6OjlDf8cPT1oO5FA11n8uUrlG9vOKbtjidnoftCdTKAeG6BPgs5qrSOXCWNinuTmmgkcc0VnqT/Wvy6ziPcTNB50g6wenXUpI5EXZXuOTpeD1XC9X4u/j4vB6rxeHNar4XC1XiyzyO95vz6Ld7ZZB6DGfgQTa7+7FbMk6KZffTfU93mkfLfQ/bB/FLpNZ4NRGHbOtxU/zDmA6UtTvk+MxYDf6bwaLFbZAPBCYSgTIv824U8zW5DJQ1X8hXznOralEhXLYyClv+5xD/3SrDL6lV6DMP5CvQ/wWXy6yufjl+/AnYAh7xIfWsHLMQv++ptXsIKryMC9fHrxkdRFBw8IRa+++d9FB+dXe3Xmy6fRayuMPPnkVdXx/26rE+5BolAu+z5s+4+3+ndddFlMucOtGaFfj9g/jW7VbvW0ZsRoqpLk4TEkH0Y3wfm2jy9Pnn0unpEeBvzwXKzPopsHEcHT/JoLqJTNB+P+4fhwwf6z6Gzf6XcP3X5yey51ZaHM80z6sMLDhxWG31hIXfL0Ks7ywbu/IJWHeSf3PnDwK9D30aOYxxvoFhU7Pan18mSeoji0/nFWFyEGVHdpgk5Ox91MMb6Pp9M3rmbrvOODOh7vCzGXjdCtYbrzfhJwS6uvzPKm9/qX02wuUudB4Gat7myHIQdfzLfHgfvw0IzbL0BGx32OwKwGe0N0hULyjosppSZUBk3KFFlM/Q83V6JLvYZT0BRdhDNcGfeFFb2nJftzzOj+NFHcqXNKZ4voYn3HL0Nna613kyFJZtrrk8U+j063diEY+5Qd31Zq9Dolh6J9Hl2sFLx/yindaT+OLqKmfblKEhciEYSpeZACXqYm1PIwjpkjqouHvKM76ZtqGmThH4SMVHkd6l2l+cQ4tlpFJyk6MVcbvTNIC1LT6aA36s9jzzQh6GJNuyLYaA7Ho1F/NfNE3sP2eOQGknjDvp7sZS0e+t1l5nGTQDjM3HZHo8NXuuhu8ctvhq0rDDd8dJYgv6ehREweLW7Jxwd70ukeFqsZw1/hhE/MCP+MndhQRlBMG7SJ1jWJtUF2L+BTIP5FZum+x3sPmhgE7/mbEfIhQVAhJEFBz0YHrcVuepzAejnhejPgj3ck8qsgtLzCHpbD7vioyxP5PBc+g0cowUOoeabr7pmxEeryNztwwXjoojCOYJQe4z1yucKsRb1kyKpI+Kcg0aM1dHj0/E+zI8LgdCaSH9QERVyNRUqJHQ2hTgxHNxfid1lblKiMhcjHlFneGI1U0BqN/yyIuEbLCFJ9OkdN1DLFCazamGMUclV0YAmutSFJtSF9kH6hiTimFfdQYtKtJo6vgtRQ38PMXAVw+qSly2wR0084bCgsDHHSRRY+LOvm6TBBfnSClaaxjroi2+OEgi3jFxSLDPxVW+gWrIxwHrWXzvW9LrLB25LZkDiUeSNY5+jW1Je5Cd6ml6PH/dRG8qFNMxhki9kYVgm6GhJGh3wHaM/VSR79BAmrLaBj1fP4o7UHqigUvsgj8VNY3dilmVGiofmzAHRYXoDfOxywFB0cMxkHhQDXlsJCyEYlxuawSdehoMLumHeakdTPViyM3e9vRsjde6a8r1xEAb9gZ3J7KSKEsDwKS6P8J8hW16bQ7JQpKTokMsqMWXbW0MmSy1RcDb0ozacUizenPDG0FXQUgCGIxFADd5SLniqkiXthig5pL90MnRLe+6Jtlpsq0OGXyrVVj1/yzOBC4KcRI1tSt2AdbJwlV7WDHjF1G6brzZBU9AVZOfjbB3Q3XTEEkrzVKXQBZJ8wuaDDbzuJLxrCueRfEAkvsKzcEe87/BOdJF8rbGdIwg7bQb6FI/MctSgKpR3/imUWgbwi6INAJ0SeIDmGQStFh84AX5R7JYagMKJfi9BuGEXy/Q5/XKmj0NpoCsigKBC6DyIQ1430Waqx0rLAk5boirkWg6jOZ+MZOn8+k+yLrlhKFehi3S19343WYb5K2ho6ZDrAiiCM6zuciUPnMi4KS3iR+AkSnY+WopafOyMZOoc65l8kSoYOg1k/f5/Z7aPTeSDmy4D+VZjy89EU8sPYUJOTowxdMb/EAmMnJhf04rGROXq3sHjkgKJ5LSsM5IqAMoOzsi2gy+Vxj+uLTJXP0RWLQF/VeE+Q6FGW4XKNLnLDcnTCf6DVNjp0J1023tVBQdbMR6Ouq/Xl5OiCzh0pWMPmWHk3LUZ+8246KBzKJs6HNNq0MIBOdhNIzxCj5vVxO6BK4236XgFdAU8NjVL0eHM9xcrQrWPxUGw44TrNUGjRX2cilQhMSie7Eyyb4JWtDy+zJGnXZ31D5jrwL3vpkLQoHB/LrBwdhqQ89YLgTrujaYoOf0H6hCxOCOTdJTMStPeKJ5NJRyCQPZL7u3qKLpK70lVFtl/ndl1krKQpTGQ7XuRH77aI7lDIooaEdE0GWhwrWoJXbTEoq5feJHO/pG7w55+kCiPmWGmDmvqAZegi67kn+6m5GH1p2SFKAv3+fN1aUw1wUxMMR59FYoT3htxz5LqZGB6ZTi2pNFmrhwKGe2cLL7MwCRzzLLIu53x0yxwBscYqj6gj2B6DGRABE0hfctl+fsteHR1U1JWWFn7F5IsZE0gGMS1157uWBRsdAhskHM9NMapO5mxqixbluh7wOVuEAqwO7Cm32R1iWrER+TMHmkA+PVig9o3YMlkfDcEqRYw5FFxR1wnPtysjVdEtLFyPNQZ4yMjiPQ2DL6mvlwcbjF1cOBVVG8QYEpYWWIGNaKbJn9NB7usYrCc9kRHkDpYLn3v8MBJw7xwCGCJOaXeX6xEcwAypMvo83nVCH9mdq+HvHXRrmC4DBptpVntz0pvv03q9IuFGsE8C6Y6t5Z6dCMLC7n4foS5LHSwYg73sNEJuorriT78P8xSaHTwdcneNpgdoB3P+WCZj87ajVkVfJePDYrE49PtT0eyd7qLbOcXzhN/YXcGzJOY+OJyXx+MZ9ju4/S58vLM/9QCtdxabkkzOGexh+PnacKUJB9yz7PYPcN3NtzSiB25m7LHYb2UZsE9ztMQLtJnfp5dUVhgIDJmm50ltJ/ylF1OFqliVixwO7XGnilFKGQxNgRrDx2NmCWcqi5BBTo9oPhrjNL3HTC+cZgdCmk8W/iLwcWwpDD/a6tzCMlhq2vtIzzLPuF2cfDfe0V4mba3gOXRyGd25+zqZt7GO9FLaQodtg/nuUkCvuyO8urSGPi8caMsv+upE8ZakLXTwnfId2FZUOIL6Y9Karls2itJuaq7yHc2flNYW2iFqscYinu75Yhf6p6U1dAf8r/4U49kgsJefV5c20xvIdMP9cN/3g87uH7R5q5kZBO8Wnc5mPVM/r+cgrSaVEHAU7ucEH5IcPRitl2dY8/nP5cM8kwzd/Z4neu9k9H4d+siUKfC+sfll6PZWt1fD07CD/O/wd6Fv1iiM90kXd1F//7vQty4KTVDzE1eZ34XOZ4EhPa6XXoKC3e9Cn3J0a9Cfwn7JX9bq+z4KeYt3pzZyj78LXd+iEMPuuTEaJr8LHS1WGiwrBkF3yO16XO9Aj38sWKJrqyGMSeFgbiNlPDV+g8yS1IfpHJlBdrByomi/RHKHUZsEE/FKufMlf438D7I2VQrb20VG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0" descr="data:image/png;base64,iVBORw0KGgoAAAANSUhEUgAAALoAAAEOCAMAAAAJ/P0UAAAAkFBMVEUjHyD///8AAAAIAAAfGxyurK2TkpL29vbJyMg3MzQTDQ4bFhfp6OgiHR7Pzs4dGBkRCgy9vLyhoKDi4uLu7u54dnZjYWLd3NxEQULV1NUXEhO/v7+bmZoMAAX09PQuKiu0s7MoJCVMSUqHhYVZVldqaGlycHGnpqZKR0g+Ozx/fX6NjIxUUVJBPj9fXV5pZ2clhdh/AAAZyElEQVR4nO2d65qqvA6AaalypigoQxXF83H0/u9uNy0gHkHANd/sZ/JnjS6F15KmaZqmSqj/DrHRrSgH/Dtkc4/eNZXfIGrnD72hOO9Je+iEWsxTQf88U/yresyi5J0LvCWkHXSHxXT6dRp0Ez20pYR6Mh6ctlMas0r4xHDttySijdEJ8zA5b/RQu7sKQlqod84zXAGfGP6D778Q23IaoTtUnZ7HUcld/PF6qlrOfwmdeGzeCSvdyE+Olkf/K+gU77rVuKWE/R22/gvo1Domk/duhrRkyZ7B/zN0C3+PHnXLUhkdn7T8P0In+Nirwy1EX6qPzM2/QTen41otnsqkozy4+L9Ap3hw72m+J8Ee3xmbf4BuftfXlYvo29vrfxyd4FPTJk9vvMbkn6JTcv/RupLMrH+Izgy3JW6Q6Jv9M/T42I6yZDJZqv8Ina2amMRHoi3Uf4KOBy0BF2WhOp9Hx92WaK9lrH4c3Vy0xHorGfvH0PGnyLnO4I+im5/Q80wO+IPo7Ni2bSmKdjY/hm59BS1RPhZtyz6ETrx3pnF1JJySz6B79yHJtmWEP4Ief864XGRhfgCdfn9W0aVMjqx9dK9NZ/G5RLh1dG/fEluZdKcto9Ndu37uc9G+WkbHb09EAz+MuPhv9xA9ia6lRFNL0K3jOzfXgmQxnO+mM2U23c2Hi8R+axBe38SW8Otvv0Z3qF79zmH/iLHJKCGO4xBCLRPj4/iN0SzE16sWjdDZueptNXepPAjkUo8sqwf4Bqy9VsdVDaM79J6Ezx0LD6s+ukhx2kJn62q39NeYPeSWwvCwovFYX12mCXpcrbl6RllA2zSqhW8itfitBujEqHS/Ay5f5iLVZlnasNjsDdDjKk0VnLxScBDvWMXQJ8WL1Uev5MoFw/j16lYubF6BXWOFq9VHZxW8l8m8WpuDmNsK7PtCt6mPjss7qbZ6Z2G4ygzXLSh7bXSPlt9IzuUrSwUvNJhfxrXa6Lj8Pp3q2pLClE8VF5fnWB89KbtL4LyRuyCETEtdmtHlQdZGV0rty+DdRufqviy7qOblNqY2+lfZTfQ6GTPl/v8wd33roh9KQ3XH54vmz8ValnX+cf4s66Ivypqn9766CJ6yLjRq3uplHWr1yll8LnRecl2IhDVD75dMp/33TPpFrLI5wHdT9F5J1kW3nr7wcelQgn7KNKYuelnbLOt0UhCyK+mouRtTF71E1aPZu8NRLrjk0pu4IXrJgNRTX+K9krj/+tJ61ovqopc4qPs645GUshmv3xS9pJd+v8pAey20ZFTyM6tbF72kL6kV50YPhHy/trt21o3qor8mR3WtOqBPX6dF2sZH0e0G6E6J4Q2+P4peMpa+7ggl42nwRT+JHr5Ep0PrldVnrye9+RzvJ1rd2ySv2Etb/aMKE7xE54NO8jwk9sO6/trCwHj5vN3LJqiNLUyZXS9DRxv8xPSX2vVpQ/QSR2D+yohIL2X0RGeskqm139RzLJlpLF75MKmD1Xm8UYOVzHrDpj5ME88x8w2Th3nHakkcqbHnWOJUX2aQL9DR6NEWDVzSKv2m/nqTWdLFI+94d+z0+9OzpLIdAeP4lukROhrd6Yw3fn3hS6N8KiJgV0NHCblmd2jZdppd04hAaRxm/TwOczWFu+mr1ufjMIeyhSS3IjoaxUX2eFRy3V5+3Q/GHJ+y30ycOwU78y9ijt1dGXrEnk3ybuf8vYvOlK9/LxvHHLu0NIq/eBYAuwtX9JSUna3KLqpduv8HVzUm1hNH5j7Skkh9J+WZRm2sauDyBAGdPB5SHwSJdMGulicG7VtYS/Ks8hW87mNP5lF8K3GIE5dFSltawTOr5E4NHg5MD0NzPQ9XyK7RCxdssFpdJaVk+Mj5fRxV7K0qrFav21jyrZYjMBk+mOo9CYhWyEZqKUdAUUtCslL2985hWSz3uWzayczgpqzS7cb01kbWRtdOVjvoSlwtyTEybjzb2ujulfY1QbdO1ZLlJt0ZawV92FruV/WMu/CsmqQxeosZd6Vxh4L4iynOPMS66MMW8xwVq8y7Ll4qGe6o1wA9ugk6NUQvTXK4kkDv09ro2k2jN0SvknxzJQF16qRfgyS3DlFDdPJm/rpdG10zboeHhuiKVzE5NrtebfT7iUtTdMV7i6M2uu7dTRcbo1Pjnfz/uuiT7X00rTG6Yg7fQKiLvnowz22OrrA3bF1N9OTROkIL6E5lf6Auuvsw7bAFdIUYlXdc1EK3dw/Dxm2gK2xetRJMLfTl4zhaK+iKVxpva4B+fhI0bgddiQfV2GugD57FLltCV9Rqo+r76M+zsdtC5+1eRd/fR3edZ+uYraErahWdqaEwvWeJHO2hK/G83Ius002ftXuL6Io5L1sHqmcc9elD9jbRFUbLJnz1RtMRecTeKrpC1EPJ9er5MO5dGKp1dMXxli8Vvq7n2Jvds7eMzpXmpSNZf6pxz946ukLM03NvrP4Ez73rq+2j84Yni2dXrY+O9Fv7/gl0rvGk/3ja1wAdRTfsH0GHEiDbziPHoAn6rX3/EDqUupv175c9GqEj96qvfgwdWn66cm/0phn6NfsH0aFYrDq/3m7fEB2NnDYWHyugg9542FyMcvym6Ci6tPun0bk4pmec9ok/4bcKCKC/Edq+E9eomA8TtIDO4Yllqtjcrg5jiKfEm8D2w8itJdE4C8lg/eUHe2LpvnFhZ/kDKDPFt5zZdDab8R9US2aFFnkl4he2XwmcvFnU+7bAd8Ze+rn/ShHzGvKH/hPyh/4T8of+E/KH/hPyh/4T8of+E/KH/hPyh/4T8of+E/KH/hPyh/4T8of+E/KH/hPyf45+FcasJoS+c/bgs2vcXeLqjQrojjFN2anJmGUxZnqmlb1jwjvm9VYZGhvzucEaPTxq7ubf1lWCFbW+irepgI57WWnwYXd/Xp5W+0X3sMSwv4SeuvvV8rTed4sXVY3E1jRf36v1Sw/hLz1Agbu81FIgeDq6qtdRju5YKJLfYOlarx3CymPHYArtyIQHzV/k7eOwLvIH84UNSYw1tcbBGxQsvvYh6mRKYhqQn/AeOmzaSL9BDdj/250qxjFBKDwyhxhwcpW+nV4SLb0u0qceVSFv6cUm7JfCxsg3POpNXdSTpZeYPCHrPXSOgrbpk6eEt7dDHWLhgyy6RCBRfF3YQm0N0UT8kHhdGz3eI03sgbZmgSxLZ46RO7bfRWe9y6ZnR4k4OnA6Hm/3hMn/HhaSW7Gb1jV1rLAmOv0KUF9ugfAWCJ34RazkzGBx8C10ZxZCcnwBXWqftYVC+/QW3fHyeiBe/3kK5kuB0szpMiTZ+ciFVOuYOXCnt9AJ7BH30ysV0EX9Cw55g26d8pxR66jVQof9f1lbifKVafnIt9Hlbu50r/kVeiJ2Q9+gQxmVtGiiYwb7OuhQniLfls+GCPXMeujxxu7k256L6HAH/x59fSmMjV3R6swDxS8UGSImHPqbv2Zw+G+cDwGgoVp+RcfkeilrsL2NrvrJXEM9fI/OLY/tOTfo9AuhIK0f4UxnwLnve1QZno2sIa3pIgrCbrqhh7JB4tvhJq+qABsXg7wChYPtTGPeRSeGDQd22A/Qx4/QFQyWP70D716WKEm1i2Cnniwcbu34QNN1USja0jLSpAI7228Kx3kVKrqpOh/91Dro7DxZYh1pcrd5ER2+Gd4pjOgC2jrb3WVBmlvnm3sFQdoHqBFoS+zhDtKJw1/5fFjGe+2i3pDbUdh8CmcHhWYddK4WVB1nBu+qm4ai6uUtOoU68fLwKXgBLkPkLqZkp8sRytTRIhZPE535aKxzXaQOHA+Qo/tXG9tElxIG7l10NfExuALpMHNBJxSJMqm36PKgIu0gjwIlS6gMt8fEYZwVevUaBUJT+AAzwt4ABTsq7UiOrhUKC8kuFRxpDXQcbGJH5c8M8nQKo6l4kPDI79DTurCuPEDB3GnIFd+FIggDlg+2XKVtZ+ajPtA4LEAHiS52dRdq0oLqa2f2PrrD0J45mAOLPi/QwTQQFTYwQ33ne3Qn7kIijn8Wqv2tpbUwgKlnxpnuQfN/80FANKjidTL7S77RVX0uEwqqr2ugc2eKj0bQwmJHqEBPuFlmnE5bx8ojdH7Rk/CO95ydfGXoCjdz/myVbV3nQ91knmT11axlL/X46fYaXZQKG9RAjzfQReCXb9QMXbPdkIO729za3qIrzBDFD7kO0AI6/+Sukxorgrv8r0DonCDOyoe0hs7cyINi0hME/0r086Df6XSHnuR9iJ6d4zpkhVaHDcBDbmeXfPDExj7g7Q+P8OabDxWmBjrZ2X2s8oGaD0pQ4FKgW6anql5G+xidj4JwxKWNC60OtuJQ3Ben7R8U/icz7b6bihu8h879QL/HBU7gga5StOuv0fl/wP7moXlBB4gN/77b30iBmkuduz1VwjgW7HpN48jv5uogtrS776ATxseWHr5GTyKkTXEsBU5ouT9uoaUhCY9sbHHxjnJwroBuFX83isj3HXo+1xZv3G8kSq4cAZh3iH72LvpEej6i+mUldGs4zr5NjAkKpxd0GKq4wmjZRFeg9+48+nbcLzrXsslaTwxA5ejxJsyDZWDIje+rbrpwCzXzYRbjKrehNSgPFuRppnw4z8qyv4VuLibp9Ahuy7t9Obrayau+KnwQLrY6FHNcjlA24ksTnnvmeS6yM4vSkV+8shCa1JhqeEmQFommXNlHZiX0S/kL7lu65gUdZvTGuHC6EOVT8KycKDH62WXjqwneOe8P76A7xI8KZS15P6+EfqknGaBOwcLwlxHhkyg7n2atwnSUBpdmkvcRh+tR9iLu8THsMvhVRSdGAcMFT6ngOT5Hz2oQw2h0vNh1MoOiQXjCh2Pp+3vhEAyf1BjshrmZ9K6DGVlVUOuNOAwfg/MYEJjXvek4mQ95hV44rAKut5bf5w8+FKOpPPsk5k6LQeA6ochTVxfBFDY/dzDhjui6UAsJpiGdtH+Ap5M2jKVXR+cTu/zYEvCCRphA4G5etGeOBx3vegRxRWCcTgP+mwBdjChgX7lyiNpWI0X14hMaqeIcr67BZmdNK5QVNdd87BdFarh9TQOxDqP8m9NCmaoX6Oo2QGOcqiKMfJMdhpIIPQfnht/Da95w/hznPxG8pT42WUx1qMgG7hdaYMZwH0XwvERVhbB/6HFtssgMJoC+HuU6n7IfkD1TWcwiPieXTW6doPDe6OjlDf8cPT1oO5FA11n8uUrlG9vOKbtjidnoftCdTKAeG6BPgs5qrSOXCWNinuTmmgkcc0VnqT/Wvy6ziPcTNB50g6wenXUpI5EXZXuOTpeD1XC9X4u/j4vB6rxeHNar4XC1XiyzyO95vz6Ld7ZZB6DGfgQTa7+7FbMk6KZffTfU93mkfLfQ/bB/FLpNZ4NRGHbOtxU/zDmA6UtTvk+MxYDf6bwaLFbZAPBCYSgTIv824U8zW5DJQ1X8hXznOralEhXLYyClv+5xD/3SrDL6lV6DMP5CvQ/wWXy6yufjl+/AnYAh7xIfWsHLMQv++ptXsIKryMC9fHrxkdRFBw8IRa+++d9FB+dXe3Xmy6fRayuMPPnkVdXx/26rE+5BolAu+z5s+4+3+ndddFlMucOtGaFfj9g/jW7VbvW0ZsRoqpLk4TEkH0Y3wfm2jy9Pnn0unpEeBvzwXKzPopsHEcHT/JoLqJTNB+P+4fhwwf6z6Gzf6XcP3X5yey51ZaHM80z6sMLDhxWG31hIXfL0Ks7ywbu/IJWHeSf3PnDwK9D30aOYxxvoFhU7Pan18mSeoji0/nFWFyEGVHdpgk5Ox91MMb6Pp9M3rmbrvOODOh7vCzGXjdCtYbrzfhJwS6uvzPKm9/qX02wuUudB4Gat7myHIQdfzLfHgfvw0IzbL0BGx32OwKwGe0N0hULyjosppSZUBk3KFFlM/Q83V6JLvYZT0BRdhDNcGfeFFb2nJftzzOj+NFHcqXNKZ4voYn3HL0Nna613kyFJZtrrk8U+j063diEY+5Qd31Zq9Dolh6J9Hl2sFLx/yindaT+OLqKmfblKEhciEYSpeZACXqYm1PIwjpkjqouHvKM76ZtqGmThH4SMVHkd6l2l+cQ4tlpFJyk6MVcbvTNIC1LT6aA36s9jzzQh6GJNuyLYaA7Ho1F/NfNE3sP2eOQGknjDvp7sZS0e+t1l5nGTQDjM3HZHo8NXuuhu8ctvhq0rDDd8dJYgv6ehREweLW7Jxwd70ukeFqsZw1/hhE/MCP+MndhQRlBMG7SJ1jWJtUF2L+BTIP5FZum+x3sPmhgE7/mbEfIhQVAhJEFBz0YHrcVuepzAejnhejPgj3ck8qsgtLzCHpbD7vioyxP5PBc+g0cowUOoeabr7pmxEeryNztwwXjoojCOYJQe4z1yucKsRb1kyKpI+Kcg0aM1dHj0/E+zI8LgdCaSH9QERVyNRUqJHQ2hTgxHNxfid1lblKiMhcjHlFneGI1U0BqN/yyIuEbLCFJ9OkdN1DLFCazamGMUclV0YAmutSFJtSF9kH6hiTimFfdQYtKtJo6vgtRQ38PMXAVw+qSly2wR0084bCgsDHHSRRY+LOvm6TBBfnSClaaxjroi2+OEgi3jFxSLDPxVW+gWrIxwHrWXzvW9LrLB25LZkDiUeSNY5+jW1Je5Cd6ml6PH/dRG8qFNMxhki9kYVgm6GhJGh3wHaM/VSR79BAmrLaBj1fP4o7UHqigUvsgj8VNY3dilmVGiofmzAHRYXoDfOxywFB0cMxkHhQDXlsJCyEYlxuawSdehoMLumHeakdTPViyM3e9vRsjde6a8r1xEAb9gZ3J7KSKEsDwKS6P8J8hW16bQ7JQpKTokMsqMWXbW0MmSy1RcDb0ozacUizenPDG0FXQUgCGIxFADd5SLniqkiXthig5pL90MnRLe+6Jtlpsq0OGXyrVVj1/yzOBC4KcRI1tSt2AdbJwlV7WDHjF1G6brzZBU9AVZOfjbB3Q3XTEEkrzVKXQBZJ8wuaDDbzuJLxrCueRfEAkvsKzcEe87/BOdJF8rbGdIwg7bQb6FI/MctSgKpR3/imUWgbwi6INAJ0SeIDmGQStFh84AX5R7JYagMKJfi9BuGEXy/Q5/XKmj0NpoCsigKBC6DyIQ1430Waqx0rLAk5boirkWg6jOZ+MZOn8+k+yLrlhKFehi3S19343WYb5K2ho6ZDrAiiCM6zuciUPnMi4KS3iR+AkSnY+WopafOyMZOoc65l8kSoYOg1k/f5/Z7aPTeSDmy4D+VZjy89EU8sPYUJOTowxdMb/EAmMnJhf04rGROXq3sHjkgKJ5LSsM5IqAMoOzsi2gy+Vxj+uLTJXP0RWLQF/VeE+Q6FGW4XKNLnLDcnTCf6DVNjp0J1023tVBQdbMR6Ouq/Xl5OiCzh0pWMPmWHk3LUZ+8246KBzKJs6HNNq0MIBOdhNIzxCj5vVxO6BK4236XgFdAU8NjVL0eHM9xcrQrWPxUGw44TrNUGjRX2cilQhMSie7Eyyb4JWtDy+zJGnXZ31D5jrwL3vpkLQoHB/LrBwdhqQ89YLgTrujaYoOf0H6hCxOCOTdJTMStPeKJ5NJRyCQPZL7u3qKLpK70lVFtl/ndl1krKQpTGQ7XuRH77aI7lDIooaEdE0GWhwrWoJXbTEoq5feJHO/pG7w55+kCiPmWGmDmvqAZegi67kn+6m5GH1p2SFKAv3+fN1aUw1wUxMMR59FYoT3htxz5LqZGB6ZTi2pNFmrhwKGe2cLL7MwCRzzLLIu53x0yxwBscYqj6gj2B6DGRABE0hfctl+fsteHR1U1JWWFn7F5IsZE0gGMS1157uWBRsdAhskHM9NMapO5mxqixbluh7wOVuEAqwO7Cm32R1iWrER+TMHmkA+PVig9o3YMlkfDcEqRYw5FFxR1wnPtysjVdEtLFyPNQZ4yMjiPQ2DL6mvlwcbjF1cOBVVG8QYEpYWWIGNaKbJn9NB7usYrCc9kRHkDpYLn3v8MBJw7xwCGCJOaXeX6xEcwAypMvo83nVCH9mdq+HvHXRrmC4DBptpVntz0pvv03q9IuFGsE8C6Y6t5Z6dCMLC7n4foS5LHSwYg73sNEJuorriT78P8xSaHTwdcneNpgdoB3P+WCZj87ajVkVfJePDYrE49PtT0eyd7qLbOcXzhN/YXcGzJOY+OJyXx+MZ9ju4/S58vLM/9QCtdxabkkzOGexh+PnacKUJB9yz7PYPcN3NtzSiB25m7LHYb2UZsE9ztMQLtJnfp5dUVhgIDJmm50ltJ/ylF1OFqliVixwO7XGnilFKGQxNgRrDx2NmCWcqi5BBTo9oPhrjNL3HTC+cZgdCmk8W/iLwcWwpDD/a6tzCMlhq2vtIzzLPuF2cfDfe0V4mba3gOXRyGd25+zqZt7GO9FLaQodtg/nuUkCvuyO8urSGPi8caMsv+upE8ZakLXTwnfId2FZUOIL6Y9Karls2itJuaq7yHc2flNYW2iFqscYinu75Yhf6p6U1dAf8r/4U49kgsJefV5c20xvIdMP9cN/3g87uH7R5q5kZBO8Wnc5mPVM/r+cgrSaVEHAU7ucEH5IcPRitl2dY8/nP5cM8kwzd/Z4neu9k9H4d+siUKfC+sfll6PZWt1fD07CD/O/wd6Fv1iiM90kXd1F//7vQty4KTVDzE1eZ34XOZ4EhPa6XXoKC3e9Cn3J0a9Cfwn7JX9bq+z4KeYt3pzZyj78LXd+iEMPuuTEaJr8LHS1WGiwrBkF3yO16XO9Aj38sWKJrqyGMSeFgbiNlPDV+g8yS1IfpHJlBdrByomi/RHKHUZsEE/FKufMlf438D7I2VQrb20VG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6" name="Picture 12" descr="Image result for CCC certificate chin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17880" y="4103254"/>
            <a:ext cx="1068758" cy="89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www.kametal.be/wp-content/uploads/2018/10/asme-u-stamp-300x30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85023" y="2677374"/>
            <a:ext cx="1115817" cy="1115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16" descr="Image result for isi certificat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2" name="Picture 18" descr="Isi mark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27208" y="5361689"/>
            <a:ext cx="1050103" cy="78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одзаголовок 2"/>
          <p:cNvSpPr txBox="1">
            <a:spLocks/>
          </p:cNvSpPr>
          <p:nvPr/>
        </p:nvSpPr>
        <p:spPr>
          <a:xfrm>
            <a:off x="5747657" y="6365174"/>
            <a:ext cx="6642280" cy="42485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+7 495 988</a:t>
            </a:r>
            <a:r>
              <a:rPr lang="en-US" dirty="0" smtClean="0"/>
              <a:t> </a:t>
            </a:r>
            <a:r>
              <a:rPr lang="ru-RU" dirty="0" smtClean="0"/>
              <a:t>16</a:t>
            </a:r>
            <a:r>
              <a:rPr lang="en-US" dirty="0" smtClean="0"/>
              <a:t> </a:t>
            </a:r>
            <a:r>
              <a:rPr lang="ru-RU" dirty="0" smtClean="0"/>
              <a:t>20</a:t>
            </a:r>
            <a:r>
              <a:rPr lang="en-US" dirty="0" smtClean="0"/>
              <a:t>  </a:t>
            </a:r>
            <a:r>
              <a:rPr lang="en-US" dirty="0" smtClean="0">
                <a:solidFill>
                  <a:srgbClr val="585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ru-RU" dirty="0" smtClean="0">
                <a:solidFill>
                  <a:srgbClr val="585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cert@mirexpo.ru</a:t>
            </a:r>
            <a:r>
              <a:rPr lang="en-US" u="sng" dirty="0" smtClean="0">
                <a:solidFill>
                  <a:srgbClr val="585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u="sng" dirty="0">
              <a:solidFill>
                <a:srgbClr val="5858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264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араллелограмм 3"/>
          <p:cNvSpPr/>
          <p:nvPr/>
        </p:nvSpPr>
        <p:spPr>
          <a:xfrm flipH="1">
            <a:off x="1769319" y="313401"/>
            <a:ext cx="8940800" cy="610181"/>
          </a:xfrm>
          <a:prstGeom prst="parallelogram">
            <a:avLst>
              <a:gd name="adj" fmla="val 55179"/>
            </a:avLst>
          </a:prstGeom>
          <a:solidFill>
            <a:srgbClr val="B3D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857" y="101895"/>
            <a:ext cx="1220046" cy="1044000"/>
          </a:xfrm>
          <a:prstGeom prst="rect">
            <a:avLst/>
          </a:prstGeom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1877789" y="387081"/>
            <a:ext cx="7363644" cy="462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2400" dirty="0" smtClean="0">
                <a:solidFill>
                  <a:srgbClr val="585857"/>
                </a:solidFill>
                <a:latin typeface="Avenir Next Cyr" panose="020B0503020202020204" pitchFamily="34" charset="-52"/>
                <a:cs typeface="Arial" panose="020B0604020202020204" pitchFamily="34" charset="0"/>
              </a:rPr>
              <a:t>СЕРТИФИКАЦИЯ В РАЗВИТИИ БИЗНЕСА</a:t>
            </a:r>
            <a:endParaRPr lang="ru-RU" sz="2400" dirty="0">
              <a:solidFill>
                <a:srgbClr val="585857"/>
              </a:solidFill>
              <a:latin typeface="Avenir Next Cyr" panose="020B0503020202020204" pitchFamily="34" charset="-52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27149" y="-21129"/>
            <a:ext cx="2862694" cy="111824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06566" y="1294297"/>
            <a:ext cx="11343055" cy="7159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ПРИМЕР ОТРАСЛИ</a:t>
            </a:r>
            <a:r>
              <a:rPr lang="en-US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ПРОИЗВОДИТЕЛИ СТЕКЛА И СТЕКОЛЬНОЙ ПРОДУКЦИИ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u="sng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Чем мы можем помочь</a:t>
            </a:r>
            <a:r>
              <a:rPr lang="en-US" b="1" u="sng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b="1" u="sng" dirty="0" smtClean="0">
              <a:latin typeface="Avenir Next Cyr Light" panose="020B0403020202020204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b="1" u="sng" dirty="0" smtClean="0">
              <a:latin typeface="Avenir Next Cyr Light" panose="020B0403020202020204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u="sng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США. 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b="1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Регистрация в </a:t>
            </a:r>
            <a:r>
              <a:rPr lang="en-US" b="1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FDA </a:t>
            </a:r>
            <a:r>
              <a:rPr lang="ru-RU" b="1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производителей тары для пищевой продукции (обязательно для поставки на рынок),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b="1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Регистрация в </a:t>
            </a:r>
            <a:r>
              <a:rPr lang="en-US" b="1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FDA</a:t>
            </a:r>
            <a:r>
              <a:rPr lang="ru-RU" b="1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информации о таре для пищевой продукции (</a:t>
            </a:r>
            <a:r>
              <a:rPr lang="en-US" b="1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food contact substances) (</a:t>
            </a:r>
            <a:r>
              <a:rPr lang="ru-RU" b="1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обязательно для поставки на рынок),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b="1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Проведение лабораторных испытаний по требованиям различных разделов кодекса Комиссии по безопасности потребительских товаров и стандартов </a:t>
            </a:r>
            <a:r>
              <a:rPr lang="en-US" b="1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ASTM</a:t>
            </a:r>
            <a:r>
              <a:rPr lang="ru-RU" b="1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(требуется для широкого спектра товаров</a:t>
            </a:r>
            <a:r>
              <a:rPr lang="ru-RU" b="1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),</a:t>
            </a:r>
            <a:endParaRPr lang="ru-RU" b="1" dirty="0" smtClean="0">
              <a:latin typeface="Avenir Next Cyr Light" panose="020B0403020202020204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b="1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Помощь в регистрации и обслуживании юридических лиц на территории США</a:t>
            </a:r>
            <a:r>
              <a:rPr lang="ru-RU" b="1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b="1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И т.д.</a:t>
            </a:r>
            <a:endParaRPr lang="ru-RU" b="1" dirty="0" smtClean="0">
              <a:latin typeface="Avenir Next Cyr Light" panose="020B0403020202020204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b="1" dirty="0" smtClean="0">
              <a:latin typeface="Avenir Next Cyr Light" panose="020B0403020202020204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b="1" dirty="0">
              <a:latin typeface="Avenir Next Cyr Light" panose="020B0403020202020204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b="1" dirty="0" smtClean="0">
              <a:latin typeface="Avenir Next Cyr Light" panose="020B0403020202020204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b="1" u="sng" dirty="0">
              <a:latin typeface="Avenir Next Cyr Light" panose="020B0403020202020204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latin typeface="Avenir Next Cyr Light" panose="020B0403020202020204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ru-RU" dirty="0" smtClean="0">
              <a:latin typeface="Avenir Next Cyr Light" panose="020B0403020202020204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AutoShape 8" descr="data:image/png;base64,iVBORw0KGgoAAAANSUhEUgAAALoAAAEOCAMAAAAJ/P0UAAAAkFBMVEUjHyD///8AAAAIAAAfGxyurK2TkpL29vbJyMg3MzQTDQ4bFhfp6OgiHR7Pzs4dGBkRCgy9vLyhoKDi4uLu7u54dnZjYWLd3NxEQULV1NUXEhO/v7+bmZoMAAX09PQuKiu0s7MoJCVMSUqHhYVZVldqaGlycHGnpqZKR0g+Ozx/fX6NjIxUUVJBPj9fXV5pZ2clhdh/AAAZyElEQVR4nO2d65qqvA6AaalypigoQxXF83H0/u9uNy0gHkHANd/sZ/JnjS6F15KmaZqmSqj/DrHRrSgH/Dtkc4/eNZXfIGrnD72hOO9Je+iEWsxTQf88U/yresyi5J0LvCWkHXSHxXT6dRp0Ez20pYR6Mh6ctlMas0r4xHDttySijdEJ8zA5b/RQu7sKQlqod84zXAGfGP6D778Q23IaoTtUnZ7HUcld/PF6qlrOfwmdeGzeCSvdyE+Olkf/K+gU77rVuKWE/R22/gvo1Domk/duhrRkyZ7B/zN0C3+PHnXLUhkdn7T8P0In+Nirwy1EX6qPzM2/QTen41otnsqkozy4+L9Ap3hw72m+J8Ee3xmbf4BuftfXlYvo29vrfxyd4FPTJk9vvMbkn6JTcv/RupLMrH+Izgy3JW6Q6Jv9M/T42I6yZDJZqv8Ina2amMRHoi3Uf4KOBy0BF2WhOp9Hx92WaK9lrH4c3Vy0xHorGfvH0PGnyLnO4I+im5/Q80wO+IPo7Ni2bSmKdjY/hm59BS1RPhZtyz6ETrx3pnF1JJySz6B79yHJtmWEP4Ief864XGRhfgCdfn9W0aVMjqx9dK9NZ/G5RLh1dG/fEluZdKcto9Ndu37uc9G+WkbHb09EAz+MuPhv9xA9ia6lRFNL0K3jOzfXgmQxnO+mM2U23c2Hi8R+axBe38SW8Otvv0Z3qF79zmH/iLHJKCGO4xBCLRPj4/iN0SzE16sWjdDZueptNXepPAjkUo8sqwf4Bqy9VsdVDaM79J6Ezx0LD6s+ukhx2kJn62q39NeYPeSWwvCwovFYX12mCXpcrbl6RllA2zSqhW8itfitBujEqHS/Ay5f5iLVZlnasNjsDdDjKk0VnLxScBDvWMXQJ8WL1Uev5MoFw/j16lYubF6BXWOFq9VHZxW8l8m8WpuDmNsK7PtCt6mPjss7qbZ6Z2G4ygzXLSh7bXSPlt9IzuUrSwUvNJhfxrXa6Lj8Pp3q2pLClE8VF5fnWB89KbtL4LyRuyCETEtdmtHlQdZGV0rty+DdRufqviy7qOblNqY2+lfZTfQ6GTPl/v8wd33roh9KQ3XH54vmz8ValnX+cf4s66Ivypqn9766CJ6yLjRq3uplHWr1yll8LnRecl2IhDVD75dMp/33TPpFrLI5wHdT9F5J1kW3nr7wcelQgn7KNKYuelnbLOt0UhCyK+mouRtTF71E1aPZu8NRLrjk0pu4IXrJgNRTX+K9krj/+tJ61ovqopc4qPs645GUshmv3xS9pJd+v8pAey20ZFTyM6tbF72kL6kV50YPhHy/trt21o3qor8mR3WtOqBPX6dF2sZH0e0G6E6J4Q2+P4peMpa+7ggl42nwRT+JHr5Ep0PrldVnrye9+RzvJ1rd2ySv2Etb/aMKE7xE54NO8jwk9sO6/trCwHj5vN3LJqiNLUyZXS9DRxv8xPSX2vVpQ/QSR2D+yohIL2X0RGeskqm139RzLJlpLF75MKmD1Xm8UYOVzHrDpj5ME88x8w2Th3nHakkcqbHnWOJUX2aQL9DR6NEWDVzSKv2m/nqTWdLFI+94d+z0+9OzpLIdAeP4lukROhrd6Yw3fn3hS6N8KiJgV0NHCblmd2jZdppd04hAaRxm/TwOczWFu+mr1ufjMIeyhSS3IjoaxUX2eFRy3V5+3Q/GHJ+y30ycOwU78y9ijt1dGXrEnk3ybuf8vYvOlK9/LxvHHLu0NIq/eBYAuwtX9JSUna3KLqpduv8HVzUm1hNH5j7Skkh9J+WZRm2sauDyBAGdPB5SHwSJdMGulicG7VtYS/Ks8hW87mNP5lF8K3GIE5dFSltawTOr5E4NHg5MD0NzPQ9XyK7RCxdssFpdJaVk+Mj5fRxV7K0qrFav21jyrZYjMBk+mOo9CYhWyEZqKUdAUUtCslL2985hWSz3uWzayczgpqzS7cb01kbWRtdOVjvoSlwtyTEybjzb2ujulfY1QbdO1ZLlJt0ZawV92FruV/WMu/CsmqQxeosZd6Vxh4L4iynOPMS66MMW8xwVq8y7Ll4qGe6o1wA9ugk6NUQvTXK4kkDv09ro2k2jN0SvknxzJQF16qRfgyS3DlFDdPJm/rpdG10zboeHhuiKVzE5NrtebfT7iUtTdMV7i6M2uu7dTRcbo1Pjnfz/uuiT7X00rTG6Yg7fQKiLvnowz22OrrA3bF1N9OTROkIL6E5lf6Auuvsw7bAFdIUYlXdc1EK3dw/Dxm2gK2xetRJMLfTl4zhaK+iKVxpva4B+fhI0bgddiQfV2GugD57FLltCV9Rqo+r76M+zsdtC5+1eRd/fR3edZ+uYraErahWdqaEwvWeJHO2hK/G83Ius002ftXuL6Io5L1sHqmcc9elD9jbRFUbLJnz1RtMRecTeKrpC1EPJ9er5MO5dGKp1dMXxli8Vvq7n2Jvds7eMzpXmpSNZf6pxz946ukLM03NvrP4Ez73rq+2j84Yni2dXrY+O9Fv7/gl0rvGk/3ja1wAdRTfsH0GHEiDbziPHoAn6rX3/EDqUupv175c9GqEj96qvfgwdWn66cm/0phn6NfsH0aFYrDq/3m7fEB2NnDYWHyugg9542FyMcvym6Ci6tPun0bk4pmec9ok/4bcKCKC/Edq+E9eomA8TtIDO4Yllqtjcrg5jiKfEm8D2w8itJdE4C8lg/eUHe2LpvnFhZ/kDKDPFt5zZdDab8R9US2aFFnkl4he2XwmcvFnU+7bAd8Ze+rn/ShHzGvKH/hPyh/4T8of+E/KH/hPyh/4T8of+E/KH/hPyh/4T8of+E/KH/hPyh/4T8of+E/KH/hPyf45+FcasJoS+c/bgs2vcXeLqjQrojjFN2anJmGUxZnqmlb1jwjvm9VYZGhvzucEaPTxq7ubf1lWCFbW+irepgI57WWnwYXd/Xp5W+0X3sMSwv4SeuvvV8rTed4sXVY3E1jRf36v1Sw/hLz1Agbu81FIgeDq6qtdRju5YKJLfYOlarx3CymPHYArtyIQHzV/k7eOwLvIH84UNSYw1tcbBGxQsvvYh6mRKYhqQn/AeOmzaSL9BDdj/250qxjFBKDwyhxhwcpW+nV4SLb0u0qceVSFv6cUm7JfCxsg3POpNXdSTpZeYPCHrPXSOgrbpk6eEt7dDHWLhgyy6RCBRfF3YQm0N0UT8kHhdGz3eI03sgbZmgSxLZ46RO7bfRWe9y6ZnR4k4OnA6Hm/3hMn/HhaSW7Gb1jV1rLAmOv0KUF9ugfAWCJ34RazkzGBx8C10ZxZCcnwBXWqftYVC+/QW3fHyeiBe/3kK5kuB0szpMiTZ+ciFVOuYOXCnt9AJ7BH30ysV0EX9Cw55g26d8pxR66jVQof9f1lbifKVafnIt9Hlbu50r/kVeiJ2Q9+gQxmVtGiiYwb7OuhQniLfls+GCPXMeujxxu7k256L6HAH/x59fSmMjV3R6swDxS8UGSImHPqbv2Zw+G+cDwGgoVp+RcfkeilrsL2NrvrJXEM9fI/OLY/tOTfo9AuhIK0f4UxnwLnve1QZno2sIa3pIgrCbrqhh7JB4tvhJq+qABsXg7wChYPtTGPeRSeGDQd22A/Qx4/QFQyWP70D716WKEm1i2Cnniwcbu34QNN1USja0jLSpAI7228Kx3kVKrqpOh/91Dro7DxZYh1pcrd5ER2+Gd4pjOgC2jrb3WVBmlvnm3sFQdoHqBFoS+zhDtKJw1/5fFjGe+2i3pDbUdh8CmcHhWYddK4WVB1nBu+qm4ai6uUtOoU68fLwKXgBLkPkLqZkp8sRytTRIhZPE535aKxzXaQOHA+Qo/tXG9tElxIG7l10NfExuALpMHNBJxSJMqm36PKgIu0gjwIlS6gMt8fEYZwVevUaBUJT+AAzwt4ABTsq7UiOrhUKC8kuFRxpDXQcbGJH5c8M8nQKo6l4kPDI79DTurCuPEDB3GnIFd+FIggDlg+2XKVtZ+ajPtA4LEAHiS52dRdq0oLqa2f2PrrD0J45mAOLPi/QwTQQFTYwQ33ne3Qn7kIijn8Wqv2tpbUwgKlnxpnuQfN/80FANKjidTL7S77RVX0uEwqqr2ugc2eKj0bQwmJHqEBPuFlmnE5bx8ojdH7Rk/CO95ydfGXoCjdz/myVbV3nQ91knmT11axlL/X46fYaXZQKG9RAjzfQReCXb9QMXbPdkIO729za3qIrzBDFD7kO0AI6/+Sukxorgrv8r0DonCDOyoe0hs7cyINi0hME/0r086Df6XSHnuR9iJ6d4zpkhVaHDcBDbmeXfPDExj7g7Q+P8OabDxWmBjrZ2X2s8oGaD0pQ4FKgW6anql5G+xidj4JwxKWNC60OtuJQ3Ben7R8U/icz7b6bihu8h879QL/HBU7gga5StOuv0fl/wP7moXlBB4gN/77b30iBmkuduz1VwjgW7HpN48jv5uogtrS776ATxseWHr5GTyKkTXEsBU5ouT9uoaUhCY9sbHHxjnJwroBuFX83isj3HXo+1xZv3G8kSq4cAZh3iH72LvpEej6i+mUldGs4zr5NjAkKpxd0GKq4wmjZRFeg9+48+nbcLzrXsslaTwxA5ejxJsyDZWDIje+rbrpwCzXzYRbjKrehNSgPFuRppnw4z8qyv4VuLibp9Ahuy7t9Obrayau+KnwQLrY6FHNcjlA24ksTnnvmeS6yM4vSkV+8shCa1JhqeEmQFommXNlHZiX0S/kL7lu65gUdZvTGuHC6EOVT8KycKDH62WXjqwneOe8P76A7xI8KZS15P6+EfqknGaBOwcLwlxHhkyg7n2atwnSUBpdmkvcRh+tR9iLu8THsMvhVRSdGAcMFT6ngOT5Hz2oQw2h0vNh1MoOiQXjCh2Pp+3vhEAyf1BjshrmZ9K6DGVlVUOuNOAwfg/MYEJjXvek4mQ95hV44rAKut5bf5w8+FKOpPPsk5k6LQeA6ochTVxfBFDY/dzDhjui6UAsJpiGdtH+Ap5M2jKVXR+cTu/zYEvCCRphA4G5etGeOBx3vegRxRWCcTgP+mwBdjChgX7lyiNpWI0X14hMaqeIcr67BZmdNK5QVNdd87BdFarh9TQOxDqP8m9NCmaoX6Oo2QGOcqiKMfJMdhpIIPQfnht/Da95w/hznPxG8pT42WUx1qMgG7hdaYMZwH0XwvERVhbB/6HFtssgMJoC+HuU6n7IfkD1TWcwiPieXTW6doPDe6OjlDf8cPT1oO5FA11n8uUrlG9vOKbtjidnoftCdTKAeG6BPgs5qrSOXCWNinuTmmgkcc0VnqT/Wvy6ziPcTNB50g6wenXUpI5EXZXuOTpeD1XC9X4u/j4vB6rxeHNar4XC1XiyzyO95vz6Ld7ZZB6DGfgQTa7+7FbMk6KZffTfU93mkfLfQ/bB/FLpNZ4NRGHbOtxU/zDmA6UtTvk+MxYDf6bwaLFbZAPBCYSgTIv824U8zW5DJQ1X8hXznOralEhXLYyClv+5xD/3SrDL6lV6DMP5CvQ/wWXy6yufjl+/AnYAh7xIfWsHLMQv++ptXsIKryMC9fHrxkdRFBw8IRa+++d9FB+dXe3Xmy6fRayuMPPnkVdXx/26rE+5BolAu+z5s+4+3+ndddFlMucOtGaFfj9g/jW7VbvW0ZsRoqpLk4TEkH0Y3wfm2jy9Pnn0unpEeBvzwXKzPopsHEcHT/JoLqJTNB+P+4fhwwf6z6Gzf6XcP3X5yey51ZaHM80z6sMLDhxWG31hIXfL0Ks7ywbu/IJWHeSf3PnDwK9D30aOYxxvoFhU7Pan18mSeoji0/nFWFyEGVHdpgk5Ox91MMb6Pp9M3rmbrvOODOh7vCzGXjdCtYbrzfhJwS6uvzPKm9/qX02wuUudB4Gat7myHIQdfzLfHgfvw0IzbL0BGx32OwKwGe0N0hULyjosppSZUBk3KFFlM/Q83V6JLvYZT0BRdhDNcGfeFFb2nJftzzOj+NFHcqXNKZ4voYn3HL0Nna613kyFJZtrrk8U+j063diEY+5Qd31Zq9Dolh6J9Hl2sFLx/yindaT+OLqKmfblKEhciEYSpeZACXqYm1PIwjpkjqouHvKM76ZtqGmThH4SMVHkd6l2l+cQ4tlpFJyk6MVcbvTNIC1LT6aA36s9jzzQh6GJNuyLYaA7Ho1F/NfNE3sP2eOQGknjDvp7sZS0e+t1l5nGTQDjM3HZHo8NXuuhu8ctvhq0rDDd8dJYgv6ehREweLW7Jxwd70ukeFqsZw1/hhE/MCP+MndhQRlBMG7SJ1jWJtUF2L+BTIP5FZum+x3sPmhgE7/mbEfIhQVAhJEFBz0YHrcVuepzAejnhejPgj3ck8qsgtLzCHpbD7vioyxP5PBc+g0cowUOoeabr7pmxEeryNztwwXjoojCOYJQe4z1yucKsRb1kyKpI+Kcg0aM1dHj0/E+zI8LgdCaSH9QERVyNRUqJHQ2hTgxHNxfid1lblKiMhcjHlFneGI1U0BqN/yyIuEbLCFJ9OkdN1DLFCazamGMUclV0YAmutSFJtSF9kH6hiTimFfdQYtKtJo6vgtRQ38PMXAVw+qSly2wR0084bCgsDHHSRRY+LOvm6TBBfnSClaaxjroi2+OEgi3jFxSLDPxVW+gWrIxwHrWXzvW9LrLB25LZkDiUeSNY5+jW1Je5Cd6ml6PH/dRG8qFNMxhki9kYVgm6GhJGh3wHaM/VSR79BAmrLaBj1fP4o7UHqigUvsgj8VNY3dilmVGiofmzAHRYXoDfOxywFB0cMxkHhQDXlsJCyEYlxuawSdehoMLumHeakdTPViyM3e9vRsjde6a8r1xEAb9gZ3J7KSKEsDwKS6P8J8hW16bQ7JQpKTokMsqMWXbW0MmSy1RcDb0ozacUizenPDG0FXQUgCGIxFADd5SLniqkiXthig5pL90MnRLe+6Jtlpsq0OGXyrVVj1/yzOBC4KcRI1tSt2AdbJwlV7WDHjF1G6brzZBU9AVZOfjbB3Q3XTEEkrzVKXQBZJ8wuaDDbzuJLxrCueRfEAkvsKzcEe87/BOdJF8rbGdIwg7bQb6FI/MctSgKpR3/imUWgbwi6INAJ0SeIDmGQStFh84AX5R7JYagMKJfi9BuGEXy/Q5/XKmj0NpoCsigKBC6DyIQ1430Waqx0rLAk5boirkWg6jOZ+MZOn8+k+yLrlhKFehi3S19343WYb5K2ho6ZDrAiiCM6zuciUPnMi4KS3iR+AkSnY+WopafOyMZOoc65l8kSoYOg1k/f5/Z7aPTeSDmy4D+VZjy89EU8sPYUJOTowxdMb/EAmMnJhf04rGROXq3sHjkgKJ5LSsM5IqAMoOzsi2gy+Vxj+uLTJXP0RWLQF/VeE+Q6FGW4XKNLnLDcnTCf6DVNjp0J1023tVBQdbMR6Ouq/Xl5OiCzh0pWMPmWHk3LUZ+8246KBzKJs6HNNq0MIBOdhNIzxCj5vVxO6BK4236XgFdAU8NjVL0eHM9xcrQrWPxUGw44TrNUGjRX2cilQhMSie7Eyyb4JWtDy+zJGnXZ31D5jrwL3vpkLQoHB/LrBwdhqQ89YLgTrujaYoOf0H6hCxOCOTdJTMStPeKJ5NJRyCQPZL7u3qKLpK70lVFtl/ndl1krKQpTGQ7XuRH77aI7lDIooaEdE0GWhwrWoJXbTEoq5feJHO/pG7w55+kCiPmWGmDmvqAZegi67kn+6m5GH1p2SFKAv3+fN1aUw1wUxMMR59FYoT3htxz5LqZGB6ZTi2pNFmrhwKGe2cLL7MwCRzzLLIu53x0yxwBscYqj6gj2B6DGRABE0hfctl+fsteHR1U1JWWFn7F5IsZE0gGMS1157uWBRsdAhskHM9NMapO5mxqixbluh7wOVuEAqwO7Cm32R1iWrER+TMHmkA+PVig9o3YMlkfDcEqRYw5FFxR1wnPtysjVdEtLFyPNQZ4yMjiPQ2DL6mvlwcbjF1cOBVVG8QYEpYWWIGNaKbJn9NB7usYrCc9kRHkDpYLn3v8MBJw7xwCGCJOaXeX6xEcwAypMvo83nVCH9mdq+HvHXRrmC4DBptpVntz0pvv03q9IuFGsE8C6Y6t5Z6dCMLC7n4foS5LHSwYg73sNEJuorriT78P8xSaHTwdcneNpgdoB3P+WCZj87ajVkVfJePDYrE49PtT0eyd7qLbOcXzhN/YXcGzJOY+OJyXx+MZ9ju4/S58vLM/9QCtdxabkkzOGexh+PnacKUJB9yz7PYPcN3NtzSiB25m7LHYb2UZsE9ztMQLtJnfp5dUVhgIDJmm50ltJ/ylF1OFqliVixwO7XGnilFKGQxNgRrDx2NmCWcqi5BBTo9oPhrjNL3HTC+cZgdCmk8W/iLwcWwpDD/a6tzCMlhq2vtIzzLPuF2cfDfe0V4mba3gOXRyGd25+zqZt7GO9FLaQodtg/nuUkCvuyO8urSGPi8caMsv+upE8ZakLXTwnfId2FZUOIL6Y9Karls2itJuaq7yHc2flNYW2iFqscYinu75Yhf6p6U1dAf8r/4U49kgsJefV5c20xvIdMP9cN/3g87uH7R5q5kZBO8Wnc5mPVM/r+cgrSaVEHAU7ucEH5IcPRitl2dY8/nP5cM8kwzd/Z4neu9k9H4d+siUKfC+sfll6PZWt1fD07CD/O/wd6Fv1iiM90kXd1F//7vQty4KTVDzE1eZ34XOZ4EhPa6XXoKC3e9Cn3J0a9Cfwn7JX9bq+z4KeYt3pzZyj78LXd+iEMPuuTEaJr8LHS1WGiwrBkF3yO16XO9Aj38sWKJrqyGMSeFgbiNlPDV+g8yS1IfpHJlBdrByomi/RHKHUZsEE/FKufMlf438D7I2VQrb20VG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0" descr="data:image/png;base64,iVBORw0KGgoAAAANSUhEUgAAALoAAAEOCAMAAAAJ/P0UAAAAkFBMVEUjHyD///8AAAAIAAAfGxyurK2TkpL29vbJyMg3MzQTDQ4bFhfp6OgiHR7Pzs4dGBkRCgy9vLyhoKDi4uLu7u54dnZjYWLd3NxEQULV1NUXEhO/v7+bmZoMAAX09PQuKiu0s7MoJCVMSUqHhYVZVldqaGlycHGnpqZKR0g+Ozx/fX6NjIxUUVJBPj9fXV5pZ2clhdh/AAAZyElEQVR4nO2d65qqvA6AaalypigoQxXF83H0/u9uNy0gHkHANd/sZ/JnjS6F15KmaZqmSqj/DrHRrSgH/Dtkc4/eNZXfIGrnD72hOO9Je+iEWsxTQf88U/yresyi5J0LvCWkHXSHxXT6dRp0Ez20pYR6Mh6ctlMas0r4xHDttySijdEJ8zA5b/RQu7sKQlqod84zXAGfGP6D778Q23IaoTtUnZ7HUcld/PF6qlrOfwmdeGzeCSvdyE+Olkf/K+gU77rVuKWE/R22/gvo1Domk/duhrRkyZ7B/zN0C3+PHnXLUhkdn7T8P0In+Nirwy1EX6qPzM2/QTen41otnsqkozy4+L9Ap3hw72m+J8Ee3xmbf4BuftfXlYvo29vrfxyd4FPTJk9vvMbkn6JTcv/RupLMrH+Izgy3JW6Q6Jv9M/T42I6yZDJZqv8Ina2amMRHoi3Uf4KOBy0BF2WhOp9Hx92WaK9lrH4c3Vy0xHorGfvH0PGnyLnO4I+im5/Q80wO+IPo7Ni2bSmKdjY/hm59BS1RPhZtyz6ETrx3pnF1JJySz6B79yHJtmWEP4Ief864XGRhfgCdfn9W0aVMjqx9dK9NZ/G5RLh1dG/fEluZdKcto9Ndu37uc9G+WkbHb09EAz+MuPhv9xA9ia6lRFNL0K3jOzfXgmQxnO+mM2U23c2Hi8R+axBe38SW8Otvv0Z3qF79zmH/iLHJKCGO4xBCLRPj4/iN0SzE16sWjdDZueptNXepPAjkUo8sqwf4Bqy9VsdVDaM79J6Ezx0LD6s+ukhx2kJn62q39NeYPeSWwvCwovFYX12mCXpcrbl6RllA2zSqhW8itfitBujEqHS/Ay5f5iLVZlnasNjsDdDjKk0VnLxScBDvWMXQJ8WL1Uev5MoFw/j16lYubF6BXWOFq9VHZxW8l8m8WpuDmNsK7PtCt6mPjss7qbZ6Z2G4ygzXLSh7bXSPlt9IzuUrSwUvNJhfxrXa6Lj8Pp3q2pLClE8VF5fnWB89KbtL4LyRuyCETEtdmtHlQdZGV0rty+DdRufqviy7qOblNqY2+lfZTfQ6GTPl/v8wd33roh9KQ3XH54vmz8ValnX+cf4s66Ivypqn9766CJ6yLjRq3uplHWr1yll8LnRecl2IhDVD75dMp/33TPpFrLI5wHdT9F5J1kW3nr7wcelQgn7KNKYuelnbLOt0UhCyK+mouRtTF71E1aPZu8NRLrjk0pu4IXrJgNRTX+K9krj/+tJ61ovqopc4qPs645GUshmv3xS9pJd+v8pAey20ZFTyM6tbF72kL6kV50YPhHy/trt21o3qor8mR3WtOqBPX6dF2sZH0e0G6E6J4Q2+P4peMpa+7ggl42nwRT+JHr5Ep0PrldVnrye9+RzvJ1rd2ySv2Etb/aMKE7xE54NO8jwk9sO6/trCwHj5vN3LJqiNLUyZXS9DRxv8xPSX2vVpQ/QSR2D+yohIL2X0RGeskqm139RzLJlpLF75MKmD1Xm8UYOVzHrDpj5ME88x8w2Th3nHakkcqbHnWOJUX2aQL9DR6NEWDVzSKv2m/nqTWdLFI+94d+z0+9OzpLIdAeP4lukROhrd6Yw3fn3hS6N8KiJgV0NHCblmd2jZdppd04hAaRxm/TwOczWFu+mr1ufjMIeyhSS3IjoaxUX2eFRy3V5+3Q/GHJ+y30ycOwU78y9ijt1dGXrEnk3ybuf8vYvOlK9/LxvHHLu0NIq/eBYAuwtX9JSUna3KLqpduv8HVzUm1hNH5j7Skkh9J+WZRm2sauDyBAGdPB5SHwSJdMGulicG7VtYS/Ks8hW87mNP5lF8K3GIE5dFSltawTOr5E4NHg5MD0NzPQ9XyK7RCxdssFpdJaVk+Mj5fRxV7K0qrFav21jyrZYjMBk+mOo9CYhWyEZqKUdAUUtCslL2985hWSz3uWzayczgpqzS7cb01kbWRtdOVjvoSlwtyTEybjzb2ujulfY1QbdO1ZLlJt0ZawV92FruV/WMu/CsmqQxeosZd6Vxh4L4iynOPMS66MMW8xwVq8y7Ll4qGe6o1wA9ugk6NUQvTXK4kkDv09ro2k2jN0SvknxzJQF16qRfgyS3DlFDdPJm/rpdG10zboeHhuiKVzE5NrtebfT7iUtTdMV7i6M2uu7dTRcbo1Pjnfz/uuiT7X00rTG6Yg7fQKiLvnowz22OrrA3bF1N9OTROkIL6E5lf6Auuvsw7bAFdIUYlXdc1EK3dw/Dxm2gK2xetRJMLfTl4zhaK+iKVxpva4B+fhI0bgddiQfV2GugD57FLltCV9Rqo+r76M+zsdtC5+1eRd/fR3edZ+uYraErahWdqaEwvWeJHO2hK/G83Ius002ftXuL6Io5L1sHqmcc9elD9jbRFUbLJnz1RtMRecTeKrpC1EPJ9er5MO5dGKp1dMXxli8Vvq7n2Jvds7eMzpXmpSNZf6pxz946ukLM03NvrP4Ez73rq+2j84Yni2dXrY+O9Fv7/gl0rvGk/3ja1wAdRTfsH0GHEiDbziPHoAn6rX3/EDqUupv175c9GqEj96qvfgwdWn66cm/0phn6NfsH0aFYrDq/3m7fEB2NnDYWHyugg9542FyMcvym6Ci6tPun0bk4pmec9ok/4bcKCKC/Edq+E9eomA8TtIDO4Yllqtjcrg5jiKfEm8D2w8itJdE4C8lg/eUHe2LpvnFhZ/kDKDPFt5zZdDab8R9US2aFFnkl4he2XwmcvFnU+7bAd8Ze+rn/ShHzGvKH/hPyh/4T8of+E/KH/hPyh/4T8of+E/KH/hPyh/4T8of+E/KH/hPyh/4T8of+E/KH/hPyf45+FcasJoS+c/bgs2vcXeLqjQrojjFN2anJmGUxZnqmlb1jwjvm9VYZGhvzucEaPTxq7ubf1lWCFbW+irepgI57WWnwYXd/Xp5W+0X3sMSwv4SeuvvV8rTed4sXVY3E1jRf36v1Sw/hLz1Agbu81FIgeDq6qtdRju5YKJLfYOlarx3CymPHYArtyIQHzV/k7eOwLvIH84UNSYw1tcbBGxQsvvYh6mRKYhqQn/AeOmzaSL9BDdj/250qxjFBKDwyhxhwcpW+nV4SLb0u0qceVSFv6cUm7JfCxsg3POpNXdSTpZeYPCHrPXSOgrbpk6eEt7dDHWLhgyy6RCBRfF3YQm0N0UT8kHhdGz3eI03sgbZmgSxLZ46RO7bfRWe9y6ZnR4k4OnA6Hm/3hMn/HhaSW7Gb1jV1rLAmOv0KUF9ugfAWCJ34RazkzGBx8C10ZxZCcnwBXWqftYVC+/QW3fHyeiBe/3kK5kuB0szpMiTZ+ciFVOuYOXCnt9AJ7BH30ysV0EX9Cw55g26d8pxR66jVQof9f1lbifKVafnIt9Hlbu50r/kVeiJ2Q9+gQxmVtGiiYwb7OuhQniLfls+GCPXMeujxxu7k256L6HAH/x59fSmMjV3R6swDxS8UGSImHPqbv2Zw+G+cDwGgoVp+RcfkeilrsL2NrvrJXEM9fI/OLY/tOTfo9AuhIK0f4UxnwLnve1QZno2sIa3pIgrCbrqhh7JB4tvhJq+qABsXg7wChYPtTGPeRSeGDQd22A/Qx4/QFQyWP70D716WKEm1i2Cnniwcbu34QNN1USja0jLSpAI7228Kx3kVKrqpOh/91Dro7DxZYh1pcrd5ER2+Gd4pjOgC2jrb3WVBmlvnm3sFQdoHqBFoS+zhDtKJw1/5fFjGe+2i3pDbUdh8CmcHhWYddK4WVB1nBu+qm4ai6uUtOoU68fLwKXgBLkPkLqZkp8sRytTRIhZPE535aKxzXaQOHA+Qo/tXG9tElxIG7l10NfExuALpMHNBJxSJMqm36PKgIu0gjwIlS6gMt8fEYZwVevUaBUJT+AAzwt4ABTsq7UiOrhUKC8kuFRxpDXQcbGJH5c8M8nQKo6l4kPDI79DTurCuPEDB3GnIFd+FIggDlg+2XKVtZ+ajPtA4LEAHiS52dRdq0oLqa2f2PrrD0J45mAOLPi/QwTQQFTYwQ33ne3Qn7kIijn8Wqv2tpbUwgKlnxpnuQfN/80FANKjidTL7S77RVX0uEwqqr2ugc2eKj0bQwmJHqEBPuFlmnE5bx8ojdH7Rk/CO95ydfGXoCjdz/myVbV3nQ91knmT11axlL/X46fYaXZQKG9RAjzfQReCXb9QMXbPdkIO729za3qIrzBDFD7kO0AI6/+Sukxorgrv8r0DonCDOyoe0hs7cyINi0hME/0r086Df6XSHnuR9iJ6d4zpkhVaHDcBDbmeXfPDExj7g7Q+P8OabDxWmBjrZ2X2s8oGaD0pQ4FKgW6anql5G+xidj4JwxKWNC60OtuJQ3Ben7R8U/icz7b6bihu8h879QL/HBU7gga5StOuv0fl/wP7moXlBB4gN/77b30iBmkuduz1VwjgW7HpN48jv5uogtrS776ATxseWHr5GTyKkTXEsBU5ouT9uoaUhCY9sbHHxjnJwroBuFX83isj3HXo+1xZv3G8kSq4cAZh3iH72LvpEej6i+mUldGs4zr5NjAkKpxd0GKq4wmjZRFeg9+48+nbcLzrXsslaTwxA5ejxJsyDZWDIje+rbrpwCzXzYRbjKrehNSgPFuRppnw4z8qyv4VuLibp9Ahuy7t9Obrayau+KnwQLrY6FHNcjlA24ksTnnvmeS6yM4vSkV+8shCa1JhqeEmQFommXNlHZiX0S/kL7lu65gUdZvTGuHC6EOVT8KycKDH62WXjqwneOe8P76A7xI8KZS15P6+EfqknGaBOwcLwlxHhkyg7n2atwnSUBpdmkvcRh+tR9iLu8THsMvhVRSdGAcMFT6ngOT5Hz2oQw2h0vNh1MoOiQXjCh2Pp+3vhEAyf1BjshrmZ9K6DGVlVUOuNOAwfg/MYEJjXvek4mQ95hV44rAKut5bf5w8+FKOpPPsk5k6LQeA6ochTVxfBFDY/dzDhjui6UAsJpiGdtH+Ap5M2jKVXR+cTu/zYEvCCRphA4G5etGeOBx3vegRxRWCcTgP+mwBdjChgX7lyiNpWI0X14hMaqeIcr67BZmdNK5QVNdd87BdFarh9TQOxDqP8m9NCmaoX6Oo2QGOcqiKMfJMdhpIIPQfnht/Da95w/hznPxG8pT42WUx1qMgG7hdaYMZwH0XwvERVhbB/6HFtssgMJoC+HuU6n7IfkD1TWcwiPieXTW6doPDe6OjlDf8cPT1oO5FA11n8uUrlG9vOKbtjidnoftCdTKAeG6BPgs5qrSOXCWNinuTmmgkcc0VnqT/Wvy6ziPcTNB50g6wenXUpI5EXZXuOTpeD1XC9X4u/j4vB6rxeHNar4XC1XiyzyO95vz6Ld7ZZB6DGfgQTa7+7FbMk6KZffTfU93mkfLfQ/bB/FLpNZ4NRGHbOtxU/zDmA6UtTvk+MxYDf6bwaLFbZAPBCYSgTIv824U8zW5DJQ1X8hXznOralEhXLYyClv+5xD/3SrDL6lV6DMP5CvQ/wWXy6yufjl+/AnYAh7xIfWsHLMQv++ptXsIKryMC9fHrxkdRFBw8IRa+++d9FB+dXe3Xmy6fRayuMPPnkVdXx/26rE+5BolAu+z5s+4+3+ndddFlMucOtGaFfj9g/jW7VbvW0ZsRoqpLk4TEkH0Y3wfm2jy9Pnn0unpEeBvzwXKzPopsHEcHT/JoLqJTNB+P+4fhwwf6z6Gzf6XcP3X5yey51ZaHM80z6sMLDhxWG31hIXfL0Ks7ywbu/IJWHeSf3PnDwK9D30aOYxxvoFhU7Pan18mSeoji0/nFWFyEGVHdpgk5Ox91MMb6Pp9M3rmbrvOODOh7vCzGXjdCtYbrzfhJwS6uvzPKm9/qX02wuUudB4Gat7myHIQdfzLfHgfvw0IzbL0BGx32OwKwGe0N0hULyjosppSZUBk3KFFlM/Q83V6JLvYZT0BRdhDNcGfeFFb2nJftzzOj+NFHcqXNKZ4voYn3HL0Nna613kyFJZtrrk8U+j063diEY+5Qd31Zq9Dolh6J9Hl2sFLx/yindaT+OLqKmfblKEhciEYSpeZACXqYm1PIwjpkjqouHvKM76ZtqGmThH4SMVHkd6l2l+cQ4tlpFJyk6MVcbvTNIC1LT6aA36s9jzzQh6GJNuyLYaA7Ho1F/NfNE3sP2eOQGknjDvp7sZS0e+t1l5nGTQDjM3HZHo8NXuuhu8ctvhq0rDDd8dJYgv6ehREweLW7Jxwd70ukeFqsZw1/hhE/MCP+MndhQRlBMG7SJ1jWJtUF2L+BTIP5FZum+x3sPmhgE7/mbEfIhQVAhJEFBz0YHrcVuepzAejnhejPgj3ck8qsgtLzCHpbD7vioyxP5PBc+g0cowUOoeabr7pmxEeryNztwwXjoojCOYJQe4z1yucKsRb1kyKpI+Kcg0aM1dHj0/E+zI8LgdCaSH9QERVyNRUqJHQ2hTgxHNxfid1lblKiMhcjHlFneGI1U0BqN/yyIuEbLCFJ9OkdN1DLFCazamGMUclV0YAmutSFJtSF9kH6hiTimFfdQYtKtJo6vgtRQ38PMXAVw+qSly2wR0084bCgsDHHSRRY+LOvm6TBBfnSClaaxjroi2+OEgi3jFxSLDPxVW+gWrIxwHrWXzvW9LrLB25LZkDiUeSNY5+jW1Je5Cd6ml6PH/dRG8qFNMxhki9kYVgm6GhJGh3wHaM/VSR79BAmrLaBj1fP4o7UHqigUvsgj8VNY3dilmVGiofmzAHRYXoDfOxywFB0cMxkHhQDXlsJCyEYlxuawSdehoMLumHeakdTPViyM3e9vRsjde6a8r1xEAb9gZ3J7KSKEsDwKS6P8J8hW16bQ7JQpKTokMsqMWXbW0MmSy1RcDb0ozacUizenPDG0FXQUgCGIxFADd5SLniqkiXthig5pL90MnRLe+6Jtlpsq0OGXyrVVj1/yzOBC4KcRI1tSt2AdbJwlV7WDHjF1G6brzZBU9AVZOfjbB3Q3XTEEkrzVKXQBZJ8wuaDDbzuJLxrCueRfEAkvsKzcEe87/BOdJF8rbGdIwg7bQb6FI/MctSgKpR3/imUWgbwi6INAJ0SeIDmGQStFh84AX5R7JYagMKJfi9BuGEXy/Q5/XKmj0NpoCsigKBC6DyIQ1430Waqx0rLAk5boirkWg6jOZ+MZOn8+k+yLrlhKFehi3S19343WYb5K2ho6ZDrAiiCM6zuciUPnMi4KS3iR+AkSnY+WopafOyMZOoc65l8kSoYOg1k/f5/Z7aPTeSDmy4D+VZjy89EU8sPYUJOTowxdMb/EAmMnJhf04rGROXq3sHjkgKJ5LSsM5IqAMoOzsi2gy+Vxj+uLTJXP0RWLQF/VeE+Q6FGW4XKNLnLDcnTCf6DVNjp0J1023tVBQdbMR6Ouq/Xl5OiCzh0pWMPmWHk3LUZ+8246KBzKJs6HNNq0MIBOdhNIzxCj5vVxO6BK4236XgFdAU8NjVL0eHM9xcrQrWPxUGw44TrNUGjRX2cilQhMSie7Eyyb4JWtDy+zJGnXZ31D5jrwL3vpkLQoHB/LrBwdhqQ89YLgTrujaYoOf0H6hCxOCOTdJTMStPeKJ5NJRyCQPZL7u3qKLpK70lVFtl/ndl1krKQpTGQ7XuRH77aI7lDIooaEdE0GWhwrWoJXbTEoq5feJHO/pG7w55+kCiPmWGmDmvqAZegi67kn+6m5GH1p2SFKAv3+fN1aUw1wUxMMR59FYoT3htxz5LqZGB6ZTi2pNFmrhwKGe2cLL7MwCRzzLLIu53x0yxwBscYqj6gj2B6DGRABE0hfctl+fsteHR1U1JWWFn7F5IsZE0gGMS1157uWBRsdAhskHM9NMapO5mxqixbluh7wOVuEAqwO7Cm32R1iWrER+TMHmkA+PVig9o3YMlkfDcEqRYw5FFxR1wnPtysjVdEtLFyPNQZ4yMjiPQ2DL6mvlwcbjF1cOBVVG8QYEpYWWIGNaKbJn9NB7usYrCc9kRHkDpYLn3v8MBJw7xwCGCJOaXeX6xEcwAypMvo83nVCH9mdq+HvHXRrmC4DBptpVntz0pvv03q9IuFGsE8C6Y6t5Z6dCMLC7n4foS5LHSwYg73sNEJuorriT78P8xSaHTwdcneNpgdoB3P+WCZj87ajVkVfJePDYrE49PtT0eyd7qLbOcXzhN/YXcGzJOY+OJyXx+MZ9ju4/S58vLM/9QCtdxabkkzOGexh+PnacKUJB9yz7PYPcN3NtzSiB25m7LHYb2UZsE9ztMQLtJnfp5dUVhgIDJmm50ltJ/ylF1OFqliVixwO7XGnilFKGQxNgRrDx2NmCWcqi5BBTo9oPhrjNL3HTC+cZgdCmk8W/iLwcWwpDD/a6tzCMlhq2vtIzzLPuF2cfDfe0V4mba3gOXRyGd25+zqZt7GO9FLaQodtg/nuUkCvuyO8urSGPi8caMsv+upE8ZakLXTwnfId2FZUOIL6Y9Karls2itJuaq7yHc2flNYW2iFqscYinu75Yhf6p6U1dAf8r/4U49kgsJefV5c20xvIdMP9cN/3g87uH7R5q5kZBO8Wnc5mPVM/r+cgrSaVEHAU7ucEH5IcPRitl2dY8/nP5cM8kwzd/Z4neu9k9H4d+siUKfC+sfll6PZWt1fD07CD/O/wd6Fv1iiM90kXd1F//7vQty4KTVDzE1eZ34XOZ4EhPa6XXoKC3e9Cn3J0a9Cfwn7JX9bq+z4KeYt3pzZyj78LXd+iEMPuuTEaJr8LHS1WGiwrBkF3yO16XO9Aj38sWKJrqyGMSeFgbiNlPDV+g8yS1IfpHJlBdrByomi/RHKHUZsEE/FKufMlf438D7I2VQrb20VG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6" descr="Image result for isi certificat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5747657" y="6365174"/>
            <a:ext cx="6642280" cy="42485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+7 495 988</a:t>
            </a:r>
            <a:r>
              <a:rPr lang="en-US" dirty="0" smtClean="0"/>
              <a:t> </a:t>
            </a:r>
            <a:r>
              <a:rPr lang="ru-RU" dirty="0" smtClean="0"/>
              <a:t>16</a:t>
            </a:r>
            <a:r>
              <a:rPr lang="en-US" dirty="0" smtClean="0"/>
              <a:t> </a:t>
            </a:r>
            <a:r>
              <a:rPr lang="ru-RU" dirty="0" smtClean="0"/>
              <a:t>20</a:t>
            </a:r>
            <a:r>
              <a:rPr lang="en-US" dirty="0" smtClean="0"/>
              <a:t>  </a:t>
            </a:r>
            <a:r>
              <a:rPr lang="en-US" dirty="0" smtClean="0">
                <a:solidFill>
                  <a:srgbClr val="585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ru-RU" dirty="0" smtClean="0">
                <a:solidFill>
                  <a:srgbClr val="585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cert@mirexpo.ru</a:t>
            </a:r>
            <a:r>
              <a:rPr lang="en-US" u="sng" dirty="0" smtClean="0">
                <a:solidFill>
                  <a:srgbClr val="585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u="sng" dirty="0">
              <a:solidFill>
                <a:srgbClr val="5858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245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араллелограмм 3"/>
          <p:cNvSpPr/>
          <p:nvPr/>
        </p:nvSpPr>
        <p:spPr>
          <a:xfrm flipH="1">
            <a:off x="1769319" y="313401"/>
            <a:ext cx="8940800" cy="610181"/>
          </a:xfrm>
          <a:prstGeom prst="parallelogram">
            <a:avLst>
              <a:gd name="adj" fmla="val 55179"/>
            </a:avLst>
          </a:prstGeom>
          <a:solidFill>
            <a:srgbClr val="B3D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857" y="101895"/>
            <a:ext cx="1220046" cy="1044000"/>
          </a:xfrm>
          <a:prstGeom prst="rect">
            <a:avLst/>
          </a:prstGeom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1877789" y="387081"/>
            <a:ext cx="7363644" cy="462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2400" dirty="0" smtClean="0">
                <a:solidFill>
                  <a:srgbClr val="585857"/>
                </a:solidFill>
                <a:latin typeface="Avenir Next Cyr" panose="020B0503020202020204" pitchFamily="34" charset="-52"/>
                <a:cs typeface="Arial" panose="020B0604020202020204" pitchFamily="34" charset="0"/>
              </a:rPr>
              <a:t>СЕРТИФИКАЦИЯ В РАЗВИТИИ БИЗНЕСА</a:t>
            </a:r>
            <a:endParaRPr lang="ru-RU" sz="2400" dirty="0">
              <a:solidFill>
                <a:srgbClr val="585857"/>
              </a:solidFill>
              <a:latin typeface="Avenir Next Cyr" panose="020B0503020202020204" pitchFamily="34" charset="-52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27149" y="-21129"/>
            <a:ext cx="2862694" cy="111824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06566" y="1294299"/>
            <a:ext cx="11071876" cy="6863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ПРИМЕР ОТРАСЛИ</a:t>
            </a:r>
            <a:r>
              <a:rPr lang="en-US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ПРОИЗВОДИТЕЛИ СТЕКЛА И СТЕКОЛЬНОЙ ПРОДУКЦИИ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u="sng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Чем мы можем помочь</a:t>
            </a:r>
            <a:r>
              <a:rPr lang="en-US" b="1" u="sng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b="1" u="sng" dirty="0" smtClean="0">
              <a:latin typeface="Avenir Next Cyr Light" panose="020B0403020202020204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b="1" u="sng" dirty="0" smtClean="0">
              <a:latin typeface="Avenir Next Cyr Light" panose="020B0403020202020204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u="sng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Европейский Союз. 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b="1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Проведение лабораторных испытаний стекла и стекольной продукции на соответствие директивам, регламентам и стандартам ЕС,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b="1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Сертификация по </a:t>
            </a:r>
            <a:r>
              <a:rPr lang="en-US" b="1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ISO 13485:2016 – </a:t>
            </a:r>
            <a:r>
              <a:rPr lang="ru-RU" b="1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обязательное условие для большинства медицинских изделий,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b="1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СЕ маркировка (например, стекольной продукции для медицины, строительной отрасли, игрушек и др.),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b="1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Помощь в маркировке стекольной продукции в соответствии  с директивами ЕС,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b="1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Помощь в получении Сертификата </a:t>
            </a:r>
            <a:r>
              <a:rPr lang="ru-RU" b="1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происхождения</a:t>
            </a:r>
            <a:endParaRPr lang="ru-RU" b="1" dirty="0">
              <a:latin typeface="Avenir Next Cyr Light" panose="020B0403020202020204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b="1" dirty="0" smtClean="0">
              <a:latin typeface="Avenir Next Cyr Light" panose="020B0403020202020204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b="1" dirty="0">
              <a:latin typeface="Avenir Next Cyr Light" panose="020B0403020202020204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b="1" dirty="0" smtClean="0">
              <a:latin typeface="Avenir Next Cyr Light" panose="020B0403020202020204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b="1" u="sng" dirty="0">
              <a:latin typeface="Avenir Next Cyr Light" panose="020B0403020202020204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latin typeface="Avenir Next Cyr Light" panose="020B0403020202020204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ru-RU" dirty="0" smtClean="0">
              <a:latin typeface="Avenir Next Cyr Light" panose="020B0403020202020204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AutoShape 8" descr="data:image/png;base64,iVBORw0KGgoAAAANSUhEUgAAALoAAAEOCAMAAAAJ/P0UAAAAkFBMVEUjHyD///8AAAAIAAAfGxyurK2TkpL29vbJyMg3MzQTDQ4bFhfp6OgiHR7Pzs4dGBkRCgy9vLyhoKDi4uLu7u54dnZjYWLd3NxEQULV1NUXEhO/v7+bmZoMAAX09PQuKiu0s7MoJCVMSUqHhYVZVldqaGlycHGnpqZKR0g+Ozx/fX6NjIxUUVJBPj9fXV5pZ2clhdh/AAAZyElEQVR4nO2d65qqvA6AaalypigoQxXF83H0/u9uNy0gHkHANd/sZ/JnjS6F15KmaZqmSqj/DrHRrSgH/Dtkc4/eNZXfIGrnD72hOO9Je+iEWsxTQf88U/yresyi5J0LvCWkHXSHxXT6dRp0Ez20pYR6Mh6ctlMas0r4xHDttySijdEJ8zA5b/RQu7sKQlqod84zXAGfGP6D778Q23IaoTtUnZ7HUcld/PF6qlrOfwmdeGzeCSvdyE+Olkf/K+gU77rVuKWE/R22/gvo1Domk/duhrRkyZ7B/zN0C3+PHnXLUhkdn7T8P0In+Nirwy1EX6qPzM2/QTen41otnsqkozy4+L9Ap3hw72m+J8Ee3xmbf4BuftfXlYvo29vrfxyd4FPTJk9vvMbkn6JTcv/RupLMrH+Izgy3JW6Q6Jv9M/T42I6yZDJZqv8Ina2amMRHoi3Uf4KOBy0BF2WhOp9Hx92WaK9lrH4c3Vy0xHorGfvH0PGnyLnO4I+im5/Q80wO+IPo7Ni2bSmKdjY/hm59BS1RPhZtyz6ETrx3pnF1JJySz6B79yHJtmWEP4Ief864XGRhfgCdfn9W0aVMjqx9dK9NZ/G5RLh1dG/fEluZdKcto9Ndu37uc9G+WkbHb09EAz+MuPhv9xA9ia6lRFNL0K3jOzfXgmQxnO+mM2U23c2Hi8R+axBe38SW8Otvv0Z3qF79zmH/iLHJKCGO4xBCLRPj4/iN0SzE16sWjdDZueptNXepPAjkUo8sqwf4Bqy9VsdVDaM79J6Ezx0LD6s+ukhx2kJn62q39NeYPeSWwvCwovFYX12mCXpcrbl6RllA2zSqhW8itfitBujEqHS/Ay5f5iLVZlnasNjsDdDjKk0VnLxScBDvWMXQJ8WL1Uev5MoFw/j16lYubF6BXWOFq9VHZxW8l8m8WpuDmNsK7PtCt6mPjss7qbZ6Z2G4ygzXLSh7bXSPlt9IzuUrSwUvNJhfxrXa6Lj8Pp3q2pLClE8VF5fnWB89KbtL4LyRuyCETEtdmtHlQdZGV0rty+DdRufqviy7qOblNqY2+lfZTfQ6GTPl/v8wd33roh9KQ3XH54vmz8ValnX+cf4s66Ivypqn9766CJ6yLjRq3uplHWr1yll8LnRecl2IhDVD75dMp/33TPpFrLI5wHdT9F5J1kW3nr7wcelQgn7KNKYuelnbLOt0UhCyK+mouRtTF71E1aPZu8NRLrjk0pu4IXrJgNRTX+K9krj/+tJ61ovqopc4qPs645GUshmv3xS9pJd+v8pAey20ZFTyM6tbF72kL6kV50YPhHy/trt21o3qor8mR3WtOqBPX6dF2sZH0e0G6E6J4Q2+P4peMpa+7ggl42nwRT+JHr5Ep0PrldVnrye9+RzvJ1rd2ySv2Etb/aMKE7xE54NO8jwk9sO6/trCwHj5vN3LJqiNLUyZXS9DRxv8xPSX2vVpQ/QSR2D+yohIL2X0RGeskqm139RzLJlpLF75MKmD1Xm8UYOVzHrDpj5ME88x8w2Th3nHakkcqbHnWOJUX2aQL9DR6NEWDVzSKv2m/nqTWdLFI+94d+z0+9OzpLIdAeP4lukROhrd6Yw3fn3hS6N8KiJgV0NHCblmd2jZdppd04hAaRxm/TwOczWFu+mr1ufjMIeyhSS3IjoaxUX2eFRy3V5+3Q/GHJ+y30ycOwU78y9ijt1dGXrEnk3ybuf8vYvOlK9/LxvHHLu0NIq/eBYAuwtX9JSUna3KLqpduv8HVzUm1hNH5j7Skkh9J+WZRm2sauDyBAGdPB5SHwSJdMGulicG7VtYS/Ks8hW87mNP5lF8K3GIE5dFSltawTOr5E4NHg5MD0NzPQ9XyK7RCxdssFpdJaVk+Mj5fRxV7K0qrFav21jyrZYjMBk+mOo9CYhWyEZqKUdAUUtCslL2985hWSz3uWzayczgpqzS7cb01kbWRtdOVjvoSlwtyTEybjzb2ujulfY1QbdO1ZLlJt0ZawV92FruV/WMu/CsmqQxeosZd6Vxh4L4iynOPMS66MMW8xwVq8y7Ll4qGe6o1wA9ugk6NUQvTXK4kkDv09ro2k2jN0SvknxzJQF16qRfgyS3DlFDdPJm/rpdG10zboeHhuiKVzE5NrtebfT7iUtTdMV7i6M2uu7dTRcbo1Pjnfz/uuiT7X00rTG6Yg7fQKiLvnowz22OrrA3bF1N9OTROkIL6E5lf6Auuvsw7bAFdIUYlXdc1EK3dw/Dxm2gK2xetRJMLfTl4zhaK+iKVxpva4B+fhI0bgddiQfV2GugD57FLltCV9Rqo+r76M+zsdtC5+1eRd/fR3edZ+uYraErahWdqaEwvWeJHO2hK/G83Ius002ftXuL6Io5L1sHqmcc9elD9jbRFUbLJnz1RtMRecTeKrpC1EPJ9er5MO5dGKp1dMXxli8Vvq7n2Jvds7eMzpXmpSNZf6pxz946ukLM03NvrP4Ez73rq+2j84Yni2dXrY+O9Fv7/gl0rvGk/3ja1wAdRTfsH0GHEiDbziPHoAn6rX3/EDqUupv175c9GqEj96qvfgwdWn66cm/0phn6NfsH0aFYrDq/3m7fEB2NnDYWHyugg9542FyMcvym6Ci6tPun0bk4pmec9ok/4bcKCKC/Edq+E9eomA8TtIDO4Yllqtjcrg5jiKfEm8D2w8itJdE4C8lg/eUHe2LpvnFhZ/kDKDPFt5zZdDab8R9US2aFFnkl4he2XwmcvFnU+7bAd8Ze+rn/ShHzGvKH/hPyh/4T8of+E/KH/hPyh/4T8of+E/KH/hPyh/4T8of+E/KH/hPyh/4T8of+E/KH/hPyf45+FcasJoS+c/bgs2vcXeLqjQrojjFN2anJmGUxZnqmlb1jwjvm9VYZGhvzucEaPTxq7ubf1lWCFbW+irepgI57WWnwYXd/Xp5W+0X3sMSwv4SeuvvV8rTed4sXVY3E1jRf36v1Sw/hLz1Agbu81FIgeDq6qtdRju5YKJLfYOlarx3CymPHYArtyIQHzV/k7eOwLvIH84UNSYw1tcbBGxQsvvYh6mRKYhqQn/AeOmzaSL9BDdj/250qxjFBKDwyhxhwcpW+nV4SLb0u0qceVSFv6cUm7JfCxsg3POpNXdSTpZeYPCHrPXSOgrbpk6eEt7dDHWLhgyy6RCBRfF3YQm0N0UT8kHhdGz3eI03sgbZmgSxLZ46RO7bfRWe9y6ZnR4k4OnA6Hm/3hMn/HhaSW7Gb1jV1rLAmOv0KUF9ugfAWCJ34RazkzGBx8C10ZxZCcnwBXWqftYVC+/QW3fHyeiBe/3kK5kuB0szpMiTZ+ciFVOuYOXCnt9AJ7BH30ysV0EX9Cw55g26d8pxR66jVQof9f1lbifKVafnIt9Hlbu50r/kVeiJ2Q9+gQxmVtGiiYwb7OuhQniLfls+GCPXMeujxxu7k256L6HAH/x59fSmMjV3R6swDxS8UGSImHPqbv2Zw+G+cDwGgoVp+RcfkeilrsL2NrvrJXEM9fI/OLY/tOTfo9AuhIK0f4UxnwLnve1QZno2sIa3pIgrCbrqhh7JB4tvhJq+qABsXg7wChYPtTGPeRSeGDQd22A/Qx4/QFQyWP70D716WKEm1i2Cnniwcbu34QNN1USja0jLSpAI7228Kx3kVKrqpOh/91Dro7DxZYh1pcrd5ER2+Gd4pjOgC2jrb3WVBmlvnm3sFQdoHqBFoS+zhDtKJw1/5fFjGe+2i3pDbUdh8CmcHhWYddK4WVB1nBu+qm4ai6uUtOoU68fLwKXgBLkPkLqZkp8sRytTRIhZPE535aKxzXaQOHA+Qo/tXG9tElxIG7l10NfExuALpMHNBJxSJMqm36PKgIu0gjwIlS6gMt8fEYZwVevUaBUJT+AAzwt4ABTsq7UiOrhUKC8kuFRxpDXQcbGJH5c8M8nQKo6l4kPDI79DTurCuPEDB3GnIFd+FIggDlg+2XKVtZ+ajPtA4LEAHiS52dRdq0oLqa2f2PrrD0J45mAOLPi/QwTQQFTYwQ33ne3Qn7kIijn8Wqv2tpbUwgKlnxpnuQfN/80FANKjidTL7S77RVX0uEwqqr2ugc2eKj0bQwmJHqEBPuFlmnE5bx8ojdH7Rk/CO95ydfGXoCjdz/myVbV3nQ91knmT11axlL/X46fYaXZQKG9RAjzfQReCXb9QMXbPdkIO729za3qIrzBDFD7kO0AI6/+Sukxorgrv8r0DonCDOyoe0hs7cyINi0hME/0r086Df6XSHnuR9iJ6d4zpkhVaHDcBDbmeXfPDExj7g7Q+P8OabDxWmBjrZ2X2s8oGaD0pQ4FKgW6anql5G+xidj4JwxKWNC60OtuJQ3Ben7R8U/icz7b6bihu8h879QL/HBU7gga5StOuv0fl/wP7moXlBB4gN/77b30iBmkuduz1VwjgW7HpN48jv5uogtrS776ATxseWHr5GTyKkTXEsBU5ouT9uoaUhCY9sbHHxjnJwroBuFX83isj3HXo+1xZv3G8kSq4cAZh3iH72LvpEej6i+mUldGs4zr5NjAkKpxd0GKq4wmjZRFeg9+48+nbcLzrXsslaTwxA5ejxJsyDZWDIje+rbrpwCzXzYRbjKrehNSgPFuRppnw4z8qyv4VuLibp9Ahuy7t9Obrayau+KnwQLrY6FHNcjlA24ksTnnvmeS6yM4vSkV+8shCa1JhqeEmQFommXNlHZiX0S/kL7lu65gUdZvTGuHC6EOVT8KycKDH62WXjqwneOe8P76A7xI8KZS15P6+EfqknGaBOwcLwlxHhkyg7n2atwnSUBpdmkvcRh+tR9iLu8THsMvhVRSdGAcMFT6ngOT5Hz2oQw2h0vNh1MoOiQXjCh2Pp+3vhEAyf1BjshrmZ9K6DGVlVUOuNOAwfg/MYEJjXvek4mQ95hV44rAKut5bf5w8+FKOpPPsk5k6LQeA6ochTVxfBFDY/dzDhjui6UAsJpiGdtH+Ap5M2jKVXR+cTu/zYEvCCRphA4G5etGeOBx3vegRxRWCcTgP+mwBdjChgX7lyiNpWI0X14hMaqeIcr67BZmdNK5QVNdd87BdFarh9TQOxDqP8m9NCmaoX6Oo2QGOcqiKMfJMdhpIIPQfnht/Da95w/hznPxG8pT42WUx1qMgG7hdaYMZwH0XwvERVhbB/6HFtssgMJoC+HuU6n7IfkD1TWcwiPieXTW6doPDe6OjlDf8cPT1oO5FA11n8uUrlG9vOKbtjidnoftCdTKAeG6BPgs5qrSOXCWNinuTmmgkcc0VnqT/Wvy6ziPcTNB50g6wenXUpI5EXZXuOTpeD1XC9X4u/j4vB6rxeHNar4XC1XiyzyO95vz6Ld7ZZB6DGfgQTa7+7FbMk6KZffTfU93mkfLfQ/bB/FLpNZ4NRGHbOtxU/zDmA6UtTvk+MxYDf6bwaLFbZAPBCYSgTIv824U8zW5DJQ1X8hXznOralEhXLYyClv+5xD/3SrDL6lV6DMP5CvQ/wWXy6yufjl+/AnYAh7xIfWsHLMQv++ptXsIKryMC9fHrxkdRFBw8IRa+++d9FB+dXe3Xmy6fRayuMPPnkVdXx/26rE+5BolAu+z5s+4+3+ndddFlMucOtGaFfj9g/jW7VbvW0ZsRoqpLk4TEkH0Y3wfm2jy9Pnn0unpEeBvzwXKzPopsHEcHT/JoLqJTNB+P+4fhwwf6z6Gzf6XcP3X5yey51ZaHM80z6sMLDhxWG31hIXfL0Ks7ywbu/IJWHeSf3PnDwK9D30aOYxxvoFhU7Pan18mSeoji0/nFWFyEGVHdpgk5Ox91MMb6Pp9M3rmbrvOODOh7vCzGXjdCtYbrzfhJwS6uvzPKm9/qX02wuUudB4Gat7myHIQdfzLfHgfvw0IzbL0BGx32OwKwGe0N0hULyjosppSZUBk3KFFlM/Q83V6JLvYZT0BRdhDNcGfeFFb2nJftzzOj+NFHcqXNKZ4voYn3HL0Nna613kyFJZtrrk8U+j063diEY+5Qd31Zq9Dolh6J9Hl2sFLx/yindaT+OLqKmfblKEhciEYSpeZACXqYm1PIwjpkjqouHvKM76ZtqGmThH4SMVHkd6l2l+cQ4tlpFJyk6MVcbvTNIC1LT6aA36s9jzzQh6GJNuyLYaA7Ho1F/NfNE3sP2eOQGknjDvp7sZS0e+t1l5nGTQDjM3HZHo8NXuuhu8ctvhq0rDDd8dJYgv6ehREweLW7Jxwd70ukeFqsZw1/hhE/MCP+MndhQRlBMG7SJ1jWJtUF2L+BTIP5FZum+x3sPmhgE7/mbEfIhQVAhJEFBz0YHrcVuepzAejnhejPgj3ck8qsgtLzCHpbD7vioyxP5PBc+g0cowUOoeabr7pmxEeryNztwwXjoojCOYJQe4z1yucKsRb1kyKpI+Kcg0aM1dHj0/E+zI8LgdCaSH9QERVyNRUqJHQ2hTgxHNxfid1lblKiMhcjHlFneGI1U0BqN/yyIuEbLCFJ9OkdN1DLFCazamGMUclV0YAmutSFJtSF9kH6hiTimFfdQYtKtJo6vgtRQ38PMXAVw+qSly2wR0084bCgsDHHSRRY+LOvm6TBBfnSClaaxjroi2+OEgi3jFxSLDPxVW+gWrIxwHrWXzvW9LrLB25LZkDiUeSNY5+jW1Je5Cd6ml6PH/dRG8qFNMxhki9kYVgm6GhJGh3wHaM/VSR79BAmrLaBj1fP4o7UHqigUvsgj8VNY3dilmVGiofmzAHRYXoDfOxywFB0cMxkHhQDXlsJCyEYlxuawSdehoMLumHeakdTPViyM3e9vRsjde6a8r1xEAb9gZ3J7KSKEsDwKS6P8J8hW16bQ7JQpKTokMsqMWXbW0MmSy1RcDb0ozacUizenPDG0FXQUgCGIxFADd5SLniqkiXthig5pL90MnRLe+6Jtlpsq0OGXyrVVj1/yzOBC4KcRI1tSt2AdbJwlV7WDHjF1G6brzZBU9AVZOfjbB3Q3XTEEkrzVKXQBZJ8wuaDDbzuJLxrCueRfEAkvsKzcEe87/BOdJF8rbGdIwg7bQb6FI/MctSgKpR3/imUWgbwi6INAJ0SeIDmGQStFh84AX5R7JYagMKJfi9BuGEXy/Q5/XKmj0NpoCsigKBC6DyIQ1430Waqx0rLAk5boirkWg6jOZ+MZOn8+k+yLrlhKFehi3S19343WYb5K2ho6ZDrAiiCM6zuciUPnMi4KS3iR+AkSnY+WopafOyMZOoc65l8kSoYOg1k/f5/Z7aPTeSDmy4D+VZjy89EU8sPYUJOTowxdMb/EAmMnJhf04rGROXq3sHjkgKJ5LSsM5IqAMoOzsi2gy+Vxj+uLTJXP0RWLQF/VeE+Q6FGW4XKNLnLDcnTCf6DVNjp0J1023tVBQdbMR6Ouq/Xl5OiCzh0pWMPmWHk3LUZ+8246KBzKJs6HNNq0MIBOdhNIzxCj5vVxO6BK4236XgFdAU8NjVL0eHM9xcrQrWPxUGw44TrNUGjRX2cilQhMSie7Eyyb4JWtDy+zJGnXZ31D5jrwL3vpkLQoHB/LrBwdhqQ89YLgTrujaYoOf0H6hCxOCOTdJTMStPeKJ5NJRyCQPZL7u3qKLpK70lVFtl/ndl1krKQpTGQ7XuRH77aI7lDIooaEdE0GWhwrWoJXbTEoq5feJHO/pG7w55+kCiPmWGmDmvqAZegi67kn+6m5GH1p2SFKAv3+fN1aUw1wUxMMR59FYoT3htxz5LqZGB6ZTi2pNFmrhwKGe2cLL7MwCRzzLLIu53x0yxwBscYqj6gj2B6DGRABE0hfctl+fsteHR1U1JWWFn7F5IsZE0gGMS1157uWBRsdAhskHM9NMapO5mxqixbluh7wOVuEAqwO7Cm32R1iWrER+TMHmkA+PVig9o3YMlkfDcEqRYw5FFxR1wnPtysjVdEtLFyPNQZ4yMjiPQ2DL6mvlwcbjF1cOBVVG8QYEpYWWIGNaKbJn9NB7usYrCc9kRHkDpYLn3v8MBJw7xwCGCJOaXeX6xEcwAypMvo83nVCH9mdq+HvHXRrmC4DBptpVntz0pvv03q9IuFGsE8C6Y6t5Z6dCMLC7n4foS5LHSwYg73sNEJuorriT78P8xSaHTwdcneNpgdoB3P+WCZj87ajVkVfJePDYrE49PtT0eyd7qLbOcXzhN/YXcGzJOY+OJyXx+MZ9ju4/S58vLM/9QCtdxabkkzOGexh+PnacKUJB9yz7PYPcN3NtzSiB25m7LHYb2UZsE9ztMQLtJnfp5dUVhgIDJmm50ltJ/ylF1OFqliVixwO7XGnilFKGQxNgRrDx2NmCWcqi5BBTo9oPhrjNL3HTC+cZgdCmk8W/iLwcWwpDD/a6tzCMlhq2vtIzzLPuF2cfDfe0V4mba3gOXRyGd25+zqZt7GO9FLaQodtg/nuUkCvuyO8urSGPi8caMsv+upE8ZakLXTwnfId2FZUOIL6Y9Karls2itJuaq7yHc2flNYW2iFqscYinu75Yhf6p6U1dAf8r/4U49kgsJefV5c20xvIdMP9cN/3g87uH7R5q5kZBO8Wnc5mPVM/r+cgrSaVEHAU7ucEH5IcPRitl2dY8/nP5cM8kwzd/Z4neu9k9H4d+siUKfC+sfll6PZWt1fD07CD/O/wd6Fv1iiM90kXd1F//7vQty4KTVDzE1eZ34XOZ4EhPa6XXoKC3e9Cn3J0a9Cfwn7JX9bq+z4KeYt3pzZyj78LXd+iEMPuuTEaJr8LHS1WGiwrBkF3yO16XO9Aj38sWKJrqyGMSeFgbiNlPDV+g8yS1IfpHJlBdrByomi/RHKHUZsEE/FKufMlf438D7I2VQrb20VG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0" descr="data:image/png;base64,iVBORw0KGgoAAAANSUhEUgAAALoAAAEOCAMAAAAJ/P0UAAAAkFBMVEUjHyD///8AAAAIAAAfGxyurK2TkpL29vbJyMg3MzQTDQ4bFhfp6OgiHR7Pzs4dGBkRCgy9vLyhoKDi4uLu7u54dnZjYWLd3NxEQULV1NUXEhO/v7+bmZoMAAX09PQuKiu0s7MoJCVMSUqHhYVZVldqaGlycHGnpqZKR0g+Ozx/fX6NjIxUUVJBPj9fXV5pZ2clhdh/AAAZyElEQVR4nO2d65qqvA6AaalypigoQxXF83H0/u9uNy0gHkHANd/sZ/JnjS6F15KmaZqmSqj/DrHRrSgH/Dtkc4/eNZXfIGrnD72hOO9Je+iEWsxTQf88U/yresyi5J0LvCWkHXSHxXT6dRp0Ez20pYR6Mh6ctlMas0r4xHDttySijdEJ8zA5b/RQu7sKQlqod84zXAGfGP6D778Q23IaoTtUnZ7HUcld/PF6qlrOfwmdeGzeCSvdyE+Olkf/K+gU77rVuKWE/R22/gvo1Domk/duhrRkyZ7B/zN0C3+PHnXLUhkdn7T8P0In+Nirwy1EX6qPzM2/QTen41otnsqkozy4+L9Ap3hw72m+J8Ee3xmbf4BuftfXlYvo29vrfxyd4FPTJk9vvMbkn6JTcv/RupLMrH+Izgy3JW6Q6Jv9M/T42I6yZDJZqv8Ina2amMRHoi3Uf4KOBy0BF2WhOp9Hx92WaK9lrH4c3Vy0xHorGfvH0PGnyLnO4I+im5/Q80wO+IPo7Ni2bSmKdjY/hm59BS1RPhZtyz6ETrx3pnF1JJySz6B79yHJtmWEP4Ief864XGRhfgCdfn9W0aVMjqx9dK9NZ/G5RLh1dG/fEluZdKcto9Ndu37uc9G+WkbHb09EAz+MuPhv9xA9ia6lRFNL0K3jOzfXgmQxnO+mM2U23c2Hi8R+axBe38SW8Otvv0Z3qF79zmH/iLHJKCGO4xBCLRPj4/iN0SzE16sWjdDZueptNXepPAjkUo8sqwf4Bqy9VsdVDaM79J6Ezx0LD6s+ukhx2kJn62q39NeYPeSWwvCwovFYX12mCXpcrbl6RllA2zSqhW8itfitBujEqHS/Ay5f5iLVZlnasNjsDdDjKk0VnLxScBDvWMXQJ8WL1Uev5MoFw/j16lYubF6BXWOFq9VHZxW8l8m8WpuDmNsK7PtCt6mPjss7qbZ6Z2G4ygzXLSh7bXSPlt9IzuUrSwUvNJhfxrXa6Lj8Pp3q2pLClE8VF5fnWB89KbtL4LyRuyCETEtdmtHlQdZGV0rty+DdRufqviy7qOblNqY2+lfZTfQ6GTPl/v8wd33roh9KQ3XH54vmz8ValnX+cf4s66Ivypqn9766CJ6yLjRq3uplHWr1yll8LnRecl2IhDVD75dMp/33TPpFrLI5wHdT9F5J1kW3nr7wcelQgn7KNKYuelnbLOt0UhCyK+mouRtTF71E1aPZu8NRLrjk0pu4IXrJgNRTX+K9krj/+tJ61ovqopc4qPs645GUshmv3xS9pJd+v8pAey20ZFTyM6tbF72kL6kV50YPhHy/trt21o3qor8mR3WtOqBPX6dF2sZH0e0G6E6J4Q2+P4peMpa+7ggl42nwRT+JHr5Ep0PrldVnrye9+RzvJ1rd2ySv2Etb/aMKE7xE54NO8jwk9sO6/trCwHj5vN3LJqiNLUyZXS9DRxv8xPSX2vVpQ/QSR2D+yohIL2X0RGeskqm139RzLJlpLF75MKmD1Xm8UYOVzHrDpj5ME88x8w2Th3nHakkcqbHnWOJUX2aQL9DR6NEWDVzSKv2m/nqTWdLFI+94d+z0+9OzpLIdAeP4lukROhrd6Yw3fn3hS6N8KiJgV0NHCblmd2jZdppd04hAaRxm/TwOczWFu+mr1ufjMIeyhSS3IjoaxUX2eFRy3V5+3Q/GHJ+y30ycOwU78y9ijt1dGXrEnk3ybuf8vYvOlK9/LxvHHLu0NIq/eBYAuwtX9JSUna3KLqpduv8HVzUm1hNH5j7Skkh9J+WZRm2sauDyBAGdPB5SHwSJdMGulicG7VtYS/Ks8hW87mNP5lF8K3GIE5dFSltawTOr5E4NHg5MD0NzPQ9XyK7RCxdssFpdJaVk+Mj5fRxV7K0qrFav21jyrZYjMBk+mOo9CYhWyEZqKUdAUUtCslL2985hWSz3uWzayczgpqzS7cb01kbWRtdOVjvoSlwtyTEybjzb2ujulfY1QbdO1ZLlJt0ZawV92FruV/WMu/CsmqQxeosZd6Vxh4L4iynOPMS66MMW8xwVq8y7Ll4qGe6o1wA9ugk6NUQvTXK4kkDv09ro2k2jN0SvknxzJQF16qRfgyS3DlFDdPJm/rpdG10zboeHhuiKVzE5NrtebfT7iUtTdMV7i6M2uu7dTRcbo1Pjnfz/uuiT7X00rTG6Yg7fQKiLvnowz22OrrA3bF1N9OTROkIL6E5lf6Auuvsw7bAFdIUYlXdc1EK3dw/Dxm2gK2xetRJMLfTl4zhaK+iKVxpva4B+fhI0bgddiQfV2GugD57FLltCV9Rqo+r76M+zsdtC5+1eRd/fR3edZ+uYraErahWdqaEwvWeJHO2hK/G83Ius002ftXuL6Io5L1sHqmcc9elD9jbRFUbLJnz1RtMRecTeKrpC1EPJ9er5MO5dGKp1dMXxli8Vvq7n2Jvds7eMzpXmpSNZf6pxz946ukLM03NvrP4Ez73rq+2j84Yni2dXrY+O9Fv7/gl0rvGk/3ja1wAdRTfsH0GHEiDbziPHoAn6rX3/EDqUupv175c9GqEj96qvfgwdWn66cm/0phn6NfsH0aFYrDq/3m7fEB2NnDYWHyugg9542FyMcvym6Ci6tPun0bk4pmec9ok/4bcKCKC/Edq+E9eomA8TtIDO4Yllqtjcrg5jiKfEm8D2w8itJdE4C8lg/eUHe2LpvnFhZ/kDKDPFt5zZdDab8R9US2aFFnkl4he2XwmcvFnU+7bAd8Ze+rn/ShHzGvKH/hPyh/4T8of+E/KH/hPyh/4T8of+E/KH/hPyh/4T8of+E/KH/hPyh/4T8of+E/KH/hPyf45+FcasJoS+c/bgs2vcXeLqjQrojjFN2anJmGUxZnqmlb1jwjvm9VYZGhvzucEaPTxq7ubf1lWCFbW+irepgI57WWnwYXd/Xp5W+0X3sMSwv4SeuvvV8rTed4sXVY3E1jRf36v1Sw/hLz1Agbu81FIgeDq6qtdRju5YKJLfYOlarx3CymPHYArtyIQHzV/k7eOwLvIH84UNSYw1tcbBGxQsvvYh6mRKYhqQn/AeOmzaSL9BDdj/250qxjFBKDwyhxhwcpW+nV4SLb0u0qceVSFv6cUm7JfCxsg3POpNXdSTpZeYPCHrPXSOgrbpk6eEt7dDHWLhgyy6RCBRfF3YQm0N0UT8kHhdGz3eI03sgbZmgSxLZ46RO7bfRWe9y6ZnR4k4OnA6Hm/3hMn/HhaSW7Gb1jV1rLAmOv0KUF9ugfAWCJ34RazkzGBx8C10ZxZCcnwBXWqftYVC+/QW3fHyeiBe/3kK5kuB0szpMiTZ+ciFVOuYOXCnt9AJ7BH30ysV0EX9Cw55g26d8pxR66jVQof9f1lbifKVafnIt9Hlbu50r/kVeiJ2Q9+gQxmVtGiiYwb7OuhQniLfls+GCPXMeujxxu7k256L6HAH/x59fSmMjV3R6swDxS8UGSImHPqbv2Zw+G+cDwGgoVp+RcfkeilrsL2NrvrJXEM9fI/OLY/tOTfo9AuhIK0f4UxnwLnve1QZno2sIa3pIgrCbrqhh7JB4tvhJq+qABsXg7wChYPtTGPeRSeGDQd22A/Qx4/QFQyWP70D716WKEm1i2Cnniwcbu34QNN1USja0jLSpAI7228Kx3kVKrqpOh/91Dro7DxZYh1pcrd5ER2+Gd4pjOgC2jrb3WVBmlvnm3sFQdoHqBFoS+zhDtKJw1/5fFjGe+2i3pDbUdh8CmcHhWYddK4WVB1nBu+qm4ai6uUtOoU68fLwKXgBLkPkLqZkp8sRytTRIhZPE535aKxzXaQOHA+Qo/tXG9tElxIG7l10NfExuALpMHNBJxSJMqm36PKgIu0gjwIlS6gMt8fEYZwVevUaBUJT+AAzwt4ABTsq7UiOrhUKC8kuFRxpDXQcbGJH5c8M8nQKo6l4kPDI79DTurCuPEDB3GnIFd+FIggDlg+2XKVtZ+ajPtA4LEAHiS52dRdq0oLqa2f2PrrD0J45mAOLPi/QwTQQFTYwQ33ne3Qn7kIijn8Wqv2tpbUwgKlnxpnuQfN/80FANKjidTL7S77RVX0uEwqqr2ugc2eKj0bQwmJHqEBPuFlmnE5bx8ojdH7Rk/CO95ydfGXoCjdz/myVbV3nQ91knmT11axlL/X46fYaXZQKG9RAjzfQReCXb9QMXbPdkIO729za3qIrzBDFD7kO0AI6/+Sukxorgrv8r0DonCDOyoe0hs7cyINi0hME/0r086Df6XSHnuR9iJ6d4zpkhVaHDcBDbmeXfPDExj7g7Q+P8OabDxWmBjrZ2X2s8oGaD0pQ4FKgW6anql5G+xidj4JwxKWNC60OtuJQ3Ben7R8U/icz7b6bihu8h879QL/HBU7gga5StOuv0fl/wP7moXlBB4gN/77b30iBmkuduz1VwjgW7HpN48jv5uogtrS776ATxseWHr5GTyKkTXEsBU5ouT9uoaUhCY9sbHHxjnJwroBuFX83isj3HXo+1xZv3G8kSq4cAZh3iH72LvpEej6i+mUldGs4zr5NjAkKpxd0GKq4wmjZRFeg9+48+nbcLzrXsslaTwxA5ejxJsyDZWDIje+rbrpwCzXzYRbjKrehNSgPFuRppnw4z8qyv4VuLibp9Ahuy7t9Obrayau+KnwQLrY6FHNcjlA24ksTnnvmeS6yM4vSkV+8shCa1JhqeEmQFommXNlHZiX0S/kL7lu65gUdZvTGuHC6EOVT8KycKDH62WXjqwneOe8P76A7xI8KZS15P6+EfqknGaBOwcLwlxHhkyg7n2atwnSUBpdmkvcRh+tR9iLu8THsMvhVRSdGAcMFT6ngOT5Hz2oQw2h0vNh1MoOiQXjCh2Pp+3vhEAyf1BjshrmZ9K6DGVlVUOuNOAwfg/MYEJjXvek4mQ95hV44rAKut5bf5w8+FKOpPPsk5k6LQeA6ochTVxfBFDY/dzDhjui6UAsJpiGdtH+Ap5M2jKVXR+cTu/zYEvCCRphA4G5etGeOBx3vegRxRWCcTgP+mwBdjChgX7lyiNpWI0X14hMaqeIcr67BZmdNK5QVNdd87BdFarh9TQOxDqP8m9NCmaoX6Oo2QGOcqiKMfJMdhpIIPQfnht/Da95w/hznPxG8pT42WUx1qMgG7hdaYMZwH0XwvERVhbB/6HFtssgMJoC+HuU6n7IfkD1TWcwiPieXTW6doPDe6OjlDf8cPT1oO5FA11n8uUrlG9vOKbtjidnoftCdTKAeG6BPgs5qrSOXCWNinuTmmgkcc0VnqT/Wvy6ziPcTNB50g6wenXUpI5EXZXuOTpeD1XC9X4u/j4vB6rxeHNar4XC1XiyzyO95vz6Ld7ZZB6DGfgQTa7+7FbMk6KZffTfU93mkfLfQ/bB/FLpNZ4NRGHbOtxU/zDmA6UtTvk+MxYDf6bwaLFbZAPBCYSgTIv824U8zW5DJQ1X8hXznOralEhXLYyClv+5xD/3SrDL6lV6DMP5CvQ/wWXy6yufjl+/AnYAh7xIfWsHLMQv++ptXsIKryMC9fHrxkdRFBw8IRa+++d9FB+dXe3Xmy6fRayuMPPnkVdXx/26rE+5BolAu+z5s+4+3+ndddFlMucOtGaFfj9g/jW7VbvW0ZsRoqpLk4TEkH0Y3wfm2jy9Pnn0unpEeBvzwXKzPopsHEcHT/JoLqJTNB+P+4fhwwf6z6Gzf6XcP3X5yey51ZaHM80z6sMLDhxWG31hIXfL0Ks7ywbu/IJWHeSf3PnDwK9D30aOYxxvoFhU7Pan18mSeoji0/nFWFyEGVHdpgk5Ox91MMb6Pp9M3rmbrvOODOh7vCzGXjdCtYbrzfhJwS6uvzPKm9/qX02wuUudB4Gat7myHIQdfzLfHgfvw0IzbL0BGx32OwKwGe0N0hULyjosppSZUBk3KFFlM/Q83V6JLvYZT0BRdhDNcGfeFFb2nJftzzOj+NFHcqXNKZ4voYn3HL0Nna613kyFJZtrrk8U+j063diEY+5Qd31Zq9Dolh6J9Hl2sFLx/yindaT+OLqKmfblKEhciEYSpeZACXqYm1PIwjpkjqouHvKM76ZtqGmThH4SMVHkd6l2l+cQ4tlpFJyk6MVcbvTNIC1LT6aA36s9jzzQh6GJNuyLYaA7Ho1F/NfNE3sP2eOQGknjDvp7sZS0e+t1l5nGTQDjM3HZHo8NXuuhu8ctvhq0rDDd8dJYgv6ehREweLW7Jxwd70ukeFqsZw1/hhE/MCP+MndhQRlBMG7SJ1jWJtUF2L+BTIP5FZum+x3sPmhgE7/mbEfIhQVAhJEFBz0YHrcVuepzAejnhejPgj3ck8qsgtLzCHpbD7vioyxP5PBc+g0cowUOoeabr7pmxEeryNztwwXjoojCOYJQe4z1yucKsRb1kyKpI+Kcg0aM1dHj0/E+zI8LgdCaSH9QERVyNRUqJHQ2hTgxHNxfid1lblKiMhcjHlFneGI1U0BqN/yyIuEbLCFJ9OkdN1DLFCazamGMUclV0YAmutSFJtSF9kH6hiTimFfdQYtKtJo6vgtRQ38PMXAVw+qSly2wR0084bCgsDHHSRRY+LOvm6TBBfnSClaaxjroi2+OEgi3jFxSLDPxVW+gWrIxwHrWXzvW9LrLB25LZkDiUeSNY5+jW1Je5Cd6ml6PH/dRG8qFNMxhki9kYVgm6GhJGh3wHaM/VSR79BAmrLaBj1fP4o7UHqigUvsgj8VNY3dilmVGiofmzAHRYXoDfOxywFB0cMxkHhQDXlsJCyEYlxuawSdehoMLumHeakdTPViyM3e9vRsjde6a8r1xEAb9gZ3J7KSKEsDwKS6P8J8hW16bQ7JQpKTokMsqMWXbW0MmSy1RcDb0ozacUizenPDG0FXQUgCGIxFADd5SLniqkiXthig5pL90MnRLe+6Jtlpsq0OGXyrVVj1/yzOBC4KcRI1tSt2AdbJwlV7WDHjF1G6brzZBU9AVZOfjbB3Q3XTEEkrzVKXQBZJ8wuaDDbzuJLxrCueRfEAkvsKzcEe87/BOdJF8rbGdIwg7bQb6FI/MctSgKpR3/imUWgbwi6INAJ0SeIDmGQStFh84AX5R7JYagMKJfi9BuGEXy/Q5/XKmj0NpoCsigKBC6DyIQ1430Waqx0rLAk5boirkWg6jOZ+MZOn8+k+yLrlhKFehi3S19343WYb5K2ho6ZDrAiiCM6zuciUPnMi4KS3iR+AkSnY+WopafOyMZOoc65l8kSoYOg1k/f5/Z7aPTeSDmy4D+VZjy89EU8sPYUJOTowxdMb/EAmMnJhf04rGROXq3sHjkgKJ5LSsM5IqAMoOzsi2gy+Vxj+uLTJXP0RWLQF/VeE+Q6FGW4XKNLnLDcnTCf6DVNjp0J1023tVBQdbMR6Ouq/Xl5OiCzh0pWMPmWHk3LUZ+8246KBzKJs6HNNq0MIBOdhNIzxCj5vVxO6BK4236XgFdAU8NjVL0eHM9xcrQrWPxUGw44TrNUGjRX2cilQhMSie7Eyyb4JWtDy+zJGnXZ31D5jrwL3vpkLQoHB/LrBwdhqQ89YLgTrujaYoOf0H6hCxOCOTdJTMStPeKJ5NJRyCQPZL7u3qKLpK70lVFtl/ndl1krKQpTGQ7XuRH77aI7lDIooaEdE0GWhwrWoJXbTEoq5feJHO/pG7w55+kCiPmWGmDmvqAZegi67kn+6m5GH1p2SFKAv3+fN1aUw1wUxMMR59FYoT3htxz5LqZGB6ZTi2pNFmrhwKGe2cLL7MwCRzzLLIu53x0yxwBscYqj6gj2B6DGRABE0hfctl+fsteHR1U1JWWFn7F5IsZE0gGMS1157uWBRsdAhskHM9NMapO5mxqixbluh7wOVuEAqwO7Cm32R1iWrER+TMHmkA+PVig9o3YMlkfDcEqRYw5FFxR1wnPtysjVdEtLFyPNQZ4yMjiPQ2DL6mvlwcbjF1cOBVVG8QYEpYWWIGNaKbJn9NB7usYrCc9kRHkDpYLn3v8MBJw7xwCGCJOaXeX6xEcwAypMvo83nVCH9mdq+HvHXRrmC4DBptpVntz0pvv03q9IuFGsE8C6Y6t5Z6dCMLC7n4foS5LHSwYg73sNEJuorriT78P8xSaHTwdcneNpgdoB3P+WCZj87ajVkVfJePDYrE49PtT0eyd7qLbOcXzhN/YXcGzJOY+OJyXx+MZ9ju4/S58vLM/9QCtdxabkkzOGexh+PnacKUJB9yz7PYPcN3NtzSiB25m7LHYb2UZsE9ztMQLtJnfp5dUVhgIDJmm50ltJ/ylF1OFqliVixwO7XGnilFKGQxNgRrDx2NmCWcqi5BBTo9oPhrjNL3HTC+cZgdCmk8W/iLwcWwpDD/a6tzCMlhq2vtIzzLPuF2cfDfe0V4mba3gOXRyGd25+zqZt7GO9FLaQodtg/nuUkCvuyO8urSGPi8caMsv+upE8ZakLXTwnfId2FZUOIL6Y9Karls2itJuaq7yHc2flNYW2iFqscYinu75Yhf6p6U1dAf8r/4U49kgsJefV5c20xvIdMP9cN/3g87uH7R5q5kZBO8Wnc5mPVM/r+cgrSaVEHAU7ucEH5IcPRitl2dY8/nP5cM8kwzd/Z4neu9k9H4d+siUKfC+sfll6PZWt1fD07CD/O/wd6Fv1iiM90kXd1F//7vQty4KTVDzE1eZ34XOZ4EhPa6XXoKC3e9Cn3J0a9Cfwn7JX9bq+z4KeYt3pzZyj78LXd+iEMPuuTEaJr8LHS1WGiwrBkF3yO16XO9Aj38sWKJrqyGMSeFgbiNlPDV+g8yS1IfpHJlBdrByomi/RHKHUZsEE/FKufMlf438D7I2VQrb20VG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6" descr="Image result for isi certificat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5747657" y="6365174"/>
            <a:ext cx="6642280" cy="42485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+7 495 988</a:t>
            </a:r>
            <a:r>
              <a:rPr lang="en-US" dirty="0" smtClean="0"/>
              <a:t> </a:t>
            </a:r>
            <a:r>
              <a:rPr lang="ru-RU" dirty="0" smtClean="0"/>
              <a:t>16</a:t>
            </a:r>
            <a:r>
              <a:rPr lang="en-US" dirty="0" smtClean="0"/>
              <a:t> </a:t>
            </a:r>
            <a:r>
              <a:rPr lang="ru-RU" dirty="0" smtClean="0"/>
              <a:t>20</a:t>
            </a:r>
            <a:r>
              <a:rPr lang="en-US" dirty="0" smtClean="0"/>
              <a:t>  </a:t>
            </a:r>
            <a:r>
              <a:rPr lang="en-US" dirty="0" smtClean="0">
                <a:solidFill>
                  <a:srgbClr val="585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ru-RU" dirty="0" smtClean="0">
                <a:solidFill>
                  <a:srgbClr val="585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cert@mirexpo.ru</a:t>
            </a:r>
            <a:r>
              <a:rPr lang="en-US" u="sng" dirty="0" smtClean="0">
                <a:solidFill>
                  <a:srgbClr val="585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u="sng" dirty="0">
              <a:solidFill>
                <a:srgbClr val="5858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051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араллелограмм 3"/>
          <p:cNvSpPr/>
          <p:nvPr/>
        </p:nvSpPr>
        <p:spPr>
          <a:xfrm flipH="1">
            <a:off x="1769319" y="313401"/>
            <a:ext cx="8940800" cy="610181"/>
          </a:xfrm>
          <a:prstGeom prst="parallelogram">
            <a:avLst>
              <a:gd name="adj" fmla="val 55179"/>
            </a:avLst>
          </a:prstGeom>
          <a:solidFill>
            <a:srgbClr val="B3D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857" y="101895"/>
            <a:ext cx="1220046" cy="1044000"/>
          </a:xfrm>
          <a:prstGeom prst="rect">
            <a:avLst/>
          </a:prstGeom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1877789" y="387081"/>
            <a:ext cx="7363644" cy="462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2400" dirty="0" smtClean="0">
                <a:solidFill>
                  <a:srgbClr val="585857"/>
                </a:solidFill>
                <a:latin typeface="Avenir Next Cyr" panose="020B0503020202020204" pitchFamily="34" charset="-52"/>
                <a:cs typeface="Arial" panose="020B0604020202020204" pitchFamily="34" charset="0"/>
              </a:rPr>
              <a:t>СЕРТИФИКАЦИЯ В РАЗВИТИИ БИЗНЕСА</a:t>
            </a:r>
            <a:endParaRPr lang="ru-RU" sz="2400" dirty="0">
              <a:solidFill>
                <a:srgbClr val="585857"/>
              </a:solidFill>
              <a:latin typeface="Avenir Next Cyr" panose="020B0503020202020204" pitchFamily="34" charset="-52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27149" y="-21129"/>
            <a:ext cx="2862694" cy="111824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06566" y="1294297"/>
            <a:ext cx="11343055" cy="6373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ПРИМЕР ОТРАСЛИ</a:t>
            </a:r>
            <a:r>
              <a:rPr lang="en-US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ПРОИЗВОДИТЕЛИ СТЕКЛА И СТЕКОЛЬНОЙ ПРОДУКЦИИ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u="sng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Чем мы можем помочь</a:t>
            </a:r>
            <a:r>
              <a:rPr lang="en-US" b="1" u="sng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b="1" u="sng" dirty="0" smtClean="0">
              <a:latin typeface="Avenir Next Cyr Light" panose="020B0403020202020204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b="1" u="sng" dirty="0" smtClean="0">
              <a:latin typeface="Avenir Next Cyr Light" panose="020B0403020202020204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Консультации по выводу продукции на зарубежные рынки</a:t>
            </a:r>
            <a:r>
              <a:rPr lang="en-US" b="1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b="1" dirty="0">
              <a:latin typeface="Avenir Next Cyr Light" panose="020B0403020202020204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ru-RU" b="1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Анализ информации о требованиях конкретного рынка и отрасли к продукции,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endParaRPr lang="ru-RU" b="1" dirty="0">
              <a:latin typeface="Avenir Next Cyr Light" panose="020B0403020202020204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ru-RU" b="1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и сопровождение всех подготовительных процедур,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endParaRPr lang="ru-RU" b="1" dirty="0">
              <a:latin typeface="Avenir Next Cyr Light" panose="020B0403020202020204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ru-RU" b="1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Юридическая помощь в стране при регистрации – сертификации,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endParaRPr lang="ru-RU" b="1" dirty="0">
              <a:latin typeface="Avenir Next Cyr Light" panose="020B0403020202020204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ru-RU" b="1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получения необходимых сертификатов и </a:t>
            </a:r>
            <a:r>
              <a:rPr lang="ru-RU" b="1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регистраций</a:t>
            </a:r>
            <a:endParaRPr lang="ru-RU" b="1" dirty="0">
              <a:latin typeface="Avenir Next Cyr Light" panose="020B0403020202020204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b="1" dirty="0" smtClean="0">
              <a:latin typeface="Avenir Next Cyr Light" panose="020B0403020202020204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b="1" u="sng" dirty="0">
              <a:latin typeface="Avenir Next Cyr Light" panose="020B0403020202020204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latin typeface="Avenir Next Cyr Light" panose="020B0403020202020204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ru-RU" dirty="0" smtClean="0">
              <a:latin typeface="Avenir Next Cyr Light" panose="020B0403020202020204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AutoShape 8" descr="data:image/png;base64,iVBORw0KGgoAAAANSUhEUgAAALoAAAEOCAMAAAAJ/P0UAAAAkFBMVEUjHyD///8AAAAIAAAfGxyurK2TkpL29vbJyMg3MzQTDQ4bFhfp6OgiHR7Pzs4dGBkRCgy9vLyhoKDi4uLu7u54dnZjYWLd3NxEQULV1NUXEhO/v7+bmZoMAAX09PQuKiu0s7MoJCVMSUqHhYVZVldqaGlycHGnpqZKR0g+Ozx/fX6NjIxUUVJBPj9fXV5pZ2clhdh/AAAZyElEQVR4nO2d65qqvA6AaalypigoQxXF83H0/u9uNy0gHkHANd/sZ/JnjS6F15KmaZqmSqj/DrHRrSgH/Dtkc4/eNZXfIGrnD72hOO9Je+iEWsxTQf88U/yresyi5J0LvCWkHXSHxXT6dRp0Ez20pYR6Mh6ctlMas0r4xHDttySijdEJ8zA5b/RQu7sKQlqod84zXAGfGP6D778Q23IaoTtUnZ7HUcld/PF6qlrOfwmdeGzeCSvdyE+Olkf/K+gU77rVuKWE/R22/gvo1Domk/duhrRkyZ7B/zN0C3+PHnXLUhkdn7T8P0In+Nirwy1EX6qPzM2/QTen41otnsqkozy4+L9Ap3hw72m+J8Ee3xmbf4BuftfXlYvo29vrfxyd4FPTJk9vvMbkn6JTcv/RupLMrH+Izgy3JW6Q6Jv9M/T42I6yZDJZqv8Ina2amMRHoi3Uf4KOBy0BF2WhOp9Hx92WaK9lrH4c3Vy0xHorGfvH0PGnyLnO4I+im5/Q80wO+IPo7Ni2bSmKdjY/hm59BS1RPhZtyz6ETrx3pnF1JJySz6B79yHJtmWEP4Ief864XGRhfgCdfn9W0aVMjqx9dK9NZ/G5RLh1dG/fEluZdKcto9Ndu37uc9G+WkbHb09EAz+MuPhv9xA9ia6lRFNL0K3jOzfXgmQxnO+mM2U23c2Hi8R+axBe38SW8Otvv0Z3qF79zmH/iLHJKCGO4xBCLRPj4/iN0SzE16sWjdDZueptNXepPAjkUo8sqwf4Bqy9VsdVDaM79J6Ezx0LD6s+ukhx2kJn62q39NeYPeSWwvCwovFYX12mCXpcrbl6RllA2zSqhW8itfitBujEqHS/Ay5f5iLVZlnasNjsDdDjKk0VnLxScBDvWMXQJ8WL1Uev5MoFw/j16lYubF6BXWOFq9VHZxW8l8m8WpuDmNsK7PtCt6mPjss7qbZ6Z2G4ygzXLSh7bXSPlt9IzuUrSwUvNJhfxrXa6Lj8Pp3q2pLClE8VF5fnWB89KbtL4LyRuyCETEtdmtHlQdZGV0rty+DdRufqviy7qOblNqY2+lfZTfQ6GTPl/v8wd33roh9KQ3XH54vmz8ValnX+cf4s66Ivypqn9766CJ6yLjRq3uplHWr1yll8LnRecl2IhDVD75dMp/33TPpFrLI5wHdT9F5J1kW3nr7wcelQgn7KNKYuelnbLOt0UhCyK+mouRtTF71E1aPZu8NRLrjk0pu4IXrJgNRTX+K9krj/+tJ61ovqopc4qPs645GUshmv3xS9pJd+v8pAey20ZFTyM6tbF72kL6kV50YPhHy/trt21o3qor8mR3WtOqBPX6dF2sZH0e0G6E6J4Q2+P4peMpa+7ggl42nwRT+JHr5Ep0PrldVnrye9+RzvJ1rd2ySv2Etb/aMKE7xE54NO8jwk9sO6/trCwHj5vN3LJqiNLUyZXS9DRxv8xPSX2vVpQ/QSR2D+yohIL2X0RGeskqm139RzLJlpLF75MKmD1Xm8UYOVzHrDpj5ME88x8w2Th3nHakkcqbHnWOJUX2aQL9DR6NEWDVzSKv2m/nqTWdLFI+94d+z0+9OzpLIdAeP4lukROhrd6Yw3fn3hS6N8KiJgV0NHCblmd2jZdppd04hAaRxm/TwOczWFu+mr1ufjMIeyhSS3IjoaxUX2eFRy3V5+3Q/GHJ+y30ycOwU78y9ijt1dGXrEnk3ybuf8vYvOlK9/LxvHHLu0NIq/eBYAuwtX9JSUna3KLqpduv8HVzUm1hNH5j7Skkh9J+WZRm2sauDyBAGdPB5SHwSJdMGulicG7VtYS/Ks8hW87mNP5lF8K3GIE5dFSltawTOr5E4NHg5MD0NzPQ9XyK7RCxdssFpdJaVk+Mj5fRxV7K0qrFav21jyrZYjMBk+mOo9CYhWyEZqKUdAUUtCslL2985hWSz3uWzayczgpqzS7cb01kbWRtdOVjvoSlwtyTEybjzb2ujulfY1QbdO1ZLlJt0ZawV92FruV/WMu/CsmqQxeosZd6Vxh4L4iynOPMS66MMW8xwVq8y7Ll4qGe6o1wA9ugk6NUQvTXK4kkDv09ro2k2jN0SvknxzJQF16qRfgyS3DlFDdPJm/rpdG10zboeHhuiKVzE5NrtebfT7iUtTdMV7i6M2uu7dTRcbo1Pjnfz/uuiT7X00rTG6Yg7fQKiLvnowz22OrrA3bF1N9OTROkIL6E5lf6Auuvsw7bAFdIUYlXdc1EK3dw/Dxm2gK2xetRJMLfTl4zhaK+iKVxpva4B+fhI0bgddiQfV2GugD57FLltCV9Rqo+r76M+zsdtC5+1eRd/fR3edZ+uYraErahWdqaEwvWeJHO2hK/G83Ius002ftXuL6Io5L1sHqmcc9elD9jbRFUbLJnz1RtMRecTeKrpC1EPJ9er5MO5dGKp1dMXxli8Vvq7n2Jvds7eMzpXmpSNZf6pxz946ukLM03NvrP4Ez73rq+2j84Yni2dXrY+O9Fv7/gl0rvGk/3ja1wAdRTfsH0GHEiDbziPHoAn6rX3/EDqUupv175c9GqEj96qvfgwdWn66cm/0phn6NfsH0aFYrDq/3m7fEB2NnDYWHyugg9542FyMcvym6Ci6tPun0bk4pmec9ok/4bcKCKC/Edq+E9eomA8TtIDO4Yllqtjcrg5jiKfEm8D2w8itJdE4C8lg/eUHe2LpvnFhZ/kDKDPFt5zZdDab8R9US2aFFnkl4he2XwmcvFnU+7bAd8Ze+rn/ShHzGvKH/hPyh/4T8of+E/KH/hPyh/4T8of+E/KH/hPyh/4T8of+E/KH/hPyh/4T8of+E/KH/hPyf45+FcasJoS+c/bgs2vcXeLqjQrojjFN2anJmGUxZnqmlb1jwjvm9VYZGhvzucEaPTxq7ubf1lWCFbW+irepgI57WWnwYXd/Xp5W+0X3sMSwv4SeuvvV8rTed4sXVY3E1jRf36v1Sw/hLz1Agbu81FIgeDq6qtdRju5YKJLfYOlarx3CymPHYArtyIQHzV/k7eOwLvIH84UNSYw1tcbBGxQsvvYh6mRKYhqQn/AeOmzaSL9BDdj/250qxjFBKDwyhxhwcpW+nV4SLb0u0qceVSFv6cUm7JfCxsg3POpNXdSTpZeYPCHrPXSOgrbpk6eEt7dDHWLhgyy6RCBRfF3YQm0N0UT8kHhdGz3eI03sgbZmgSxLZ46RO7bfRWe9y6ZnR4k4OnA6Hm/3hMn/HhaSW7Gb1jV1rLAmOv0KUF9ugfAWCJ34RazkzGBx8C10ZxZCcnwBXWqftYVC+/QW3fHyeiBe/3kK5kuB0szpMiTZ+ciFVOuYOXCnt9AJ7BH30ysV0EX9Cw55g26d8pxR66jVQof9f1lbifKVafnIt9Hlbu50r/kVeiJ2Q9+gQxmVtGiiYwb7OuhQniLfls+GCPXMeujxxu7k256L6HAH/x59fSmMjV3R6swDxS8UGSImHPqbv2Zw+G+cDwGgoVp+RcfkeilrsL2NrvrJXEM9fI/OLY/tOTfo9AuhIK0f4UxnwLnve1QZno2sIa3pIgrCbrqhh7JB4tvhJq+qABsXg7wChYPtTGPeRSeGDQd22A/Qx4/QFQyWP70D716WKEm1i2Cnniwcbu34QNN1USja0jLSpAI7228Kx3kVKrqpOh/91Dro7DxZYh1pcrd5ER2+Gd4pjOgC2jrb3WVBmlvnm3sFQdoHqBFoS+zhDtKJw1/5fFjGe+2i3pDbUdh8CmcHhWYddK4WVB1nBu+qm4ai6uUtOoU68fLwKXgBLkPkLqZkp8sRytTRIhZPE535aKxzXaQOHA+Qo/tXG9tElxIG7l10NfExuALpMHNBJxSJMqm36PKgIu0gjwIlS6gMt8fEYZwVevUaBUJT+AAzwt4ABTsq7UiOrhUKC8kuFRxpDXQcbGJH5c8M8nQKo6l4kPDI79DTurCuPEDB3GnIFd+FIggDlg+2XKVtZ+ajPtA4LEAHiS52dRdq0oLqa2f2PrrD0J45mAOLPi/QwTQQFTYwQ33ne3Qn7kIijn8Wqv2tpbUwgKlnxpnuQfN/80FANKjidTL7S77RVX0uEwqqr2ugc2eKj0bQwmJHqEBPuFlmnE5bx8ojdH7Rk/CO95ydfGXoCjdz/myVbV3nQ91knmT11axlL/X46fYaXZQKG9RAjzfQReCXb9QMXbPdkIO729za3qIrzBDFD7kO0AI6/+Sukxorgrv8r0DonCDOyoe0hs7cyINi0hME/0r086Df6XSHnuR9iJ6d4zpkhVaHDcBDbmeXfPDExj7g7Q+P8OabDxWmBjrZ2X2s8oGaD0pQ4FKgW6anql5G+xidj4JwxKWNC60OtuJQ3Ben7R8U/icz7b6bihu8h879QL/HBU7gga5StOuv0fl/wP7moXlBB4gN/77b30iBmkuduz1VwjgW7HpN48jv5uogtrS776ATxseWHr5GTyKkTXEsBU5ouT9uoaUhCY9sbHHxjnJwroBuFX83isj3HXo+1xZv3G8kSq4cAZh3iH72LvpEej6i+mUldGs4zr5NjAkKpxd0GKq4wmjZRFeg9+48+nbcLzrXsslaTwxA5ejxJsyDZWDIje+rbrpwCzXzYRbjKrehNSgPFuRppnw4z8qyv4VuLibp9Ahuy7t9Obrayau+KnwQLrY6FHNcjlA24ksTnnvmeS6yM4vSkV+8shCa1JhqeEmQFommXNlHZiX0S/kL7lu65gUdZvTGuHC6EOVT8KycKDH62WXjqwneOe8P76A7xI8KZS15P6+EfqknGaBOwcLwlxHhkyg7n2atwnSUBpdmkvcRh+tR9iLu8THsMvhVRSdGAcMFT6ngOT5Hz2oQw2h0vNh1MoOiQXjCh2Pp+3vhEAyf1BjshrmZ9K6DGVlVUOuNOAwfg/MYEJjXvek4mQ95hV44rAKut5bf5w8+FKOpPPsk5k6LQeA6ochTVxfBFDY/dzDhjui6UAsJpiGdtH+Ap5M2jKVXR+cTu/zYEvCCRphA4G5etGeOBx3vegRxRWCcTgP+mwBdjChgX7lyiNpWI0X14hMaqeIcr67BZmdNK5QVNdd87BdFarh9TQOxDqP8m9NCmaoX6Oo2QGOcqiKMfJMdhpIIPQfnht/Da95w/hznPxG8pT42WUx1qMgG7hdaYMZwH0XwvERVhbB/6HFtssgMJoC+HuU6n7IfkD1TWcwiPieXTW6doPDe6OjlDf8cPT1oO5FA11n8uUrlG9vOKbtjidnoftCdTKAeG6BPgs5qrSOXCWNinuTmmgkcc0VnqT/Wvy6ziPcTNB50g6wenXUpI5EXZXuOTpeD1XC9X4u/j4vB6rxeHNar4XC1XiyzyO95vz6Ld7ZZB6DGfgQTa7+7FbMk6KZffTfU93mkfLfQ/bB/FLpNZ4NRGHbOtxU/zDmA6UtTvk+MxYDf6bwaLFbZAPBCYSgTIv824U8zW5DJQ1X8hXznOralEhXLYyClv+5xD/3SrDL6lV6DMP5CvQ/wWXy6yufjl+/AnYAh7xIfWsHLMQv++ptXsIKryMC9fHrxkdRFBw8IRa+++d9FB+dXe3Xmy6fRayuMPPnkVdXx/26rE+5BolAu+z5s+4+3+ndddFlMucOtGaFfj9g/jW7VbvW0ZsRoqpLk4TEkH0Y3wfm2jy9Pnn0unpEeBvzwXKzPopsHEcHT/JoLqJTNB+P+4fhwwf6z6Gzf6XcP3X5yey51ZaHM80z6sMLDhxWG31hIXfL0Ks7ywbu/IJWHeSf3PnDwK9D30aOYxxvoFhU7Pan18mSeoji0/nFWFyEGVHdpgk5Ox91MMb6Pp9M3rmbrvOODOh7vCzGXjdCtYbrzfhJwS6uvzPKm9/qX02wuUudB4Gat7myHIQdfzLfHgfvw0IzbL0BGx32OwKwGe0N0hULyjosppSZUBk3KFFlM/Q83V6JLvYZT0BRdhDNcGfeFFb2nJftzzOj+NFHcqXNKZ4voYn3HL0Nna613kyFJZtrrk8U+j063diEY+5Qd31Zq9Dolh6J9Hl2sFLx/yindaT+OLqKmfblKEhciEYSpeZACXqYm1PIwjpkjqouHvKM76ZtqGmThH4SMVHkd6l2l+cQ4tlpFJyk6MVcbvTNIC1LT6aA36s9jzzQh6GJNuyLYaA7Ho1F/NfNE3sP2eOQGknjDvp7sZS0e+t1l5nGTQDjM3HZHo8NXuuhu8ctvhq0rDDd8dJYgv6ehREweLW7Jxwd70ukeFqsZw1/hhE/MCP+MndhQRlBMG7SJ1jWJtUF2L+BTIP5FZum+x3sPmhgE7/mbEfIhQVAhJEFBz0YHrcVuepzAejnhejPgj3ck8qsgtLzCHpbD7vioyxP5PBc+g0cowUOoeabr7pmxEeryNztwwXjoojCOYJQe4z1yucKsRb1kyKpI+Kcg0aM1dHj0/E+zI8LgdCaSH9QERVyNRUqJHQ2hTgxHNxfid1lblKiMhcjHlFneGI1U0BqN/yyIuEbLCFJ9OkdN1DLFCazamGMUclV0YAmutSFJtSF9kH6hiTimFfdQYtKtJo6vgtRQ38PMXAVw+qSly2wR0084bCgsDHHSRRY+LOvm6TBBfnSClaaxjroi2+OEgi3jFxSLDPxVW+gWrIxwHrWXzvW9LrLB25LZkDiUeSNY5+jW1Je5Cd6ml6PH/dRG8qFNMxhki9kYVgm6GhJGh3wHaM/VSR79BAmrLaBj1fP4o7UHqigUvsgj8VNY3dilmVGiofmzAHRYXoDfOxywFB0cMxkHhQDXlsJCyEYlxuawSdehoMLumHeakdTPViyM3e9vRsjde6a8r1xEAb9gZ3J7KSKEsDwKS6P8J8hW16bQ7JQpKTokMsqMWXbW0MmSy1RcDb0ozacUizenPDG0FXQUgCGIxFADd5SLniqkiXthig5pL90MnRLe+6Jtlpsq0OGXyrVVj1/yzOBC4KcRI1tSt2AdbJwlV7WDHjF1G6brzZBU9AVZOfjbB3Q3XTEEkrzVKXQBZJ8wuaDDbzuJLxrCueRfEAkvsKzcEe87/BOdJF8rbGdIwg7bQb6FI/MctSgKpR3/imUWgbwi6INAJ0SeIDmGQStFh84AX5R7JYagMKJfi9BuGEXy/Q5/XKmj0NpoCsigKBC6DyIQ1430Waqx0rLAk5boirkWg6jOZ+MZOn8+k+yLrlhKFehi3S19343WYb5K2ho6ZDrAiiCM6zuciUPnMi4KS3iR+AkSnY+WopafOyMZOoc65l8kSoYOg1k/f5/Z7aPTeSDmy4D+VZjy89EU8sPYUJOTowxdMb/EAmMnJhf04rGROXq3sHjkgKJ5LSsM5IqAMoOzsi2gy+Vxj+uLTJXP0RWLQF/VeE+Q6FGW4XKNLnLDcnTCf6DVNjp0J1023tVBQdbMR6Ouq/Xl5OiCzh0pWMPmWHk3LUZ+8246KBzKJs6HNNq0MIBOdhNIzxCj5vVxO6BK4236XgFdAU8NjVL0eHM9xcrQrWPxUGw44TrNUGjRX2cilQhMSie7Eyyb4JWtDy+zJGnXZ31D5jrwL3vpkLQoHB/LrBwdhqQ89YLgTrujaYoOf0H6hCxOCOTdJTMStPeKJ5NJRyCQPZL7u3qKLpK70lVFtl/ndl1krKQpTGQ7XuRH77aI7lDIooaEdE0GWhwrWoJXbTEoq5feJHO/pG7w55+kCiPmWGmDmvqAZegi67kn+6m5GH1p2SFKAv3+fN1aUw1wUxMMR59FYoT3htxz5LqZGB6ZTi2pNFmrhwKGe2cLL7MwCRzzLLIu53x0yxwBscYqj6gj2B6DGRABE0hfctl+fsteHR1U1JWWFn7F5IsZE0gGMS1157uWBRsdAhskHM9NMapO5mxqixbluh7wOVuEAqwO7Cm32R1iWrER+TMHmkA+PVig9o3YMlkfDcEqRYw5FFxR1wnPtysjVdEtLFyPNQZ4yMjiPQ2DL6mvlwcbjF1cOBVVG8QYEpYWWIGNaKbJn9NB7usYrCc9kRHkDpYLn3v8MBJw7xwCGCJOaXeX6xEcwAypMvo83nVCH9mdq+HvHXRrmC4DBptpVntz0pvv03q9IuFGsE8C6Y6t5Z6dCMLC7n4foS5LHSwYg73sNEJuorriT78P8xSaHTwdcneNpgdoB3P+WCZj87ajVkVfJePDYrE49PtT0eyd7qLbOcXzhN/YXcGzJOY+OJyXx+MZ9ju4/S58vLM/9QCtdxabkkzOGexh+PnacKUJB9yz7PYPcN3NtzSiB25m7LHYb2UZsE9ztMQLtJnfp5dUVhgIDJmm50ltJ/ylF1OFqliVixwO7XGnilFKGQxNgRrDx2NmCWcqi5BBTo9oPhrjNL3HTC+cZgdCmk8W/iLwcWwpDD/a6tzCMlhq2vtIzzLPuF2cfDfe0V4mba3gOXRyGd25+zqZt7GO9FLaQodtg/nuUkCvuyO8urSGPi8caMsv+upE8ZakLXTwnfId2FZUOIL6Y9Karls2itJuaq7yHc2flNYW2iFqscYinu75Yhf6p6U1dAf8r/4U49kgsJefV5c20xvIdMP9cN/3g87uH7R5q5kZBO8Wnc5mPVM/r+cgrSaVEHAU7ucEH5IcPRitl2dY8/nP5cM8kwzd/Z4neu9k9H4d+siUKfC+sfll6PZWt1fD07CD/O/wd6Fv1iiM90kXd1F//7vQty4KTVDzE1eZ34XOZ4EhPa6XXoKC3e9Cn3J0a9Cfwn7JX9bq+z4KeYt3pzZyj78LXd+iEMPuuTEaJr8LHS1WGiwrBkF3yO16XO9Aj38sWKJrqyGMSeFgbiNlPDV+g8yS1IfpHJlBdrByomi/RHKHUZsEE/FKufMlf438D7I2VQrb20VG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0" descr="data:image/png;base64,iVBORw0KGgoAAAANSUhEUgAAALoAAAEOCAMAAAAJ/P0UAAAAkFBMVEUjHyD///8AAAAIAAAfGxyurK2TkpL29vbJyMg3MzQTDQ4bFhfp6OgiHR7Pzs4dGBkRCgy9vLyhoKDi4uLu7u54dnZjYWLd3NxEQULV1NUXEhO/v7+bmZoMAAX09PQuKiu0s7MoJCVMSUqHhYVZVldqaGlycHGnpqZKR0g+Ozx/fX6NjIxUUVJBPj9fXV5pZ2clhdh/AAAZyElEQVR4nO2d65qqvA6AaalypigoQxXF83H0/u9uNy0gHkHANd/sZ/JnjS6F15KmaZqmSqj/DrHRrSgH/Dtkc4/eNZXfIGrnD72hOO9Je+iEWsxTQf88U/yresyi5J0LvCWkHXSHxXT6dRp0Ez20pYR6Mh6ctlMas0r4xHDttySijdEJ8zA5b/RQu7sKQlqod84zXAGfGP6D778Q23IaoTtUnZ7HUcld/PF6qlrOfwmdeGzeCSvdyE+Olkf/K+gU77rVuKWE/R22/gvo1Domk/duhrRkyZ7B/zN0C3+PHnXLUhkdn7T8P0In+Nirwy1EX6qPzM2/QTen41otnsqkozy4+L9Ap3hw72m+J8Ee3xmbf4BuftfXlYvo29vrfxyd4FPTJk9vvMbkn6JTcv/RupLMrH+Izgy3JW6Q6Jv9M/T42I6yZDJZqv8Ina2amMRHoi3Uf4KOBy0BF2WhOp9Hx92WaK9lrH4c3Vy0xHorGfvH0PGnyLnO4I+im5/Q80wO+IPo7Ni2bSmKdjY/hm59BS1RPhZtyz6ETrx3pnF1JJySz6B79yHJtmWEP4Ief864XGRhfgCdfn9W0aVMjqx9dK9NZ/G5RLh1dG/fEluZdKcto9Ndu37uc9G+WkbHb09EAz+MuPhv9xA9ia6lRFNL0K3jOzfXgmQxnO+mM2U23c2Hi8R+axBe38SW8Otvv0Z3qF79zmH/iLHJKCGO4xBCLRPj4/iN0SzE16sWjdDZueptNXepPAjkUo8sqwf4Bqy9VsdVDaM79J6Ezx0LD6s+ukhx2kJn62q39NeYPeSWwvCwovFYX12mCXpcrbl6RllA2zSqhW8itfitBujEqHS/Ay5f5iLVZlnasNjsDdDjKk0VnLxScBDvWMXQJ8WL1Uev5MoFw/j16lYubF6BXWOFq9VHZxW8l8m8WpuDmNsK7PtCt6mPjss7qbZ6Z2G4ygzXLSh7bXSPlt9IzuUrSwUvNJhfxrXa6Lj8Pp3q2pLClE8VF5fnWB89KbtL4LyRuyCETEtdmtHlQdZGV0rty+DdRufqviy7qOblNqY2+lfZTfQ6GTPl/v8wd33roh9KQ3XH54vmz8ValnX+cf4s66Ivypqn9766CJ6yLjRq3uplHWr1yll8LnRecl2IhDVD75dMp/33TPpFrLI5wHdT9F5J1kW3nr7wcelQgn7KNKYuelnbLOt0UhCyK+mouRtTF71E1aPZu8NRLrjk0pu4IXrJgNRTX+K9krj/+tJ61ovqopc4qPs645GUshmv3xS9pJd+v8pAey20ZFTyM6tbF72kL6kV50YPhHy/trt21o3qor8mR3WtOqBPX6dF2sZH0e0G6E6J4Q2+P4peMpa+7ggl42nwRT+JHr5Ep0PrldVnrye9+RzvJ1rd2ySv2Etb/aMKE7xE54NO8jwk9sO6/trCwHj5vN3LJqiNLUyZXS9DRxv8xPSX2vVpQ/QSR2D+yohIL2X0RGeskqm139RzLJlpLF75MKmD1Xm8UYOVzHrDpj5ME88x8w2Th3nHakkcqbHnWOJUX2aQL9DR6NEWDVzSKv2m/nqTWdLFI+94d+z0+9OzpLIdAeP4lukROhrd6Yw3fn3hS6N8KiJgV0NHCblmd2jZdppd04hAaRxm/TwOczWFu+mr1ufjMIeyhSS3IjoaxUX2eFRy3V5+3Q/GHJ+y30ycOwU78y9ijt1dGXrEnk3ybuf8vYvOlK9/LxvHHLu0NIq/eBYAuwtX9JSUna3KLqpduv8HVzUm1hNH5j7Skkh9J+WZRm2sauDyBAGdPB5SHwSJdMGulicG7VtYS/Ks8hW87mNP5lF8K3GIE5dFSltawTOr5E4NHg5MD0NzPQ9XyK7RCxdssFpdJaVk+Mj5fRxV7K0qrFav21jyrZYjMBk+mOo9CYhWyEZqKUdAUUtCslL2985hWSz3uWzayczgpqzS7cb01kbWRtdOVjvoSlwtyTEybjzb2ujulfY1QbdO1ZLlJt0ZawV92FruV/WMu/CsmqQxeosZd6Vxh4L4iynOPMS66MMW8xwVq8y7Ll4qGe6o1wA9ugk6NUQvTXK4kkDv09ro2k2jN0SvknxzJQF16qRfgyS3DlFDdPJm/rpdG10zboeHhuiKVzE5NrtebfT7iUtTdMV7i6M2uu7dTRcbo1Pjnfz/uuiT7X00rTG6Yg7fQKiLvnowz22OrrA3bF1N9OTROkIL6E5lf6Auuvsw7bAFdIUYlXdc1EK3dw/Dxm2gK2xetRJMLfTl4zhaK+iKVxpva4B+fhI0bgddiQfV2GugD57FLltCV9Rqo+r76M+zsdtC5+1eRd/fR3edZ+uYraErahWdqaEwvWeJHO2hK/G83Ius002ftXuL6Io5L1sHqmcc9elD9jbRFUbLJnz1RtMRecTeKrpC1EPJ9er5MO5dGKp1dMXxli8Vvq7n2Jvds7eMzpXmpSNZf6pxz946ukLM03NvrP4Ez73rq+2j84Yni2dXrY+O9Fv7/gl0rvGk/3ja1wAdRTfsH0GHEiDbziPHoAn6rX3/EDqUupv175c9GqEj96qvfgwdWn66cm/0phn6NfsH0aFYrDq/3m7fEB2NnDYWHyugg9542FyMcvym6Ci6tPun0bk4pmec9ok/4bcKCKC/Edq+E9eomA8TtIDO4Yllqtjcrg5jiKfEm8D2w8itJdE4C8lg/eUHe2LpvnFhZ/kDKDPFt5zZdDab8R9US2aFFnkl4he2XwmcvFnU+7bAd8Ze+rn/ShHzGvKH/hPyh/4T8of+E/KH/hPyh/4T8of+E/KH/hPyh/4T8of+E/KH/hPyh/4T8of+E/KH/hPyf45+FcasJoS+c/bgs2vcXeLqjQrojjFN2anJmGUxZnqmlb1jwjvm9VYZGhvzucEaPTxq7ubf1lWCFbW+irepgI57WWnwYXd/Xp5W+0X3sMSwv4SeuvvV8rTed4sXVY3E1jRf36v1Sw/hLz1Agbu81FIgeDq6qtdRju5YKJLfYOlarx3CymPHYArtyIQHzV/k7eOwLvIH84UNSYw1tcbBGxQsvvYh6mRKYhqQn/AeOmzaSL9BDdj/250qxjFBKDwyhxhwcpW+nV4SLb0u0qceVSFv6cUm7JfCxsg3POpNXdSTpZeYPCHrPXSOgrbpk6eEt7dDHWLhgyy6RCBRfF3YQm0N0UT8kHhdGz3eI03sgbZmgSxLZ46RO7bfRWe9y6ZnR4k4OnA6Hm/3hMn/HhaSW7Gb1jV1rLAmOv0KUF9ugfAWCJ34RazkzGBx8C10ZxZCcnwBXWqftYVC+/QW3fHyeiBe/3kK5kuB0szpMiTZ+ciFVOuYOXCnt9AJ7BH30ysV0EX9Cw55g26d8pxR66jVQof9f1lbifKVafnIt9Hlbu50r/kVeiJ2Q9+gQxmVtGiiYwb7OuhQniLfls+GCPXMeujxxu7k256L6HAH/x59fSmMjV3R6swDxS8UGSImHPqbv2Zw+G+cDwGgoVp+RcfkeilrsL2NrvrJXEM9fI/OLY/tOTfo9AuhIK0f4UxnwLnve1QZno2sIa3pIgrCbrqhh7JB4tvhJq+qABsXg7wChYPtTGPeRSeGDQd22A/Qx4/QFQyWP70D716WKEm1i2Cnniwcbu34QNN1USja0jLSpAI7228Kx3kVKrqpOh/91Dro7DxZYh1pcrd5ER2+Gd4pjOgC2jrb3WVBmlvnm3sFQdoHqBFoS+zhDtKJw1/5fFjGe+2i3pDbUdh8CmcHhWYddK4WVB1nBu+qm4ai6uUtOoU68fLwKXgBLkPkLqZkp8sRytTRIhZPE535aKxzXaQOHA+Qo/tXG9tElxIG7l10NfExuALpMHNBJxSJMqm36PKgIu0gjwIlS6gMt8fEYZwVevUaBUJT+AAzwt4ABTsq7UiOrhUKC8kuFRxpDXQcbGJH5c8M8nQKo6l4kPDI79DTurCuPEDB3GnIFd+FIggDlg+2XKVtZ+ajPtA4LEAHiS52dRdq0oLqa2f2PrrD0J45mAOLPi/QwTQQFTYwQ33ne3Qn7kIijn8Wqv2tpbUwgKlnxpnuQfN/80FANKjidTL7S77RVX0uEwqqr2ugc2eKj0bQwmJHqEBPuFlmnE5bx8ojdH7Rk/CO95ydfGXoCjdz/myVbV3nQ91knmT11axlL/X46fYaXZQKG9RAjzfQReCXb9QMXbPdkIO729za3qIrzBDFD7kO0AI6/+Sukxorgrv8r0DonCDOyoe0hs7cyINi0hME/0r086Df6XSHnuR9iJ6d4zpkhVaHDcBDbmeXfPDExj7g7Q+P8OabDxWmBjrZ2X2s8oGaD0pQ4FKgW6anql5G+xidj4JwxKWNC60OtuJQ3Ben7R8U/icz7b6bihu8h879QL/HBU7gga5StOuv0fl/wP7moXlBB4gN/77b30iBmkuduz1VwjgW7HpN48jv5uogtrS776ATxseWHr5GTyKkTXEsBU5ouT9uoaUhCY9sbHHxjnJwroBuFX83isj3HXo+1xZv3G8kSq4cAZh3iH72LvpEej6i+mUldGs4zr5NjAkKpxd0GKq4wmjZRFeg9+48+nbcLzrXsslaTwxA5ejxJsyDZWDIje+rbrpwCzXzYRbjKrehNSgPFuRppnw4z8qyv4VuLibp9Ahuy7t9Obrayau+KnwQLrY6FHNcjlA24ksTnnvmeS6yM4vSkV+8shCa1JhqeEmQFommXNlHZiX0S/kL7lu65gUdZvTGuHC6EOVT8KycKDH62WXjqwneOe8P76A7xI8KZS15P6+EfqknGaBOwcLwlxHhkyg7n2atwnSUBpdmkvcRh+tR9iLu8THsMvhVRSdGAcMFT6ngOT5Hz2oQw2h0vNh1MoOiQXjCh2Pp+3vhEAyf1BjshrmZ9K6DGVlVUOuNOAwfg/MYEJjXvek4mQ95hV44rAKut5bf5w8+FKOpPPsk5k6LQeA6ochTVxfBFDY/dzDhjui6UAsJpiGdtH+Ap5M2jKVXR+cTu/zYEvCCRphA4G5etGeOBx3vegRxRWCcTgP+mwBdjChgX7lyiNpWI0X14hMaqeIcr67BZmdNK5QVNdd87BdFarh9TQOxDqP8m9NCmaoX6Oo2QGOcqiKMfJMdhpIIPQfnht/Da95w/hznPxG8pT42WUx1qMgG7hdaYMZwH0XwvERVhbB/6HFtssgMJoC+HuU6n7IfkD1TWcwiPieXTW6doPDe6OjlDf8cPT1oO5FA11n8uUrlG9vOKbtjidnoftCdTKAeG6BPgs5qrSOXCWNinuTmmgkcc0VnqT/Wvy6ziPcTNB50g6wenXUpI5EXZXuOTpeD1XC9X4u/j4vB6rxeHNar4XC1XiyzyO95vz6Ld7ZZB6DGfgQTa7+7FbMk6KZffTfU93mkfLfQ/bB/FLpNZ4NRGHbOtxU/zDmA6UtTvk+MxYDf6bwaLFbZAPBCYSgTIv824U8zW5DJQ1X8hXznOralEhXLYyClv+5xD/3SrDL6lV6DMP5CvQ/wWXy6yufjl+/AnYAh7xIfWsHLMQv++ptXsIKryMC9fHrxkdRFBw8IRa+++d9FB+dXe3Xmy6fRayuMPPnkVdXx/26rE+5BolAu+z5s+4+3+ndddFlMucOtGaFfj9g/jW7VbvW0ZsRoqpLk4TEkH0Y3wfm2jy9Pnn0unpEeBvzwXKzPopsHEcHT/JoLqJTNB+P+4fhwwf6z6Gzf6XcP3X5yey51ZaHM80z6sMLDhxWG31hIXfL0Ks7ywbu/IJWHeSf3PnDwK9D30aOYxxvoFhU7Pan18mSeoji0/nFWFyEGVHdpgk5Ox91MMb6Pp9M3rmbrvOODOh7vCzGXjdCtYbrzfhJwS6uvzPKm9/qX02wuUudB4Gat7myHIQdfzLfHgfvw0IzbL0BGx32OwKwGe0N0hULyjosppSZUBk3KFFlM/Q83V6JLvYZT0BRdhDNcGfeFFb2nJftzzOj+NFHcqXNKZ4voYn3HL0Nna613kyFJZtrrk8U+j063diEY+5Qd31Zq9Dolh6J9Hl2sFLx/yindaT+OLqKmfblKEhciEYSpeZACXqYm1PIwjpkjqouHvKM76ZtqGmThH4SMVHkd6l2l+cQ4tlpFJyk6MVcbvTNIC1LT6aA36s9jzzQh6GJNuyLYaA7Ho1F/NfNE3sP2eOQGknjDvp7sZS0e+t1l5nGTQDjM3HZHo8NXuuhu8ctvhq0rDDd8dJYgv6ehREweLW7Jxwd70ukeFqsZw1/hhE/MCP+MndhQRlBMG7SJ1jWJtUF2L+BTIP5FZum+x3sPmhgE7/mbEfIhQVAhJEFBz0YHrcVuepzAejnhejPgj3ck8qsgtLzCHpbD7vioyxP5PBc+g0cowUOoeabr7pmxEeryNztwwXjoojCOYJQe4z1yucKsRb1kyKpI+Kcg0aM1dHj0/E+zI8LgdCaSH9QERVyNRUqJHQ2hTgxHNxfid1lblKiMhcjHlFneGI1U0BqN/yyIuEbLCFJ9OkdN1DLFCazamGMUclV0YAmutSFJtSF9kH6hiTimFfdQYtKtJo6vgtRQ38PMXAVw+qSly2wR0084bCgsDHHSRRY+LOvm6TBBfnSClaaxjroi2+OEgi3jFxSLDPxVW+gWrIxwHrWXzvW9LrLB25LZkDiUeSNY5+jW1Je5Cd6ml6PH/dRG8qFNMxhki9kYVgm6GhJGh3wHaM/VSR79BAmrLaBj1fP4o7UHqigUvsgj8VNY3dilmVGiofmzAHRYXoDfOxywFB0cMxkHhQDXlsJCyEYlxuawSdehoMLumHeakdTPViyM3e9vRsjde6a8r1xEAb9gZ3J7KSKEsDwKS6P8J8hW16bQ7JQpKTokMsqMWXbW0MmSy1RcDb0ozacUizenPDG0FXQUgCGIxFADd5SLniqkiXthig5pL90MnRLe+6Jtlpsq0OGXyrVVj1/yzOBC4KcRI1tSt2AdbJwlV7WDHjF1G6brzZBU9AVZOfjbB3Q3XTEEkrzVKXQBZJ8wuaDDbzuJLxrCueRfEAkvsKzcEe87/BOdJF8rbGdIwg7bQb6FI/MctSgKpR3/imUWgbwi6INAJ0SeIDmGQStFh84AX5R7JYagMKJfi9BuGEXy/Q5/XKmj0NpoCsigKBC6DyIQ1430Waqx0rLAk5boirkWg6jOZ+MZOn8+k+yLrlhKFehi3S19343WYb5K2ho6ZDrAiiCM6zuciUPnMi4KS3iR+AkSnY+WopafOyMZOoc65l8kSoYOg1k/f5/Z7aPTeSDmy4D+VZjy89EU8sPYUJOTowxdMb/EAmMnJhf04rGROXq3sHjkgKJ5LSsM5IqAMoOzsi2gy+Vxj+uLTJXP0RWLQF/VeE+Q6FGW4XKNLnLDcnTCf6DVNjp0J1023tVBQdbMR6Ouq/Xl5OiCzh0pWMPmWHk3LUZ+8246KBzKJs6HNNq0MIBOdhNIzxCj5vVxO6BK4236XgFdAU8NjVL0eHM9xcrQrWPxUGw44TrNUGjRX2cilQhMSie7Eyyb4JWtDy+zJGnXZ31D5jrwL3vpkLQoHB/LrBwdhqQ89YLgTrujaYoOf0H6hCxOCOTdJTMStPeKJ5NJRyCQPZL7u3qKLpK70lVFtl/ndl1krKQpTGQ7XuRH77aI7lDIooaEdE0GWhwrWoJXbTEoq5feJHO/pG7w55+kCiPmWGmDmvqAZegi67kn+6m5GH1p2SFKAv3+fN1aUw1wUxMMR59FYoT3htxz5LqZGB6ZTi2pNFmrhwKGe2cLL7MwCRzzLLIu53x0yxwBscYqj6gj2B6DGRABE0hfctl+fsteHR1U1JWWFn7F5IsZE0gGMS1157uWBRsdAhskHM9NMapO5mxqixbluh7wOVuEAqwO7Cm32R1iWrER+TMHmkA+PVig9o3YMlkfDcEqRYw5FFxR1wnPtysjVdEtLFyPNQZ4yMjiPQ2DL6mvlwcbjF1cOBVVG8QYEpYWWIGNaKbJn9NB7usYrCc9kRHkDpYLn3v8MBJw7xwCGCJOaXeX6xEcwAypMvo83nVCH9mdq+HvHXRrmC4DBptpVntz0pvv03q9IuFGsE8C6Y6t5Z6dCMLC7n4foS5LHSwYg73sNEJuorriT78P8xSaHTwdcneNpgdoB3P+WCZj87ajVkVfJePDYrE49PtT0eyd7qLbOcXzhN/YXcGzJOY+OJyXx+MZ9ju4/S58vLM/9QCtdxabkkzOGexh+PnacKUJB9yz7PYPcN3NtzSiB25m7LHYb2UZsE9ztMQLtJnfp5dUVhgIDJmm50ltJ/ylF1OFqliVixwO7XGnilFKGQxNgRrDx2NmCWcqi5BBTo9oPhrjNL3HTC+cZgdCmk8W/iLwcWwpDD/a6tzCMlhq2vtIzzLPuF2cfDfe0V4mba3gOXRyGd25+zqZt7GO9FLaQodtg/nuUkCvuyO8urSGPi8caMsv+upE8ZakLXTwnfId2FZUOIL6Y9Karls2itJuaq7yHc2flNYW2iFqscYinu75Yhf6p6U1dAf8r/4U49kgsJefV5c20xvIdMP9cN/3g87uH7R5q5kZBO8Wnc5mPVM/r+cgrSaVEHAU7ucEH5IcPRitl2dY8/nP5cM8kwzd/Z4neu9k9H4d+siUKfC+sfll6PZWt1fD07CD/O/wd6Fv1iiM90kXd1F//7vQty4KTVDzE1eZ34XOZ4EhPa6XXoKC3e9Cn3J0a9Cfwn7JX9bq+z4KeYt3pzZyj78LXd+iEMPuuTEaJr8LHS1WGiwrBkF3yO16XO9Aj38sWKJrqyGMSeFgbiNlPDV+g8yS1IfpHJlBdrByomi/RHKHUZsEE/FKufMlf438D7I2VQrb20VG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6" descr="Image result for isi certificat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5747657" y="6365174"/>
            <a:ext cx="6642280" cy="42485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+7 495 988</a:t>
            </a:r>
            <a:r>
              <a:rPr lang="en-US" dirty="0" smtClean="0"/>
              <a:t> </a:t>
            </a:r>
            <a:r>
              <a:rPr lang="ru-RU" dirty="0" smtClean="0"/>
              <a:t>16</a:t>
            </a:r>
            <a:r>
              <a:rPr lang="en-US" dirty="0" smtClean="0"/>
              <a:t> </a:t>
            </a:r>
            <a:r>
              <a:rPr lang="ru-RU" dirty="0" smtClean="0"/>
              <a:t>20</a:t>
            </a:r>
            <a:r>
              <a:rPr lang="en-US" dirty="0" smtClean="0"/>
              <a:t>  </a:t>
            </a:r>
            <a:r>
              <a:rPr lang="en-US" dirty="0" smtClean="0">
                <a:solidFill>
                  <a:srgbClr val="585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ru-RU" dirty="0" smtClean="0">
                <a:solidFill>
                  <a:srgbClr val="585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cert@mirexpo.ru</a:t>
            </a:r>
            <a:r>
              <a:rPr lang="en-US" u="sng" dirty="0" smtClean="0">
                <a:solidFill>
                  <a:srgbClr val="585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u="sng" dirty="0">
              <a:solidFill>
                <a:srgbClr val="5858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734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араллелограмм 3"/>
          <p:cNvSpPr/>
          <p:nvPr/>
        </p:nvSpPr>
        <p:spPr>
          <a:xfrm flipH="1">
            <a:off x="1418590" y="101896"/>
            <a:ext cx="8940800" cy="748008"/>
          </a:xfrm>
          <a:prstGeom prst="parallelogram">
            <a:avLst>
              <a:gd name="adj" fmla="val 55179"/>
            </a:avLst>
          </a:prstGeom>
          <a:solidFill>
            <a:srgbClr val="B3D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857" y="101895"/>
            <a:ext cx="1220046" cy="1044000"/>
          </a:xfrm>
          <a:prstGeom prst="rect">
            <a:avLst/>
          </a:prstGeom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1694427" y="179031"/>
            <a:ext cx="7607095" cy="6108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dirty="0" smtClean="0">
                <a:solidFill>
                  <a:srgbClr val="585857"/>
                </a:solidFill>
                <a:latin typeface="Avenir Next Cyr" panose="020B0503020202020204" pitchFamily="34" charset="-52"/>
                <a:cs typeface="Arial" panose="020B0604020202020204" pitchFamily="34" charset="0"/>
              </a:rPr>
              <a:t>Международная организация по стандартизации</a:t>
            </a:r>
            <a:endParaRPr lang="ru-RU" sz="2400" dirty="0">
              <a:solidFill>
                <a:srgbClr val="585857"/>
              </a:solidFill>
              <a:latin typeface="Avenir Next Cyr" panose="020B0503020202020204" pitchFamily="34" charset="-52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27149" y="-21129"/>
            <a:ext cx="2862694" cy="11182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4480" y="1884192"/>
            <a:ext cx="2800604" cy="213779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216248" y="1469973"/>
            <a:ext cx="6584213" cy="7247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Avenir Next W1G Light" panose="020B0403020202020204"/>
              </a:rPr>
              <a:t>Дата </a:t>
            </a:r>
            <a:r>
              <a:rPr lang="ru-RU" dirty="0" smtClean="0">
                <a:solidFill>
                  <a:schemeClr val="tx1"/>
                </a:solidFill>
                <a:latin typeface="Avenir Next W1G Light" panose="020B0403020202020204"/>
              </a:rPr>
              <a:t>основания 1946 год</a:t>
            </a:r>
            <a:endParaRPr lang="ru-RU" dirty="0">
              <a:solidFill>
                <a:schemeClr val="tx1"/>
              </a:solidFill>
              <a:latin typeface="Avenir Next W1G Ligh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08150" y="2016689"/>
            <a:ext cx="6592311" cy="12934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Avenir Next Cyr Light" panose="020B0403020202020204" pitchFamily="34" charset="-52"/>
              </a:rPr>
              <a:t>ИСО является независимой неправительственной международной организацией, в деятельность которой вовлечены национальные органы по </a:t>
            </a:r>
            <a:r>
              <a:rPr lang="ru-RU" dirty="0" smtClean="0">
                <a:solidFill>
                  <a:schemeClr val="tx1"/>
                </a:solidFill>
                <a:latin typeface="Avenir Next Cyr Light" panose="020B0403020202020204" pitchFamily="34" charset="-52"/>
              </a:rPr>
              <a:t>стандартизации</a:t>
            </a:r>
            <a:endParaRPr lang="ru-RU" dirty="0">
              <a:solidFill>
                <a:schemeClr val="tx1"/>
              </a:solidFill>
              <a:latin typeface="Avenir Next Cyr Light" panose="020B0403020202020204" pitchFamily="34" charset="-52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08150" y="3216407"/>
            <a:ext cx="6594185" cy="7145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  <a:latin typeface="Avenir Next Cyr Light" panose="020B0403020202020204" pitchFamily="34" charset="-52"/>
              </a:rPr>
              <a:t>Центральный секретариат ИСО находится в </a:t>
            </a:r>
            <a:r>
              <a:rPr lang="ru-RU" b="1" dirty="0" smtClean="0">
                <a:solidFill>
                  <a:schemeClr val="tx1"/>
                </a:solidFill>
                <a:latin typeface="Avenir Next Cyr Light" panose="020B0403020202020204" pitchFamily="34" charset="-52"/>
              </a:rPr>
              <a:t>Женеве</a:t>
            </a:r>
            <a:r>
              <a:rPr lang="ru-RU" dirty="0" smtClean="0">
                <a:solidFill>
                  <a:schemeClr val="tx1"/>
                </a:solidFill>
                <a:latin typeface="Avenir Next Cyr Light" panose="020B0403020202020204" pitchFamily="34" charset="-52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Avenir Next Cyr Light" panose="020B0403020202020204" pitchFamily="34" charset="-52"/>
              </a:rPr>
              <a:t>(Швейцария)</a:t>
            </a:r>
            <a:endParaRPr lang="ru-RU" dirty="0">
              <a:solidFill>
                <a:schemeClr val="tx1"/>
              </a:solidFill>
              <a:latin typeface="Avenir Next Cyr Light" panose="020B0403020202020204" pitchFamily="34" charset="-52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08151" y="3981303"/>
            <a:ext cx="6594185" cy="7145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Avenir Next Cyr Light" panose="020B0403020202020204" pitchFamily="34" charset="-52"/>
              </a:rPr>
              <a:t>Членами ИСО являются </a:t>
            </a:r>
            <a:r>
              <a:rPr lang="ru-RU" b="1" dirty="0" smtClean="0">
                <a:solidFill>
                  <a:schemeClr val="tx1"/>
                </a:solidFill>
                <a:latin typeface="Avenir Next Cyr Light" panose="020B0403020202020204" pitchFamily="34" charset="-52"/>
              </a:rPr>
              <a:t>представители из 164 стран </a:t>
            </a:r>
            <a:r>
              <a:rPr lang="ru-RU" dirty="0" smtClean="0">
                <a:solidFill>
                  <a:schemeClr val="tx1"/>
                </a:solidFill>
                <a:latin typeface="Avenir Next Cyr Light" panose="020B0403020202020204" pitchFamily="34" charset="-52"/>
              </a:rPr>
              <a:t>(включая Россию)</a:t>
            </a:r>
            <a:endParaRPr lang="ru-RU" dirty="0">
              <a:solidFill>
                <a:schemeClr val="tx1"/>
              </a:solidFill>
              <a:latin typeface="Avenir Next Cyr Light" panose="020B0403020202020204" pitchFamily="34" charset="-52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08152" y="4697028"/>
            <a:ext cx="6594185" cy="7145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Avenir Next Cyr Light" panose="020B0403020202020204" pitchFamily="34" charset="-52"/>
              </a:rPr>
              <a:t>Опубликовано </a:t>
            </a:r>
            <a:r>
              <a:rPr lang="ru-RU" b="1" dirty="0" smtClean="0">
                <a:solidFill>
                  <a:schemeClr val="tx1"/>
                </a:solidFill>
                <a:latin typeface="Avenir Next Cyr Light" panose="020B0403020202020204" pitchFamily="34" charset="-52"/>
              </a:rPr>
              <a:t>более 22764 стандартов</a:t>
            </a:r>
            <a:endParaRPr lang="ru-RU" b="1" dirty="0">
              <a:solidFill>
                <a:schemeClr val="tx1"/>
              </a:solidFill>
              <a:latin typeface="Avenir Next Cyr Light" panose="020B0403020202020204" pitchFamily="34" charset="-52"/>
            </a:endParaRPr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>
          <a:xfrm>
            <a:off x="5747657" y="6365174"/>
            <a:ext cx="6642280" cy="42485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+7 495 988</a:t>
            </a:r>
            <a:r>
              <a:rPr lang="en-US" dirty="0" smtClean="0"/>
              <a:t> </a:t>
            </a:r>
            <a:r>
              <a:rPr lang="ru-RU" dirty="0" smtClean="0"/>
              <a:t>16</a:t>
            </a:r>
            <a:r>
              <a:rPr lang="en-US" dirty="0" smtClean="0"/>
              <a:t> </a:t>
            </a:r>
            <a:r>
              <a:rPr lang="ru-RU" dirty="0" smtClean="0"/>
              <a:t>20</a:t>
            </a:r>
            <a:r>
              <a:rPr lang="en-US" dirty="0" smtClean="0"/>
              <a:t>  </a:t>
            </a:r>
            <a:r>
              <a:rPr lang="en-US" dirty="0" smtClean="0">
                <a:solidFill>
                  <a:srgbClr val="585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ru-RU" dirty="0" smtClean="0">
                <a:solidFill>
                  <a:srgbClr val="585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cert@mirexpo.ru</a:t>
            </a:r>
            <a:r>
              <a:rPr lang="en-US" u="sng" dirty="0" smtClean="0">
                <a:solidFill>
                  <a:srgbClr val="585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u="sng" dirty="0">
              <a:solidFill>
                <a:srgbClr val="5858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480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араллелограмм 3"/>
          <p:cNvSpPr/>
          <p:nvPr/>
        </p:nvSpPr>
        <p:spPr>
          <a:xfrm flipH="1">
            <a:off x="1769319" y="313401"/>
            <a:ext cx="8940800" cy="610181"/>
          </a:xfrm>
          <a:prstGeom prst="parallelogram">
            <a:avLst>
              <a:gd name="adj" fmla="val 55179"/>
            </a:avLst>
          </a:prstGeom>
          <a:solidFill>
            <a:srgbClr val="B3D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857" y="101895"/>
            <a:ext cx="1220046" cy="1044000"/>
          </a:xfrm>
          <a:prstGeom prst="rect">
            <a:avLst/>
          </a:prstGeom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1877789" y="387081"/>
            <a:ext cx="7363644" cy="462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2400" dirty="0" smtClean="0">
                <a:solidFill>
                  <a:srgbClr val="585857"/>
                </a:solidFill>
                <a:latin typeface="Avenir Next Cyr" panose="020B0503020202020204" pitchFamily="34" charset="-52"/>
                <a:cs typeface="Arial" panose="020B0604020202020204" pitchFamily="34" charset="0"/>
              </a:rPr>
              <a:t>СЕРТИФИКАЦИЯ В РАЗВИТИИ БИЗНЕСА</a:t>
            </a:r>
            <a:endParaRPr lang="ru-RU" sz="2400" dirty="0">
              <a:solidFill>
                <a:srgbClr val="585857"/>
              </a:solidFill>
              <a:latin typeface="Avenir Next Cyr" panose="020B0503020202020204" pitchFamily="34" charset="-52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27149" y="-21129"/>
            <a:ext cx="2862694" cy="111824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95450" y="1258112"/>
            <a:ext cx="11611626" cy="7924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ПРИМЕР ОТРАСЛИ</a:t>
            </a:r>
            <a:r>
              <a:rPr lang="en-US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ПРОИЗВОДИТЕЛИ СТЕКЛА И СТЕКОЛЬНОЙ ПРОДУКЦИИ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u="sng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Международная сертификация</a:t>
            </a:r>
            <a:r>
              <a:rPr lang="ru-RU" b="1" u="sng" dirty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u="sng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– является требованием к поставщикам заказчиками из различных отраслей по всему миру, например</a:t>
            </a:r>
            <a:r>
              <a:rPr lang="en-US" b="1" u="sng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b="1" u="sng" dirty="0">
              <a:latin typeface="Avenir Next Cyr Light" panose="020B0403020202020204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ISO 9001:2015 – </a:t>
            </a:r>
            <a:r>
              <a:rPr lang="ru-RU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подтверждение наличия эффективной системы обеспечения качества </a:t>
            </a:r>
            <a:r>
              <a:rPr lang="ru-RU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продукции</a:t>
            </a:r>
            <a:endParaRPr lang="ru-RU" dirty="0" smtClean="0">
              <a:latin typeface="Avenir Next Cyr Light" panose="020B0403020202020204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ru-RU" dirty="0" smtClean="0">
              <a:latin typeface="Avenir Next Cyr Light" panose="020B0403020202020204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ISO 22000:2018 – </a:t>
            </a:r>
            <a:r>
              <a:rPr lang="ru-RU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подтверждение системы менеджмента безопасности продукции для производителей стекольной продукции для пищевой </a:t>
            </a:r>
            <a:r>
              <a:rPr lang="ru-RU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отрасли</a:t>
            </a:r>
            <a:endParaRPr lang="ru-RU" dirty="0" smtClean="0">
              <a:latin typeface="Avenir Next Cyr Light" panose="020B0403020202020204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ru-RU" dirty="0" smtClean="0">
              <a:latin typeface="Avenir Next Cyr Light" panose="020B0403020202020204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SMETA</a:t>
            </a:r>
            <a:r>
              <a:rPr lang="ru-RU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Sedex</a:t>
            </a:r>
            <a:r>
              <a:rPr lang="en-US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/AA1000/SA8000</a:t>
            </a:r>
            <a:r>
              <a:rPr lang="ru-RU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– подтверждение социальной ответственности. Особенно распространенное требование среди международных брендов и </a:t>
            </a:r>
            <a:r>
              <a:rPr lang="ru-RU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компаний</a:t>
            </a:r>
            <a:endParaRPr lang="ru-RU" dirty="0" smtClean="0">
              <a:latin typeface="Avenir Next Cyr Light" panose="020B0403020202020204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ru-RU" dirty="0" smtClean="0">
              <a:latin typeface="Avenir Next Cyr Light" panose="020B0403020202020204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ISO 14001:2015 – </a:t>
            </a:r>
            <a:r>
              <a:rPr lang="ru-RU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подтверждение заботы об окружающей среде и усилиях по минимизации негативного </a:t>
            </a:r>
            <a:r>
              <a:rPr lang="ru-RU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воздействия</a:t>
            </a:r>
            <a:endParaRPr lang="ru-RU" dirty="0" smtClean="0">
              <a:latin typeface="Avenir Next Cyr Light" panose="020B0403020202020204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600" dirty="0">
              <a:latin typeface="Avenir Next Cyr Light" panose="020B0403020202020204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latin typeface="Avenir Next Cyr Light" panose="020B0403020202020204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Avenir Next Cyr Light" panose="020B0403020202020204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latin typeface="Avenir Next Cyr Light" panose="020B0403020202020204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u="sng" dirty="0">
              <a:latin typeface="Avenir Next Cyr Light" panose="020B0403020202020204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latin typeface="Avenir Next Cyr Light" panose="020B0403020202020204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ru-RU" dirty="0" smtClean="0">
              <a:latin typeface="Avenir Next Cyr Light" panose="020B0403020202020204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AutoShape 8" descr="data:image/png;base64,iVBORw0KGgoAAAANSUhEUgAAALoAAAEOCAMAAAAJ/P0UAAAAkFBMVEUjHyD///8AAAAIAAAfGxyurK2TkpL29vbJyMg3MzQTDQ4bFhfp6OgiHR7Pzs4dGBkRCgy9vLyhoKDi4uLu7u54dnZjYWLd3NxEQULV1NUXEhO/v7+bmZoMAAX09PQuKiu0s7MoJCVMSUqHhYVZVldqaGlycHGnpqZKR0g+Ozx/fX6NjIxUUVJBPj9fXV5pZ2clhdh/AAAZyElEQVR4nO2d65qqvA6AaalypigoQxXF83H0/u9uNy0gHkHANd/sZ/JnjS6F15KmaZqmSqj/DrHRrSgH/Dtkc4/eNZXfIGrnD72hOO9Je+iEWsxTQf88U/yresyi5J0LvCWkHXSHxXT6dRp0Ez20pYR6Mh6ctlMas0r4xHDttySijdEJ8zA5b/RQu7sKQlqod84zXAGfGP6D778Q23IaoTtUnZ7HUcld/PF6qlrOfwmdeGzeCSvdyE+Olkf/K+gU77rVuKWE/R22/gvo1Domk/duhrRkyZ7B/zN0C3+PHnXLUhkdn7T8P0In+Nirwy1EX6qPzM2/QTen41otnsqkozy4+L9Ap3hw72m+J8Ee3xmbf4BuftfXlYvo29vrfxyd4FPTJk9vvMbkn6JTcv/RupLMrH+Izgy3JW6Q6Jv9M/T42I6yZDJZqv8Ina2amMRHoi3Uf4KOBy0BF2WhOp9Hx92WaK9lrH4c3Vy0xHorGfvH0PGnyLnO4I+im5/Q80wO+IPo7Ni2bSmKdjY/hm59BS1RPhZtyz6ETrx3pnF1JJySz6B79yHJtmWEP4Ief864XGRhfgCdfn9W0aVMjqx9dK9NZ/G5RLh1dG/fEluZdKcto9Ndu37uc9G+WkbHb09EAz+MuPhv9xA9ia6lRFNL0K3jOzfXgmQxnO+mM2U23c2Hi8R+axBe38SW8Otvv0Z3qF79zmH/iLHJKCGO4xBCLRPj4/iN0SzE16sWjdDZueptNXepPAjkUo8sqwf4Bqy9VsdVDaM79J6Ezx0LD6s+ukhx2kJn62q39NeYPeSWwvCwovFYX12mCXpcrbl6RllA2zSqhW8itfitBujEqHS/Ay5f5iLVZlnasNjsDdDjKk0VnLxScBDvWMXQJ8WL1Uev5MoFw/j16lYubF6BXWOFq9VHZxW8l8m8WpuDmNsK7PtCt6mPjss7qbZ6Z2G4ygzXLSh7bXSPlt9IzuUrSwUvNJhfxrXa6Lj8Pp3q2pLClE8VF5fnWB89KbtL4LyRuyCETEtdmtHlQdZGV0rty+DdRufqviy7qOblNqY2+lfZTfQ6GTPl/v8wd33roh9KQ3XH54vmz8ValnX+cf4s66Ivypqn9766CJ6yLjRq3uplHWr1yll8LnRecl2IhDVD75dMp/33TPpFrLI5wHdT9F5J1kW3nr7wcelQgn7KNKYuelnbLOt0UhCyK+mouRtTF71E1aPZu8NRLrjk0pu4IXrJgNRTX+K9krj/+tJ61ovqopc4qPs645GUshmv3xS9pJd+v8pAey20ZFTyM6tbF72kL6kV50YPhHy/trt21o3qor8mR3WtOqBPX6dF2sZH0e0G6E6J4Q2+P4peMpa+7ggl42nwRT+JHr5Ep0PrldVnrye9+RzvJ1rd2ySv2Etb/aMKE7xE54NO8jwk9sO6/trCwHj5vN3LJqiNLUyZXS9DRxv8xPSX2vVpQ/QSR2D+yohIL2X0RGeskqm139RzLJlpLF75MKmD1Xm8UYOVzHrDpj5ME88x8w2Th3nHakkcqbHnWOJUX2aQL9DR6NEWDVzSKv2m/nqTWdLFI+94d+z0+9OzpLIdAeP4lukROhrd6Yw3fn3hS6N8KiJgV0NHCblmd2jZdppd04hAaRxm/TwOczWFu+mr1ufjMIeyhSS3IjoaxUX2eFRy3V5+3Q/GHJ+y30ycOwU78y9ijt1dGXrEnk3ybuf8vYvOlK9/LxvHHLu0NIq/eBYAuwtX9JSUna3KLqpduv8HVzUm1hNH5j7Skkh9J+WZRm2sauDyBAGdPB5SHwSJdMGulicG7VtYS/Ks8hW87mNP5lF8K3GIE5dFSltawTOr5E4NHg5MD0NzPQ9XyK7RCxdssFpdJaVk+Mj5fRxV7K0qrFav21jyrZYjMBk+mOo9CYhWyEZqKUdAUUtCslL2985hWSz3uWzayczgpqzS7cb01kbWRtdOVjvoSlwtyTEybjzb2ujulfY1QbdO1ZLlJt0ZawV92FruV/WMu/CsmqQxeosZd6Vxh4L4iynOPMS66MMW8xwVq8y7Ll4qGe6o1wA9ugk6NUQvTXK4kkDv09ro2k2jN0SvknxzJQF16qRfgyS3DlFDdPJm/rpdG10zboeHhuiKVzE5NrtebfT7iUtTdMV7i6M2uu7dTRcbo1Pjnfz/uuiT7X00rTG6Yg7fQKiLvnowz22OrrA3bF1N9OTROkIL6E5lf6Auuvsw7bAFdIUYlXdc1EK3dw/Dxm2gK2xetRJMLfTl4zhaK+iKVxpva4B+fhI0bgddiQfV2GugD57FLltCV9Rqo+r76M+zsdtC5+1eRd/fR3edZ+uYraErahWdqaEwvWeJHO2hK/G83Ius002ftXuL6Io5L1sHqmcc9elD9jbRFUbLJnz1RtMRecTeKrpC1EPJ9er5MO5dGKp1dMXxli8Vvq7n2Jvds7eMzpXmpSNZf6pxz946ukLM03NvrP4Ez73rq+2j84Yni2dXrY+O9Fv7/gl0rvGk/3ja1wAdRTfsH0GHEiDbziPHoAn6rX3/EDqUupv175c9GqEj96qvfgwdWn66cm/0phn6NfsH0aFYrDq/3m7fEB2NnDYWHyugg9542FyMcvym6Ci6tPun0bk4pmec9ok/4bcKCKC/Edq+E9eomA8TtIDO4Yllqtjcrg5jiKfEm8D2w8itJdE4C8lg/eUHe2LpvnFhZ/kDKDPFt5zZdDab8R9US2aFFnkl4he2XwmcvFnU+7bAd8Ze+rn/ShHzGvKH/hPyh/4T8of+E/KH/hPyh/4T8of+E/KH/hPyh/4T8of+E/KH/hPyh/4T8of+E/KH/hPyf45+FcasJoS+c/bgs2vcXeLqjQrojjFN2anJmGUxZnqmlb1jwjvm9VYZGhvzucEaPTxq7ubf1lWCFbW+irepgI57WWnwYXd/Xp5W+0X3sMSwv4SeuvvV8rTed4sXVY3E1jRf36v1Sw/hLz1Agbu81FIgeDq6qtdRju5YKJLfYOlarx3CymPHYArtyIQHzV/k7eOwLvIH84UNSYw1tcbBGxQsvvYh6mRKYhqQn/AeOmzaSL9BDdj/250qxjFBKDwyhxhwcpW+nV4SLb0u0qceVSFv6cUm7JfCxsg3POpNXdSTpZeYPCHrPXSOgrbpk6eEt7dDHWLhgyy6RCBRfF3YQm0N0UT8kHhdGz3eI03sgbZmgSxLZ46RO7bfRWe9y6ZnR4k4OnA6Hm/3hMn/HhaSW7Gb1jV1rLAmOv0KUF9ugfAWCJ34RazkzGBx8C10ZxZCcnwBXWqftYVC+/QW3fHyeiBe/3kK5kuB0szpMiTZ+ciFVOuYOXCnt9AJ7BH30ysV0EX9Cw55g26d8pxR66jVQof9f1lbifKVafnIt9Hlbu50r/kVeiJ2Q9+gQxmVtGiiYwb7OuhQniLfls+GCPXMeujxxu7k256L6HAH/x59fSmMjV3R6swDxS8UGSImHPqbv2Zw+G+cDwGgoVp+RcfkeilrsL2NrvrJXEM9fI/OLY/tOTfo9AuhIK0f4UxnwLnve1QZno2sIa3pIgrCbrqhh7JB4tvhJq+qABsXg7wChYPtTGPeRSeGDQd22A/Qx4/QFQyWP70D716WKEm1i2Cnniwcbu34QNN1USja0jLSpAI7228Kx3kVKrqpOh/91Dro7DxZYh1pcrd5ER2+Gd4pjOgC2jrb3WVBmlvnm3sFQdoHqBFoS+zhDtKJw1/5fFjGe+2i3pDbUdh8CmcHhWYddK4WVB1nBu+qm4ai6uUtOoU68fLwKXgBLkPkLqZkp8sRytTRIhZPE535aKxzXaQOHA+Qo/tXG9tElxIG7l10NfExuALpMHNBJxSJMqm36PKgIu0gjwIlS6gMt8fEYZwVevUaBUJT+AAzwt4ABTsq7UiOrhUKC8kuFRxpDXQcbGJH5c8M8nQKo6l4kPDI79DTurCuPEDB3GnIFd+FIggDlg+2XKVtZ+ajPtA4LEAHiS52dRdq0oLqa2f2PrrD0J45mAOLPi/QwTQQFTYwQ33ne3Qn7kIijn8Wqv2tpbUwgKlnxpnuQfN/80FANKjidTL7S77RVX0uEwqqr2ugc2eKj0bQwmJHqEBPuFlmnE5bx8ojdH7Rk/CO95ydfGXoCjdz/myVbV3nQ91knmT11axlL/X46fYaXZQKG9RAjzfQReCXb9QMXbPdkIO729za3qIrzBDFD7kO0AI6/+Sukxorgrv8r0DonCDOyoe0hs7cyINi0hME/0r086Df6XSHnuR9iJ6d4zpkhVaHDcBDbmeXfPDExj7g7Q+P8OabDxWmBjrZ2X2s8oGaD0pQ4FKgW6anql5G+xidj4JwxKWNC60OtuJQ3Ben7R8U/icz7b6bihu8h879QL/HBU7gga5StOuv0fl/wP7moXlBB4gN/77b30iBmkuduz1VwjgW7HpN48jv5uogtrS776ATxseWHr5GTyKkTXEsBU5ouT9uoaUhCY9sbHHxjnJwroBuFX83isj3HXo+1xZv3G8kSq4cAZh3iH72LvpEej6i+mUldGs4zr5NjAkKpxd0GKq4wmjZRFeg9+48+nbcLzrXsslaTwxA5ejxJsyDZWDIje+rbrpwCzXzYRbjKrehNSgPFuRppnw4z8qyv4VuLibp9Ahuy7t9Obrayau+KnwQLrY6FHNcjlA24ksTnnvmeS6yM4vSkV+8shCa1JhqeEmQFommXNlHZiX0S/kL7lu65gUdZvTGuHC6EOVT8KycKDH62WXjqwneOe8P76A7xI8KZS15P6+EfqknGaBOwcLwlxHhkyg7n2atwnSUBpdmkvcRh+tR9iLu8THsMvhVRSdGAcMFT6ngOT5Hz2oQw2h0vNh1MoOiQXjCh2Pp+3vhEAyf1BjshrmZ9K6DGVlVUOuNOAwfg/MYEJjXvek4mQ95hV44rAKut5bf5w8+FKOpPPsk5k6LQeA6ochTVxfBFDY/dzDhjui6UAsJpiGdtH+Ap5M2jKVXR+cTu/zYEvCCRphA4G5etGeOBx3vegRxRWCcTgP+mwBdjChgX7lyiNpWI0X14hMaqeIcr67BZmdNK5QVNdd87BdFarh9TQOxDqP8m9NCmaoX6Oo2QGOcqiKMfJMdhpIIPQfnht/Da95w/hznPxG8pT42WUx1qMgG7hdaYMZwH0XwvERVhbB/6HFtssgMJoC+HuU6n7IfkD1TWcwiPieXTW6doPDe6OjlDf8cPT1oO5FA11n8uUrlG9vOKbtjidnoftCdTKAeG6BPgs5qrSOXCWNinuTmmgkcc0VnqT/Wvy6ziPcTNB50g6wenXUpI5EXZXuOTpeD1XC9X4u/j4vB6rxeHNar4XC1XiyzyO95vz6Ld7ZZB6DGfgQTa7+7FbMk6KZffTfU93mkfLfQ/bB/FLpNZ4NRGHbOtxU/zDmA6UtTvk+MxYDf6bwaLFbZAPBCYSgTIv824U8zW5DJQ1X8hXznOralEhXLYyClv+5xD/3SrDL6lV6DMP5CvQ/wWXy6yufjl+/AnYAh7xIfWsHLMQv++ptXsIKryMC9fHrxkdRFBw8IRa+++d9FB+dXe3Xmy6fRayuMPPnkVdXx/26rE+5BolAu+z5s+4+3+ndddFlMucOtGaFfj9g/jW7VbvW0ZsRoqpLk4TEkH0Y3wfm2jy9Pnn0unpEeBvzwXKzPopsHEcHT/JoLqJTNB+P+4fhwwf6z6Gzf6XcP3X5yey51ZaHM80z6sMLDhxWG31hIXfL0Ks7ywbu/IJWHeSf3PnDwK9D30aOYxxvoFhU7Pan18mSeoji0/nFWFyEGVHdpgk5Ox91MMb6Pp9M3rmbrvOODOh7vCzGXjdCtYbrzfhJwS6uvzPKm9/qX02wuUudB4Gat7myHIQdfzLfHgfvw0IzbL0BGx32OwKwGe0N0hULyjosppSZUBk3KFFlM/Q83V6JLvYZT0BRdhDNcGfeFFb2nJftzzOj+NFHcqXNKZ4voYn3HL0Nna613kyFJZtrrk8U+j063diEY+5Qd31Zq9Dolh6J9Hl2sFLx/yindaT+OLqKmfblKEhciEYSpeZACXqYm1PIwjpkjqouHvKM76ZtqGmThH4SMVHkd6l2l+cQ4tlpFJyk6MVcbvTNIC1LT6aA36s9jzzQh6GJNuyLYaA7Ho1F/NfNE3sP2eOQGknjDvp7sZS0e+t1l5nGTQDjM3HZHo8NXuuhu8ctvhq0rDDd8dJYgv6ehREweLW7Jxwd70ukeFqsZw1/hhE/MCP+MndhQRlBMG7SJ1jWJtUF2L+BTIP5FZum+x3sPmhgE7/mbEfIhQVAhJEFBz0YHrcVuepzAejnhejPgj3ck8qsgtLzCHpbD7vioyxP5PBc+g0cowUOoeabr7pmxEeryNztwwXjoojCOYJQe4z1yucKsRb1kyKpI+Kcg0aM1dHj0/E+zI8LgdCaSH9QERVyNRUqJHQ2hTgxHNxfid1lblKiMhcjHlFneGI1U0BqN/yyIuEbLCFJ9OkdN1DLFCazamGMUclV0YAmutSFJtSF9kH6hiTimFfdQYtKtJo6vgtRQ38PMXAVw+qSly2wR0084bCgsDHHSRRY+LOvm6TBBfnSClaaxjroi2+OEgi3jFxSLDPxVW+gWrIxwHrWXzvW9LrLB25LZkDiUeSNY5+jW1Je5Cd6ml6PH/dRG8qFNMxhki9kYVgm6GhJGh3wHaM/VSR79BAmrLaBj1fP4o7UHqigUvsgj8VNY3dilmVGiofmzAHRYXoDfOxywFB0cMxkHhQDXlsJCyEYlxuawSdehoMLumHeakdTPViyM3e9vRsjde6a8r1xEAb9gZ3J7KSKEsDwKS6P8J8hW16bQ7JQpKTokMsqMWXbW0MmSy1RcDb0ozacUizenPDG0FXQUgCGIxFADd5SLniqkiXthig5pL90MnRLe+6Jtlpsq0OGXyrVVj1/yzOBC4KcRI1tSt2AdbJwlV7WDHjF1G6brzZBU9AVZOfjbB3Q3XTEEkrzVKXQBZJ8wuaDDbzuJLxrCueRfEAkvsKzcEe87/BOdJF8rbGdIwg7bQb6FI/MctSgKpR3/imUWgbwi6INAJ0SeIDmGQStFh84AX5R7JYagMKJfi9BuGEXy/Q5/XKmj0NpoCsigKBC6DyIQ1430Waqx0rLAk5boirkWg6jOZ+MZOn8+k+yLrlhKFehi3S19343WYb5K2ho6ZDrAiiCM6zuciUPnMi4KS3iR+AkSnY+WopafOyMZOoc65l8kSoYOg1k/f5/Z7aPTeSDmy4D+VZjy89EU8sPYUJOTowxdMb/EAmMnJhf04rGROXq3sHjkgKJ5LSsM5IqAMoOzsi2gy+Vxj+uLTJXP0RWLQF/VeE+Q6FGW4XKNLnLDcnTCf6DVNjp0J1023tVBQdbMR6Ouq/Xl5OiCzh0pWMPmWHk3LUZ+8246KBzKJs6HNNq0MIBOdhNIzxCj5vVxO6BK4236XgFdAU8NjVL0eHM9xcrQrWPxUGw44TrNUGjRX2cilQhMSie7Eyyb4JWtDy+zJGnXZ31D5jrwL3vpkLQoHB/LrBwdhqQ89YLgTrujaYoOf0H6hCxOCOTdJTMStPeKJ5NJRyCQPZL7u3qKLpK70lVFtl/ndl1krKQpTGQ7XuRH77aI7lDIooaEdE0GWhwrWoJXbTEoq5feJHO/pG7w55+kCiPmWGmDmvqAZegi67kn+6m5GH1p2SFKAv3+fN1aUw1wUxMMR59FYoT3htxz5LqZGB6ZTi2pNFmrhwKGe2cLL7MwCRzzLLIu53x0yxwBscYqj6gj2B6DGRABE0hfctl+fsteHR1U1JWWFn7F5IsZE0gGMS1157uWBRsdAhskHM9NMapO5mxqixbluh7wOVuEAqwO7Cm32R1iWrER+TMHmkA+PVig9o3YMlkfDcEqRYw5FFxR1wnPtysjVdEtLFyPNQZ4yMjiPQ2DL6mvlwcbjF1cOBVVG8QYEpYWWIGNaKbJn9NB7usYrCc9kRHkDpYLn3v8MBJw7xwCGCJOaXeX6xEcwAypMvo83nVCH9mdq+HvHXRrmC4DBptpVntz0pvv03q9IuFGsE8C6Y6t5Z6dCMLC7n4foS5LHSwYg73sNEJuorriT78P8xSaHTwdcneNpgdoB3P+WCZj87ajVkVfJePDYrE49PtT0eyd7qLbOcXzhN/YXcGzJOY+OJyXx+MZ9ju4/S58vLM/9QCtdxabkkzOGexh+PnacKUJB9yz7PYPcN3NtzSiB25m7LHYb2UZsE9ztMQLtJnfp5dUVhgIDJmm50ltJ/ylF1OFqliVixwO7XGnilFKGQxNgRrDx2NmCWcqi5BBTo9oPhrjNL3HTC+cZgdCmk8W/iLwcWwpDD/a6tzCMlhq2vtIzzLPuF2cfDfe0V4mba3gOXRyGd25+zqZt7GO9FLaQodtg/nuUkCvuyO8urSGPi8caMsv+upE8ZakLXTwnfId2FZUOIL6Y9Karls2itJuaq7yHc2flNYW2iFqscYinu75Yhf6p6U1dAf8r/4U49kgsJefV5c20xvIdMP9cN/3g87uH7R5q5kZBO8Wnc5mPVM/r+cgrSaVEHAU7ucEH5IcPRitl2dY8/nP5cM8kwzd/Z4neu9k9H4d+siUKfC+sfll6PZWt1fD07CD/O/wd6Fv1iiM90kXd1F//7vQty4KTVDzE1eZ34XOZ4EhPa6XXoKC3e9Cn3J0a9Cfwn7JX9bq+z4KeYt3pzZyj78LXd+iEMPuuTEaJr8LHS1WGiwrBkF3yO16XO9Aj38sWKJrqyGMSeFgbiNlPDV+g8yS1IfpHJlBdrByomi/RHKHUZsEE/FKufMlf438D7I2VQrb20VG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0" descr="data:image/png;base64,iVBORw0KGgoAAAANSUhEUgAAALoAAAEOCAMAAAAJ/P0UAAAAkFBMVEUjHyD///8AAAAIAAAfGxyurK2TkpL29vbJyMg3MzQTDQ4bFhfp6OgiHR7Pzs4dGBkRCgy9vLyhoKDi4uLu7u54dnZjYWLd3NxEQULV1NUXEhO/v7+bmZoMAAX09PQuKiu0s7MoJCVMSUqHhYVZVldqaGlycHGnpqZKR0g+Ozx/fX6NjIxUUVJBPj9fXV5pZ2clhdh/AAAZyElEQVR4nO2d65qqvA6AaalypigoQxXF83H0/u9uNy0gHkHANd/sZ/JnjS6F15KmaZqmSqj/DrHRrSgH/Dtkc4/eNZXfIGrnD72hOO9Je+iEWsxTQf88U/yresyi5J0LvCWkHXSHxXT6dRp0Ez20pYR6Mh6ctlMas0r4xHDttySijdEJ8zA5b/RQu7sKQlqod84zXAGfGP6D778Q23IaoTtUnZ7HUcld/PF6qlrOfwmdeGzeCSvdyE+Olkf/K+gU77rVuKWE/R22/gvo1Domk/duhrRkyZ7B/zN0C3+PHnXLUhkdn7T8P0In+Nirwy1EX6qPzM2/QTen41otnsqkozy4+L9Ap3hw72m+J8Ee3xmbf4BuftfXlYvo29vrfxyd4FPTJk9vvMbkn6JTcv/RupLMrH+Izgy3JW6Q6Jv9M/T42I6yZDJZqv8Ina2amMRHoi3Uf4KOBy0BF2WhOp9Hx92WaK9lrH4c3Vy0xHorGfvH0PGnyLnO4I+im5/Q80wO+IPo7Ni2bSmKdjY/hm59BS1RPhZtyz6ETrx3pnF1JJySz6B79yHJtmWEP4Ief864XGRhfgCdfn9W0aVMjqx9dK9NZ/G5RLh1dG/fEluZdKcto9Ndu37uc9G+WkbHb09EAz+MuPhv9xA9ia6lRFNL0K3jOzfXgmQxnO+mM2U23c2Hi8R+axBe38SW8Otvv0Z3qF79zmH/iLHJKCGO4xBCLRPj4/iN0SzE16sWjdDZueptNXepPAjkUo8sqwf4Bqy9VsdVDaM79J6Ezx0LD6s+ukhx2kJn62q39NeYPeSWwvCwovFYX12mCXpcrbl6RllA2zSqhW8itfitBujEqHS/Ay5f5iLVZlnasNjsDdDjKk0VnLxScBDvWMXQJ8WL1Uev5MoFw/j16lYubF6BXWOFq9VHZxW8l8m8WpuDmNsK7PtCt6mPjss7qbZ6Z2G4ygzXLSh7bXSPlt9IzuUrSwUvNJhfxrXa6Lj8Pp3q2pLClE8VF5fnWB89KbtL4LyRuyCETEtdmtHlQdZGV0rty+DdRufqviy7qOblNqY2+lfZTfQ6GTPl/v8wd33roh9KQ3XH54vmz8ValnX+cf4s66Ivypqn9766CJ6yLjRq3uplHWr1yll8LnRecl2IhDVD75dMp/33TPpFrLI5wHdT9F5J1kW3nr7wcelQgn7KNKYuelnbLOt0UhCyK+mouRtTF71E1aPZu8NRLrjk0pu4IXrJgNRTX+K9krj/+tJ61ovqopc4qPs645GUshmv3xS9pJd+v8pAey20ZFTyM6tbF72kL6kV50YPhHy/trt21o3qor8mR3WtOqBPX6dF2sZH0e0G6E6J4Q2+P4peMpa+7ggl42nwRT+JHr5Ep0PrldVnrye9+RzvJ1rd2ySv2Etb/aMKE7xE54NO8jwk9sO6/trCwHj5vN3LJqiNLUyZXS9DRxv8xPSX2vVpQ/QSR2D+yohIL2X0RGeskqm139RzLJlpLF75MKmD1Xm8UYOVzHrDpj5ME88x8w2Th3nHakkcqbHnWOJUX2aQL9DR6NEWDVzSKv2m/nqTWdLFI+94d+z0+9OzpLIdAeP4lukROhrd6Yw3fn3hS6N8KiJgV0NHCblmd2jZdppd04hAaRxm/TwOczWFu+mr1ufjMIeyhSS3IjoaxUX2eFRy3V5+3Q/GHJ+y30ycOwU78y9ijt1dGXrEnk3ybuf8vYvOlK9/LxvHHLu0NIq/eBYAuwtX9JSUna3KLqpduv8HVzUm1hNH5j7Skkh9J+WZRm2sauDyBAGdPB5SHwSJdMGulicG7VtYS/Ks8hW87mNP5lF8K3GIE5dFSltawTOr5E4NHg5MD0NzPQ9XyK7RCxdssFpdJaVk+Mj5fRxV7K0qrFav21jyrZYjMBk+mOo9CYhWyEZqKUdAUUtCslL2985hWSz3uWzayczgpqzS7cb01kbWRtdOVjvoSlwtyTEybjzb2ujulfY1QbdO1ZLlJt0ZawV92FruV/WMu/CsmqQxeosZd6Vxh4L4iynOPMS66MMW8xwVq8y7Ll4qGe6o1wA9ugk6NUQvTXK4kkDv09ro2k2jN0SvknxzJQF16qRfgyS3DlFDdPJm/rpdG10zboeHhuiKVzE5NrtebfT7iUtTdMV7i6M2uu7dTRcbo1Pjnfz/uuiT7X00rTG6Yg7fQKiLvnowz22OrrA3bF1N9OTROkIL6E5lf6Auuvsw7bAFdIUYlXdc1EK3dw/Dxm2gK2xetRJMLfTl4zhaK+iKVxpva4B+fhI0bgddiQfV2GugD57FLltCV9Rqo+r76M+zsdtC5+1eRd/fR3edZ+uYraErahWdqaEwvWeJHO2hK/G83Ius002ftXuL6Io5L1sHqmcc9elD9jbRFUbLJnz1RtMRecTeKrpC1EPJ9er5MO5dGKp1dMXxli8Vvq7n2Jvds7eMzpXmpSNZf6pxz946ukLM03NvrP4Ez73rq+2j84Yni2dXrY+O9Fv7/gl0rvGk/3ja1wAdRTfsH0GHEiDbziPHoAn6rX3/EDqUupv175c9GqEj96qvfgwdWn66cm/0phn6NfsH0aFYrDq/3m7fEB2NnDYWHyugg9542FyMcvym6Ci6tPun0bk4pmec9ok/4bcKCKC/Edq+E9eomA8TtIDO4Yllqtjcrg5jiKfEm8D2w8itJdE4C8lg/eUHe2LpvnFhZ/kDKDPFt5zZdDab8R9US2aFFnkl4he2XwmcvFnU+7bAd8Ze+rn/ShHzGvKH/hPyh/4T8of+E/KH/hPyh/4T8of+E/KH/hPyh/4T8of+E/KH/hPyh/4T8of+E/KH/hPyf45+FcasJoS+c/bgs2vcXeLqjQrojjFN2anJmGUxZnqmlb1jwjvm9VYZGhvzucEaPTxq7ubf1lWCFbW+irepgI57WWnwYXd/Xp5W+0X3sMSwv4SeuvvV8rTed4sXVY3E1jRf36v1Sw/hLz1Agbu81FIgeDq6qtdRju5YKJLfYOlarx3CymPHYArtyIQHzV/k7eOwLvIH84UNSYw1tcbBGxQsvvYh6mRKYhqQn/AeOmzaSL9BDdj/250qxjFBKDwyhxhwcpW+nV4SLb0u0qceVSFv6cUm7JfCxsg3POpNXdSTpZeYPCHrPXSOgrbpk6eEt7dDHWLhgyy6RCBRfF3YQm0N0UT8kHhdGz3eI03sgbZmgSxLZ46RO7bfRWe9y6ZnR4k4OnA6Hm/3hMn/HhaSW7Gb1jV1rLAmOv0KUF9ugfAWCJ34RazkzGBx8C10ZxZCcnwBXWqftYVC+/QW3fHyeiBe/3kK5kuB0szpMiTZ+ciFVOuYOXCnt9AJ7BH30ysV0EX9Cw55g26d8pxR66jVQof9f1lbifKVafnIt9Hlbu50r/kVeiJ2Q9+gQxmVtGiiYwb7OuhQniLfls+GCPXMeujxxu7k256L6HAH/x59fSmMjV3R6swDxS8UGSImHPqbv2Zw+G+cDwGgoVp+RcfkeilrsL2NrvrJXEM9fI/OLY/tOTfo9AuhIK0f4UxnwLnve1QZno2sIa3pIgrCbrqhh7JB4tvhJq+qABsXg7wChYPtTGPeRSeGDQd22A/Qx4/QFQyWP70D716WKEm1i2Cnniwcbu34QNN1USja0jLSpAI7228Kx3kVKrqpOh/91Dro7DxZYh1pcrd5ER2+Gd4pjOgC2jrb3WVBmlvnm3sFQdoHqBFoS+zhDtKJw1/5fFjGe+2i3pDbUdh8CmcHhWYddK4WVB1nBu+qm4ai6uUtOoU68fLwKXgBLkPkLqZkp8sRytTRIhZPE535aKxzXaQOHA+Qo/tXG9tElxIG7l10NfExuALpMHNBJxSJMqm36PKgIu0gjwIlS6gMt8fEYZwVevUaBUJT+AAzwt4ABTsq7UiOrhUKC8kuFRxpDXQcbGJH5c8M8nQKo6l4kPDI79DTurCuPEDB3GnIFd+FIggDlg+2XKVtZ+ajPtA4LEAHiS52dRdq0oLqa2f2PrrD0J45mAOLPi/QwTQQFTYwQ33ne3Qn7kIijn8Wqv2tpbUwgKlnxpnuQfN/80FANKjidTL7S77RVX0uEwqqr2ugc2eKj0bQwmJHqEBPuFlmnE5bx8ojdH7Rk/CO95ydfGXoCjdz/myVbV3nQ91knmT11axlL/X46fYaXZQKG9RAjzfQReCXb9QMXbPdkIO729za3qIrzBDFD7kO0AI6/+Sukxorgrv8r0DonCDOyoe0hs7cyINi0hME/0r086Df6XSHnuR9iJ6d4zpkhVaHDcBDbmeXfPDExj7g7Q+P8OabDxWmBjrZ2X2s8oGaD0pQ4FKgW6anql5G+xidj4JwxKWNC60OtuJQ3Ben7R8U/icz7b6bihu8h879QL/HBU7gga5StOuv0fl/wP7moXlBB4gN/77b30iBmkuduz1VwjgW7HpN48jv5uogtrS776ATxseWHr5GTyKkTXEsBU5ouT9uoaUhCY9sbHHxjnJwroBuFX83isj3HXo+1xZv3G8kSq4cAZh3iH72LvpEej6i+mUldGs4zr5NjAkKpxd0GKq4wmjZRFeg9+48+nbcLzrXsslaTwxA5ejxJsyDZWDIje+rbrpwCzXzYRbjKrehNSgPFuRppnw4z8qyv4VuLibp9Ahuy7t9Obrayau+KnwQLrY6FHNcjlA24ksTnnvmeS6yM4vSkV+8shCa1JhqeEmQFommXNlHZiX0S/kL7lu65gUdZvTGuHC6EOVT8KycKDH62WXjqwneOe8P76A7xI8KZS15P6+EfqknGaBOwcLwlxHhkyg7n2atwnSUBpdmkvcRh+tR9iLu8THsMvhVRSdGAcMFT6ngOT5Hz2oQw2h0vNh1MoOiQXjCh2Pp+3vhEAyf1BjshrmZ9K6DGVlVUOuNOAwfg/MYEJjXvek4mQ95hV44rAKut5bf5w8+FKOpPPsk5k6LQeA6ochTVxfBFDY/dzDhjui6UAsJpiGdtH+Ap5M2jKVXR+cTu/zYEvCCRphA4G5etGeOBx3vegRxRWCcTgP+mwBdjChgX7lyiNpWI0X14hMaqeIcr67BZmdNK5QVNdd87BdFarh9TQOxDqP8m9NCmaoX6Oo2QGOcqiKMfJMdhpIIPQfnht/Da95w/hznPxG8pT42WUx1qMgG7hdaYMZwH0XwvERVhbB/6HFtssgMJoC+HuU6n7IfkD1TWcwiPieXTW6doPDe6OjlDf8cPT1oO5FA11n8uUrlG9vOKbtjidnoftCdTKAeG6BPgs5qrSOXCWNinuTmmgkcc0VnqT/Wvy6ziPcTNB50g6wenXUpI5EXZXuOTpeD1XC9X4u/j4vB6rxeHNar4XC1XiyzyO95vz6Ld7ZZB6DGfgQTa7+7FbMk6KZffTfU93mkfLfQ/bB/FLpNZ4NRGHbOtxU/zDmA6UtTvk+MxYDf6bwaLFbZAPBCYSgTIv824U8zW5DJQ1X8hXznOralEhXLYyClv+5xD/3SrDL6lV6DMP5CvQ/wWXy6yufjl+/AnYAh7xIfWsHLMQv++ptXsIKryMC9fHrxkdRFBw8IRa+++d9FB+dXe3Xmy6fRayuMPPnkVdXx/26rE+5BolAu+z5s+4+3+ndddFlMucOtGaFfj9g/jW7VbvW0ZsRoqpLk4TEkH0Y3wfm2jy9Pnn0unpEeBvzwXKzPopsHEcHT/JoLqJTNB+P+4fhwwf6z6Gzf6XcP3X5yey51ZaHM80z6sMLDhxWG31hIXfL0Ks7ywbu/IJWHeSf3PnDwK9D30aOYxxvoFhU7Pan18mSeoji0/nFWFyEGVHdpgk5Ox91MMb6Pp9M3rmbrvOODOh7vCzGXjdCtYbrzfhJwS6uvzPKm9/qX02wuUudB4Gat7myHIQdfzLfHgfvw0IzbL0BGx32OwKwGe0N0hULyjosppSZUBk3KFFlM/Q83V6JLvYZT0BRdhDNcGfeFFb2nJftzzOj+NFHcqXNKZ4voYn3HL0Nna613kyFJZtrrk8U+j063diEY+5Qd31Zq9Dolh6J9Hl2sFLx/yindaT+OLqKmfblKEhciEYSpeZACXqYm1PIwjpkjqouHvKM76ZtqGmThH4SMVHkd6l2l+cQ4tlpFJyk6MVcbvTNIC1LT6aA36s9jzzQh6GJNuyLYaA7Ho1F/NfNE3sP2eOQGknjDvp7sZS0e+t1l5nGTQDjM3HZHo8NXuuhu8ctvhq0rDDd8dJYgv6ehREweLW7Jxwd70ukeFqsZw1/hhE/MCP+MndhQRlBMG7SJ1jWJtUF2L+BTIP5FZum+x3sPmhgE7/mbEfIhQVAhJEFBz0YHrcVuepzAejnhejPgj3ck8qsgtLzCHpbD7vioyxP5PBc+g0cowUOoeabr7pmxEeryNztwwXjoojCOYJQe4z1yucKsRb1kyKpI+Kcg0aM1dHj0/E+zI8LgdCaSH9QERVyNRUqJHQ2hTgxHNxfid1lblKiMhcjHlFneGI1U0BqN/yyIuEbLCFJ9OkdN1DLFCazamGMUclV0YAmutSFJtSF9kH6hiTimFfdQYtKtJo6vgtRQ38PMXAVw+qSly2wR0084bCgsDHHSRRY+LOvm6TBBfnSClaaxjroi2+OEgi3jFxSLDPxVW+gWrIxwHrWXzvW9LrLB25LZkDiUeSNY5+jW1Je5Cd6ml6PH/dRG8qFNMxhki9kYVgm6GhJGh3wHaM/VSR79BAmrLaBj1fP4o7UHqigUvsgj8VNY3dilmVGiofmzAHRYXoDfOxywFB0cMxkHhQDXlsJCyEYlxuawSdehoMLumHeakdTPViyM3e9vRsjde6a8r1xEAb9gZ3J7KSKEsDwKS6P8J8hW16bQ7JQpKTokMsqMWXbW0MmSy1RcDb0ozacUizenPDG0FXQUgCGIxFADd5SLniqkiXthig5pL90MnRLe+6Jtlpsq0OGXyrVVj1/yzOBC4KcRI1tSt2AdbJwlV7WDHjF1G6brzZBU9AVZOfjbB3Q3XTEEkrzVKXQBZJ8wuaDDbzuJLxrCueRfEAkvsKzcEe87/BOdJF8rbGdIwg7bQb6FI/MctSgKpR3/imUWgbwi6INAJ0SeIDmGQStFh84AX5R7JYagMKJfi9BuGEXy/Q5/XKmj0NpoCsigKBC6DyIQ1430Waqx0rLAk5boirkWg6jOZ+MZOn8+k+yLrlhKFehi3S19343WYb5K2ho6ZDrAiiCM6zuciUPnMi4KS3iR+AkSnY+WopafOyMZOoc65l8kSoYOg1k/f5/Z7aPTeSDmy4D+VZjy89EU8sPYUJOTowxdMb/EAmMnJhf04rGROXq3sHjkgKJ5LSsM5IqAMoOzsi2gy+Vxj+uLTJXP0RWLQF/VeE+Q6FGW4XKNLnLDcnTCf6DVNjp0J1023tVBQdbMR6Ouq/Xl5OiCzh0pWMPmWHk3LUZ+8246KBzKJs6HNNq0MIBOdhNIzxCj5vVxO6BK4236XgFdAU8NjVL0eHM9xcrQrWPxUGw44TrNUGjRX2cilQhMSie7Eyyb4JWtDy+zJGnXZ31D5jrwL3vpkLQoHB/LrBwdhqQ89YLgTrujaYoOf0H6hCxOCOTdJTMStPeKJ5NJRyCQPZL7u3qKLpK70lVFtl/ndl1krKQpTGQ7XuRH77aI7lDIooaEdE0GWhwrWoJXbTEoq5feJHO/pG7w55+kCiPmWGmDmvqAZegi67kn+6m5GH1p2SFKAv3+fN1aUw1wUxMMR59FYoT3htxz5LqZGB6ZTi2pNFmrhwKGe2cLL7MwCRzzLLIu53x0yxwBscYqj6gj2B6DGRABE0hfctl+fsteHR1U1JWWFn7F5IsZE0gGMS1157uWBRsdAhskHM9NMapO5mxqixbluh7wOVuEAqwO7Cm32R1iWrER+TMHmkA+PVig9o3YMlkfDcEqRYw5FFxR1wnPtysjVdEtLFyPNQZ4yMjiPQ2DL6mvlwcbjF1cOBVVG8QYEpYWWIGNaKbJn9NB7usYrCc9kRHkDpYLn3v8MBJw7xwCGCJOaXeX6xEcwAypMvo83nVCH9mdq+HvHXRrmC4DBptpVntz0pvv03q9IuFGsE8C6Y6t5Z6dCMLC7n4foS5LHSwYg73sNEJuorriT78P8xSaHTwdcneNpgdoB3P+WCZj87ajVkVfJePDYrE49PtT0eyd7qLbOcXzhN/YXcGzJOY+OJyXx+MZ9ju4/S58vLM/9QCtdxabkkzOGexh+PnacKUJB9yz7PYPcN3NtzSiB25m7LHYb2UZsE9ztMQLtJnfp5dUVhgIDJmm50ltJ/ylF1OFqliVixwO7XGnilFKGQxNgRrDx2NmCWcqi5BBTo9oPhrjNL3HTC+cZgdCmk8W/iLwcWwpDD/a6tzCMlhq2vtIzzLPuF2cfDfe0V4mba3gOXRyGd25+zqZt7GO9FLaQodtg/nuUkCvuyO8urSGPi8caMsv+upE8ZakLXTwnfId2FZUOIL6Y9Karls2itJuaq7yHc2flNYW2iFqscYinu75Yhf6p6U1dAf8r/4U49kgsJefV5c20xvIdMP9cN/3g87uH7R5q5kZBO8Wnc5mPVM/r+cgrSaVEHAU7ucEH5IcPRitl2dY8/nP5cM8kwzd/Z4neu9k9H4d+siUKfC+sfll6PZWt1fD07CD/O/wd6Fv1iiM90kXd1F//7vQty4KTVDzE1eZ34XOZ4EhPa6XXoKC3e9Cn3J0a9Cfwn7JX9bq+z4KeYt3pzZyj78LXd+iEMPuuTEaJr8LHS1WGiwrBkF3yO16XO9Aj38sWKJrqyGMSeFgbiNlPDV+g8yS1IfpHJlBdrByomi/RHKHUZsEE/FKufMlf438D7I2VQrb20VG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6" descr="Image result for isi certificat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5747657" y="6365174"/>
            <a:ext cx="6642280" cy="42485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+7 495 988</a:t>
            </a:r>
            <a:r>
              <a:rPr lang="en-US" dirty="0" smtClean="0"/>
              <a:t> </a:t>
            </a:r>
            <a:r>
              <a:rPr lang="ru-RU" dirty="0" smtClean="0"/>
              <a:t>16</a:t>
            </a:r>
            <a:r>
              <a:rPr lang="en-US" dirty="0" smtClean="0"/>
              <a:t> </a:t>
            </a:r>
            <a:r>
              <a:rPr lang="ru-RU" dirty="0" smtClean="0"/>
              <a:t>20</a:t>
            </a:r>
            <a:r>
              <a:rPr lang="en-US" dirty="0" smtClean="0"/>
              <a:t>  </a:t>
            </a:r>
            <a:r>
              <a:rPr lang="en-US" dirty="0" smtClean="0">
                <a:solidFill>
                  <a:srgbClr val="585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ru-RU" dirty="0" smtClean="0">
                <a:solidFill>
                  <a:srgbClr val="585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cert@mirexpo.ru</a:t>
            </a:r>
            <a:r>
              <a:rPr lang="en-US" u="sng" dirty="0" smtClean="0">
                <a:solidFill>
                  <a:srgbClr val="585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u="sng" dirty="0">
              <a:solidFill>
                <a:srgbClr val="5858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563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араллелограмм 3"/>
          <p:cNvSpPr/>
          <p:nvPr/>
        </p:nvSpPr>
        <p:spPr>
          <a:xfrm flipH="1">
            <a:off x="1769319" y="313401"/>
            <a:ext cx="8940800" cy="610181"/>
          </a:xfrm>
          <a:prstGeom prst="parallelogram">
            <a:avLst>
              <a:gd name="adj" fmla="val 55179"/>
            </a:avLst>
          </a:prstGeom>
          <a:solidFill>
            <a:srgbClr val="B3D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857" y="101895"/>
            <a:ext cx="1220046" cy="1044000"/>
          </a:xfrm>
          <a:prstGeom prst="rect">
            <a:avLst/>
          </a:prstGeom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1877789" y="387081"/>
            <a:ext cx="7363644" cy="462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2400" dirty="0" smtClean="0">
                <a:solidFill>
                  <a:srgbClr val="585857"/>
                </a:solidFill>
                <a:latin typeface="Avenir Next Cyr" panose="020B0503020202020204" pitchFamily="34" charset="-52"/>
                <a:cs typeface="Arial" panose="020B0604020202020204" pitchFamily="34" charset="0"/>
              </a:rPr>
              <a:t>СЕРТИФИКАЦИЯ В РАЗВИТИИ БИЗНЕСА</a:t>
            </a:r>
            <a:endParaRPr lang="ru-RU" sz="2400" dirty="0">
              <a:solidFill>
                <a:srgbClr val="585857"/>
              </a:solidFill>
              <a:latin typeface="Avenir Next Cyr" panose="020B0503020202020204" pitchFamily="34" charset="-52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27149" y="-21129"/>
            <a:ext cx="2862694" cy="111824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69188" y="1431641"/>
            <a:ext cx="11611626" cy="6842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ОБЩАЯ ПРОЦЕДУРА СЕРТИФИКАЦИИ ПО МЕЖДУНАРОДНЫМ СТАНДАРТАМ</a:t>
            </a:r>
            <a:r>
              <a:rPr lang="en-US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b="1" u="sng" dirty="0" smtClean="0">
              <a:latin typeface="Avenir Next Cyr Light" panose="020B0403020202020204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b="1" u="sng" dirty="0" smtClean="0">
              <a:latin typeface="Avenir Next Cyr Light" panose="020B0403020202020204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AutoNum type="arabicParenR"/>
            </a:pPr>
            <a:r>
              <a:rPr lang="ru-RU" sz="1600" b="1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ВНЕДРЕНИЕ ТРЕБОВАНИЙ СТАНДАРТА НА ПРЕДПРИЯТИИ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AutoNum type="arabicParenR"/>
            </a:pPr>
            <a:endParaRPr lang="ru-RU" sz="1600" b="1" dirty="0">
              <a:latin typeface="Avenir Next Cyr Light" panose="020B0403020202020204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AutoNum type="arabicParenR"/>
            </a:pPr>
            <a:r>
              <a:rPr lang="ru-RU" sz="1600" b="1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ПОДАЧА ЗАЯВКИ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AutoNum type="arabicParenR"/>
            </a:pPr>
            <a:endParaRPr lang="ru-RU" sz="1600" b="1" dirty="0">
              <a:latin typeface="Avenir Next Cyr Light" panose="020B0403020202020204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AutoNum type="arabicParenR"/>
            </a:pPr>
            <a:r>
              <a:rPr lang="ru-RU" sz="1600" b="1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ПРОХОЖДЕНИЕ АУДИТА НА ПРОИЗВОДСТВЕ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AutoNum type="arabicParenR"/>
            </a:pPr>
            <a:endParaRPr lang="ru-RU" sz="1600" b="1" dirty="0">
              <a:latin typeface="Avenir Next Cyr Light" panose="020B0403020202020204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AutoNum type="arabicParenR"/>
            </a:pPr>
            <a:r>
              <a:rPr lang="ru-RU" sz="1600" b="1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ПОЛУЧЕНИЕ МЕЖДУНАРОДНОГО СЕРТИФИКАТА И ПРАВА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ИСПОЛЬЗОВАНИЕ ЗНАКОВ </a:t>
            </a:r>
            <a:r>
              <a:rPr lang="ru-RU" sz="1600" b="1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СООТВЕТСТВИЯ</a:t>
            </a:r>
            <a:endParaRPr lang="ru-RU" sz="1600" b="1" dirty="0" smtClean="0">
              <a:latin typeface="Avenir Next Cyr Light" panose="020B0403020202020204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600" b="1" dirty="0">
              <a:latin typeface="Avenir Next Cyr Light" panose="020B0403020202020204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СРОК</a:t>
            </a:r>
            <a:r>
              <a:rPr lang="en-US" sz="1600" b="1" dirty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C </a:t>
            </a:r>
            <a:r>
              <a:rPr lang="ru-RU" sz="1600" b="1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УЧЕТОМ ПОДГОТОВКИ</a:t>
            </a:r>
            <a:r>
              <a:rPr lang="en-US" sz="1600" b="1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: 3-12 </a:t>
            </a:r>
            <a:r>
              <a:rPr lang="ru-RU" sz="1600" b="1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МЕСЯЦЕВ</a:t>
            </a:r>
            <a:endParaRPr lang="ru-RU" sz="1600" b="1" dirty="0">
              <a:latin typeface="Avenir Next Cyr Light" panose="020B0403020202020204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b="1" dirty="0" smtClean="0">
              <a:latin typeface="Avenir Next Cyr Light" panose="020B0403020202020204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b="1" dirty="0">
              <a:latin typeface="Avenir Next Cyr Light" panose="020B0403020202020204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b="1" dirty="0" smtClean="0">
              <a:latin typeface="Avenir Next Cyr Light" panose="020B0403020202020204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b="1" u="sng" dirty="0">
              <a:latin typeface="Avenir Next Cyr Light" panose="020B0403020202020204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latin typeface="Avenir Next Cyr Light" panose="020B0403020202020204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ru-RU" dirty="0" smtClean="0">
              <a:latin typeface="Avenir Next Cyr Light" panose="020B0403020202020204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AutoShape 8" descr="data:image/png;base64,iVBORw0KGgoAAAANSUhEUgAAALoAAAEOCAMAAAAJ/P0UAAAAkFBMVEUjHyD///8AAAAIAAAfGxyurK2TkpL29vbJyMg3MzQTDQ4bFhfp6OgiHR7Pzs4dGBkRCgy9vLyhoKDi4uLu7u54dnZjYWLd3NxEQULV1NUXEhO/v7+bmZoMAAX09PQuKiu0s7MoJCVMSUqHhYVZVldqaGlycHGnpqZKR0g+Ozx/fX6NjIxUUVJBPj9fXV5pZ2clhdh/AAAZyElEQVR4nO2d65qqvA6AaalypigoQxXF83H0/u9uNy0gHkHANd/sZ/JnjS6F15KmaZqmSqj/DrHRrSgH/Dtkc4/eNZXfIGrnD72hOO9Je+iEWsxTQf88U/yresyi5J0LvCWkHXSHxXT6dRp0Ez20pYR6Mh6ctlMas0r4xHDttySijdEJ8zA5b/RQu7sKQlqod84zXAGfGP6D778Q23IaoTtUnZ7HUcld/PF6qlrOfwmdeGzeCSvdyE+Olkf/K+gU77rVuKWE/R22/gvo1Domk/duhrRkyZ7B/zN0C3+PHnXLUhkdn7T8P0In+Nirwy1EX6qPzM2/QTen41otnsqkozy4+L9Ap3hw72m+J8Ee3xmbf4BuftfXlYvo29vrfxyd4FPTJk9vvMbkn6JTcv/RupLMrH+Izgy3JW6Q6Jv9M/T42I6yZDJZqv8Ina2amMRHoi3Uf4KOBy0BF2WhOp9Hx92WaK9lrH4c3Vy0xHorGfvH0PGnyLnO4I+im5/Q80wO+IPo7Ni2bSmKdjY/hm59BS1RPhZtyz6ETrx3pnF1JJySz6B79yHJtmWEP4Ief864XGRhfgCdfn9W0aVMjqx9dK9NZ/G5RLh1dG/fEluZdKcto9Ndu37uc9G+WkbHb09EAz+MuPhv9xA9ia6lRFNL0K3jOzfXgmQxnO+mM2U23c2Hi8R+axBe38SW8Otvv0Z3qF79zmH/iLHJKCGO4xBCLRPj4/iN0SzE16sWjdDZueptNXepPAjkUo8sqwf4Bqy9VsdVDaM79J6Ezx0LD6s+ukhx2kJn62q39NeYPeSWwvCwovFYX12mCXpcrbl6RllA2zSqhW8itfitBujEqHS/Ay5f5iLVZlnasNjsDdDjKk0VnLxScBDvWMXQJ8WL1Uev5MoFw/j16lYubF6BXWOFq9VHZxW8l8m8WpuDmNsK7PtCt6mPjss7qbZ6Z2G4ygzXLSh7bXSPlt9IzuUrSwUvNJhfxrXa6Lj8Pp3q2pLClE8VF5fnWB89KbtL4LyRuyCETEtdmtHlQdZGV0rty+DdRufqviy7qOblNqY2+lfZTfQ6GTPl/v8wd33roh9KQ3XH54vmz8ValnX+cf4s66Ivypqn9766CJ6yLjRq3uplHWr1yll8LnRecl2IhDVD75dMp/33TPpFrLI5wHdT9F5J1kW3nr7wcelQgn7KNKYuelnbLOt0UhCyK+mouRtTF71E1aPZu8NRLrjk0pu4IXrJgNRTX+K9krj/+tJ61ovqopc4qPs645GUshmv3xS9pJd+v8pAey20ZFTyM6tbF72kL6kV50YPhHy/trt21o3qor8mR3WtOqBPX6dF2sZH0e0G6E6J4Q2+P4peMpa+7ggl42nwRT+JHr5Ep0PrldVnrye9+RzvJ1rd2ySv2Etb/aMKE7xE54NO8jwk9sO6/trCwHj5vN3LJqiNLUyZXS9DRxv8xPSX2vVpQ/QSR2D+yohIL2X0RGeskqm139RzLJlpLF75MKmD1Xm8UYOVzHrDpj5ME88x8w2Th3nHakkcqbHnWOJUX2aQL9DR6NEWDVzSKv2m/nqTWdLFI+94d+z0+9OzpLIdAeP4lukROhrd6Yw3fn3hS6N8KiJgV0NHCblmd2jZdppd04hAaRxm/TwOczWFu+mr1ufjMIeyhSS3IjoaxUX2eFRy3V5+3Q/GHJ+y30ycOwU78y9ijt1dGXrEnk3ybuf8vYvOlK9/LxvHHLu0NIq/eBYAuwtX9JSUna3KLqpduv8HVzUm1hNH5j7Skkh9J+WZRm2sauDyBAGdPB5SHwSJdMGulicG7VtYS/Ks8hW87mNP5lF8K3GIE5dFSltawTOr5E4NHg5MD0NzPQ9XyK7RCxdssFpdJaVk+Mj5fRxV7K0qrFav21jyrZYjMBk+mOo9CYhWyEZqKUdAUUtCslL2985hWSz3uWzayczgpqzS7cb01kbWRtdOVjvoSlwtyTEybjzb2ujulfY1QbdO1ZLlJt0ZawV92FruV/WMu/CsmqQxeosZd6Vxh4L4iynOPMS66MMW8xwVq8y7Ll4qGe6o1wA9ugk6NUQvTXK4kkDv09ro2k2jN0SvknxzJQF16qRfgyS3DlFDdPJm/rpdG10zboeHhuiKVzE5NrtebfT7iUtTdMV7i6M2uu7dTRcbo1Pjnfz/uuiT7X00rTG6Yg7fQKiLvnowz22OrrA3bF1N9OTROkIL6E5lf6Auuvsw7bAFdIUYlXdc1EK3dw/Dxm2gK2xetRJMLfTl4zhaK+iKVxpva4B+fhI0bgddiQfV2GugD57FLltCV9Rqo+r76M+zsdtC5+1eRd/fR3edZ+uYraErahWdqaEwvWeJHO2hK/G83Ius002ftXuL6Io5L1sHqmcc9elD9jbRFUbLJnz1RtMRecTeKrpC1EPJ9er5MO5dGKp1dMXxli8Vvq7n2Jvds7eMzpXmpSNZf6pxz946ukLM03NvrP4Ez73rq+2j84Yni2dXrY+O9Fv7/gl0rvGk/3ja1wAdRTfsH0GHEiDbziPHoAn6rX3/EDqUupv175c9GqEj96qvfgwdWn66cm/0phn6NfsH0aFYrDq/3m7fEB2NnDYWHyugg9542FyMcvym6Ci6tPun0bk4pmec9ok/4bcKCKC/Edq+E9eomA8TtIDO4Yllqtjcrg5jiKfEm8D2w8itJdE4C8lg/eUHe2LpvnFhZ/kDKDPFt5zZdDab8R9US2aFFnkl4he2XwmcvFnU+7bAd8Ze+rn/ShHzGvKH/hPyh/4T8of+E/KH/hPyh/4T8of+E/KH/hPyh/4T8of+E/KH/hPyh/4T8of+E/KH/hPyf45+FcasJoS+c/bgs2vcXeLqjQrojjFN2anJmGUxZnqmlb1jwjvm9VYZGhvzucEaPTxq7ubf1lWCFbW+irepgI57WWnwYXd/Xp5W+0X3sMSwv4SeuvvV8rTed4sXVY3E1jRf36v1Sw/hLz1Agbu81FIgeDq6qtdRju5YKJLfYOlarx3CymPHYArtyIQHzV/k7eOwLvIH84UNSYw1tcbBGxQsvvYh6mRKYhqQn/AeOmzaSL9BDdj/250qxjFBKDwyhxhwcpW+nV4SLb0u0qceVSFv6cUm7JfCxsg3POpNXdSTpZeYPCHrPXSOgrbpk6eEt7dDHWLhgyy6RCBRfF3YQm0N0UT8kHhdGz3eI03sgbZmgSxLZ46RO7bfRWe9y6ZnR4k4OnA6Hm/3hMn/HhaSW7Gb1jV1rLAmOv0KUF9ugfAWCJ34RazkzGBx8C10ZxZCcnwBXWqftYVC+/QW3fHyeiBe/3kK5kuB0szpMiTZ+ciFVOuYOXCnt9AJ7BH30ysV0EX9Cw55g26d8pxR66jVQof9f1lbifKVafnIt9Hlbu50r/kVeiJ2Q9+gQxmVtGiiYwb7OuhQniLfls+GCPXMeujxxu7k256L6HAH/x59fSmMjV3R6swDxS8UGSImHPqbv2Zw+G+cDwGgoVp+RcfkeilrsL2NrvrJXEM9fI/OLY/tOTfo9AuhIK0f4UxnwLnve1QZno2sIa3pIgrCbrqhh7JB4tvhJq+qABsXg7wChYPtTGPeRSeGDQd22A/Qx4/QFQyWP70D716WKEm1i2Cnniwcbu34QNN1USja0jLSpAI7228Kx3kVKrqpOh/91Dro7DxZYh1pcrd5ER2+Gd4pjOgC2jrb3WVBmlvnm3sFQdoHqBFoS+zhDtKJw1/5fFjGe+2i3pDbUdh8CmcHhWYddK4WVB1nBu+qm4ai6uUtOoU68fLwKXgBLkPkLqZkp8sRytTRIhZPE535aKxzXaQOHA+Qo/tXG9tElxIG7l10NfExuALpMHNBJxSJMqm36PKgIu0gjwIlS6gMt8fEYZwVevUaBUJT+AAzwt4ABTsq7UiOrhUKC8kuFRxpDXQcbGJH5c8M8nQKo6l4kPDI79DTurCuPEDB3GnIFd+FIggDlg+2XKVtZ+ajPtA4LEAHiS52dRdq0oLqa2f2PrrD0J45mAOLPi/QwTQQFTYwQ33ne3Qn7kIijn8Wqv2tpbUwgKlnxpnuQfN/80FANKjidTL7S77RVX0uEwqqr2ugc2eKj0bQwmJHqEBPuFlmnE5bx8ojdH7Rk/CO95ydfGXoCjdz/myVbV3nQ91knmT11axlL/X46fYaXZQKG9RAjzfQReCXb9QMXbPdkIO729za3qIrzBDFD7kO0AI6/+Sukxorgrv8r0DonCDOyoe0hs7cyINi0hME/0r086Df6XSHnuR9iJ6d4zpkhVaHDcBDbmeXfPDExj7g7Q+P8OabDxWmBjrZ2X2s8oGaD0pQ4FKgW6anql5G+xidj4JwxKWNC60OtuJQ3Ben7R8U/icz7b6bihu8h879QL/HBU7gga5StOuv0fl/wP7moXlBB4gN/77b30iBmkuduz1VwjgW7HpN48jv5uogtrS776ATxseWHr5GTyKkTXEsBU5ouT9uoaUhCY9sbHHxjnJwroBuFX83isj3HXo+1xZv3G8kSq4cAZh3iH72LvpEej6i+mUldGs4zr5NjAkKpxd0GKq4wmjZRFeg9+48+nbcLzrXsslaTwxA5ejxJsyDZWDIje+rbrpwCzXzYRbjKrehNSgPFuRppnw4z8qyv4VuLibp9Ahuy7t9Obrayau+KnwQLrY6FHNcjlA24ksTnnvmeS6yM4vSkV+8shCa1JhqeEmQFommXNlHZiX0S/kL7lu65gUdZvTGuHC6EOVT8KycKDH62WXjqwneOe8P76A7xI8KZS15P6+EfqknGaBOwcLwlxHhkyg7n2atwnSUBpdmkvcRh+tR9iLu8THsMvhVRSdGAcMFT6ngOT5Hz2oQw2h0vNh1MoOiQXjCh2Pp+3vhEAyf1BjshrmZ9K6DGVlVUOuNOAwfg/MYEJjXvek4mQ95hV44rAKut5bf5w8+FKOpPPsk5k6LQeA6ochTVxfBFDY/dzDhjui6UAsJpiGdtH+Ap5M2jKVXR+cTu/zYEvCCRphA4G5etGeOBx3vegRxRWCcTgP+mwBdjChgX7lyiNpWI0X14hMaqeIcr67BZmdNK5QVNdd87BdFarh9TQOxDqP8m9NCmaoX6Oo2QGOcqiKMfJMdhpIIPQfnht/Da95w/hznPxG8pT42WUx1qMgG7hdaYMZwH0XwvERVhbB/6HFtssgMJoC+HuU6n7IfkD1TWcwiPieXTW6doPDe6OjlDf8cPT1oO5FA11n8uUrlG9vOKbtjidnoftCdTKAeG6BPgs5qrSOXCWNinuTmmgkcc0VnqT/Wvy6ziPcTNB50g6wenXUpI5EXZXuOTpeD1XC9X4u/j4vB6rxeHNar4XC1XiyzyO95vz6Ld7ZZB6DGfgQTa7+7FbMk6KZffTfU93mkfLfQ/bB/FLpNZ4NRGHbOtxU/zDmA6UtTvk+MxYDf6bwaLFbZAPBCYSgTIv824U8zW5DJQ1X8hXznOralEhXLYyClv+5xD/3SrDL6lV6DMP5CvQ/wWXy6yufjl+/AnYAh7xIfWsHLMQv++ptXsIKryMC9fHrxkdRFBw8IRa+++d9FB+dXe3Xmy6fRayuMPPnkVdXx/26rE+5BolAu+z5s+4+3+ndddFlMucOtGaFfj9g/jW7VbvW0ZsRoqpLk4TEkH0Y3wfm2jy9Pnn0unpEeBvzwXKzPopsHEcHT/JoLqJTNB+P+4fhwwf6z6Gzf6XcP3X5yey51ZaHM80z6sMLDhxWG31hIXfL0Ks7ywbu/IJWHeSf3PnDwK9D30aOYxxvoFhU7Pan18mSeoji0/nFWFyEGVHdpgk5Ox91MMb6Pp9M3rmbrvOODOh7vCzGXjdCtYbrzfhJwS6uvzPKm9/qX02wuUudB4Gat7myHIQdfzLfHgfvw0IzbL0BGx32OwKwGe0N0hULyjosppSZUBk3KFFlM/Q83V6JLvYZT0BRdhDNcGfeFFb2nJftzzOj+NFHcqXNKZ4voYn3HL0Nna613kyFJZtrrk8U+j063diEY+5Qd31Zq9Dolh6J9Hl2sFLx/yindaT+OLqKmfblKEhciEYSpeZACXqYm1PIwjpkjqouHvKM76ZtqGmThH4SMVHkd6l2l+cQ4tlpFJyk6MVcbvTNIC1LT6aA36s9jzzQh6GJNuyLYaA7Ho1F/NfNE3sP2eOQGknjDvp7sZS0e+t1l5nGTQDjM3HZHo8NXuuhu8ctvhq0rDDd8dJYgv6ehREweLW7Jxwd70ukeFqsZw1/hhE/MCP+MndhQRlBMG7SJ1jWJtUF2L+BTIP5FZum+x3sPmhgE7/mbEfIhQVAhJEFBz0YHrcVuepzAejnhejPgj3ck8qsgtLzCHpbD7vioyxP5PBc+g0cowUOoeabr7pmxEeryNztwwXjoojCOYJQe4z1yucKsRb1kyKpI+Kcg0aM1dHj0/E+zI8LgdCaSH9QERVyNRUqJHQ2hTgxHNxfid1lblKiMhcjHlFneGI1U0BqN/yyIuEbLCFJ9OkdN1DLFCazamGMUclV0YAmutSFJtSF9kH6hiTimFfdQYtKtJo6vgtRQ38PMXAVw+qSly2wR0084bCgsDHHSRRY+LOvm6TBBfnSClaaxjroi2+OEgi3jFxSLDPxVW+gWrIxwHrWXzvW9LrLB25LZkDiUeSNY5+jW1Je5Cd6ml6PH/dRG8qFNMxhki9kYVgm6GhJGh3wHaM/VSR79BAmrLaBj1fP4o7UHqigUvsgj8VNY3dilmVGiofmzAHRYXoDfOxywFB0cMxkHhQDXlsJCyEYlxuawSdehoMLumHeakdTPViyM3e9vRsjde6a8r1xEAb9gZ3J7KSKEsDwKS6P8J8hW16bQ7JQpKTokMsqMWXbW0MmSy1RcDb0ozacUizenPDG0FXQUgCGIxFADd5SLniqkiXthig5pL90MnRLe+6Jtlpsq0OGXyrVVj1/yzOBC4KcRI1tSt2AdbJwlV7WDHjF1G6brzZBU9AVZOfjbB3Q3XTEEkrzVKXQBZJ8wuaDDbzuJLxrCueRfEAkvsKzcEe87/BOdJF8rbGdIwg7bQb6FI/MctSgKpR3/imUWgbwi6INAJ0SeIDmGQStFh84AX5R7JYagMKJfi9BuGEXy/Q5/XKmj0NpoCsigKBC6DyIQ1430Waqx0rLAk5boirkWg6jOZ+MZOn8+k+yLrlhKFehi3S19343WYb5K2ho6ZDrAiiCM6zuciUPnMi4KS3iR+AkSnY+WopafOyMZOoc65l8kSoYOg1k/f5/Z7aPTeSDmy4D+VZjy89EU8sPYUJOTowxdMb/EAmMnJhf04rGROXq3sHjkgKJ5LSsM5IqAMoOzsi2gy+Vxj+uLTJXP0RWLQF/VeE+Q6FGW4XKNLnLDcnTCf6DVNjp0J1023tVBQdbMR6Ouq/Xl5OiCzh0pWMPmWHk3LUZ+8246KBzKJs6HNNq0MIBOdhNIzxCj5vVxO6BK4236XgFdAU8NjVL0eHM9xcrQrWPxUGw44TrNUGjRX2cilQhMSie7Eyyb4JWtDy+zJGnXZ31D5jrwL3vpkLQoHB/LrBwdhqQ89YLgTrujaYoOf0H6hCxOCOTdJTMStPeKJ5NJRyCQPZL7u3qKLpK70lVFtl/ndl1krKQpTGQ7XuRH77aI7lDIooaEdE0GWhwrWoJXbTEoq5feJHO/pG7w55+kCiPmWGmDmvqAZegi67kn+6m5GH1p2SFKAv3+fN1aUw1wUxMMR59FYoT3htxz5LqZGB6ZTi2pNFmrhwKGe2cLL7MwCRzzLLIu53x0yxwBscYqj6gj2B6DGRABE0hfctl+fsteHR1U1JWWFn7F5IsZE0gGMS1157uWBRsdAhskHM9NMapO5mxqixbluh7wOVuEAqwO7Cm32R1iWrER+TMHmkA+PVig9o3YMlkfDcEqRYw5FFxR1wnPtysjVdEtLFyPNQZ4yMjiPQ2DL6mvlwcbjF1cOBVVG8QYEpYWWIGNaKbJn9NB7usYrCc9kRHkDpYLn3v8MBJw7xwCGCJOaXeX6xEcwAypMvo83nVCH9mdq+HvHXRrmC4DBptpVntz0pvv03q9IuFGsE8C6Y6t5Z6dCMLC7n4foS5LHSwYg73sNEJuorriT78P8xSaHTwdcneNpgdoB3P+WCZj87ajVkVfJePDYrE49PtT0eyd7qLbOcXzhN/YXcGzJOY+OJyXx+MZ9ju4/S58vLM/9QCtdxabkkzOGexh+PnacKUJB9yz7PYPcN3NtzSiB25m7LHYb2UZsE9ztMQLtJnfp5dUVhgIDJmm50ltJ/ylF1OFqliVixwO7XGnilFKGQxNgRrDx2NmCWcqi5BBTo9oPhrjNL3HTC+cZgdCmk8W/iLwcWwpDD/a6tzCMlhq2vtIzzLPuF2cfDfe0V4mba3gOXRyGd25+zqZt7GO9FLaQodtg/nuUkCvuyO8urSGPi8caMsv+upE8ZakLXTwnfId2FZUOIL6Y9Karls2itJuaq7yHc2flNYW2iFqscYinu75Yhf6p6U1dAf8r/4U49kgsJefV5c20xvIdMP9cN/3g87uH7R5q5kZBO8Wnc5mPVM/r+cgrSaVEHAU7ucEH5IcPRitl2dY8/nP5cM8kwzd/Z4neu9k9H4d+siUKfC+sfll6PZWt1fD07CD/O/wd6Fv1iiM90kXd1F//7vQty4KTVDzE1eZ34XOZ4EhPa6XXoKC3e9Cn3J0a9Cfwn7JX9bq+z4KeYt3pzZyj78LXd+iEMPuuTEaJr8LHS1WGiwrBkF3yO16XO9Aj38sWKJrqyGMSeFgbiNlPDV+g8yS1IfpHJlBdrByomi/RHKHUZsEE/FKufMlf438D7I2VQrb20VG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0" descr="data:image/png;base64,iVBORw0KGgoAAAANSUhEUgAAALoAAAEOCAMAAAAJ/P0UAAAAkFBMVEUjHyD///8AAAAIAAAfGxyurK2TkpL29vbJyMg3MzQTDQ4bFhfp6OgiHR7Pzs4dGBkRCgy9vLyhoKDi4uLu7u54dnZjYWLd3NxEQULV1NUXEhO/v7+bmZoMAAX09PQuKiu0s7MoJCVMSUqHhYVZVldqaGlycHGnpqZKR0g+Ozx/fX6NjIxUUVJBPj9fXV5pZ2clhdh/AAAZyElEQVR4nO2d65qqvA6AaalypigoQxXF83H0/u9uNy0gHkHANd/sZ/JnjS6F15KmaZqmSqj/DrHRrSgH/Dtkc4/eNZXfIGrnD72hOO9Je+iEWsxTQf88U/yresyi5J0LvCWkHXSHxXT6dRp0Ez20pYR6Mh6ctlMas0r4xHDttySijdEJ8zA5b/RQu7sKQlqod84zXAGfGP6D778Q23IaoTtUnZ7HUcld/PF6qlrOfwmdeGzeCSvdyE+Olkf/K+gU77rVuKWE/R22/gvo1Domk/duhrRkyZ7B/zN0C3+PHnXLUhkdn7T8P0In+Nirwy1EX6qPzM2/QTen41otnsqkozy4+L9Ap3hw72m+J8Ee3xmbf4BuftfXlYvo29vrfxyd4FPTJk9vvMbkn6JTcv/RupLMrH+Izgy3JW6Q6Jv9M/T42I6yZDJZqv8Ina2amMRHoi3Uf4KOBy0BF2WhOp9Hx92WaK9lrH4c3Vy0xHorGfvH0PGnyLnO4I+im5/Q80wO+IPo7Ni2bSmKdjY/hm59BS1RPhZtyz6ETrx3pnF1JJySz6B79yHJtmWEP4Ief864XGRhfgCdfn9W0aVMjqx9dK9NZ/G5RLh1dG/fEluZdKcto9Ndu37uc9G+WkbHb09EAz+MuPhv9xA9ia6lRFNL0K3jOzfXgmQxnO+mM2U23c2Hi8R+axBe38SW8Otvv0Z3qF79zmH/iLHJKCGO4xBCLRPj4/iN0SzE16sWjdDZueptNXepPAjkUo8sqwf4Bqy9VsdVDaM79J6Ezx0LD6s+ukhx2kJn62q39NeYPeSWwvCwovFYX12mCXpcrbl6RllA2zSqhW8itfitBujEqHS/Ay5f5iLVZlnasNjsDdDjKk0VnLxScBDvWMXQJ8WL1Uev5MoFw/j16lYubF6BXWOFq9VHZxW8l8m8WpuDmNsK7PtCt6mPjss7qbZ6Z2G4ygzXLSh7bXSPlt9IzuUrSwUvNJhfxrXa6Lj8Pp3q2pLClE8VF5fnWB89KbtL4LyRuyCETEtdmtHlQdZGV0rty+DdRufqviy7qOblNqY2+lfZTfQ6GTPl/v8wd33roh9KQ3XH54vmz8ValnX+cf4s66Ivypqn9766CJ6yLjRq3uplHWr1yll8LnRecl2IhDVD75dMp/33TPpFrLI5wHdT9F5J1kW3nr7wcelQgn7KNKYuelnbLOt0UhCyK+mouRtTF71E1aPZu8NRLrjk0pu4IXrJgNRTX+K9krj/+tJ61ovqopc4qPs645GUshmv3xS9pJd+v8pAey20ZFTyM6tbF72kL6kV50YPhHy/trt21o3qor8mR3WtOqBPX6dF2sZH0e0G6E6J4Q2+P4peMpa+7ggl42nwRT+JHr5Ep0PrldVnrye9+RzvJ1rd2ySv2Etb/aMKE7xE54NO8jwk9sO6/trCwHj5vN3LJqiNLUyZXS9DRxv8xPSX2vVpQ/QSR2D+yohIL2X0RGeskqm139RzLJlpLF75MKmD1Xm8UYOVzHrDpj5ME88x8w2Th3nHakkcqbHnWOJUX2aQL9DR6NEWDVzSKv2m/nqTWdLFI+94d+z0+9OzpLIdAeP4lukROhrd6Yw3fn3hS6N8KiJgV0NHCblmd2jZdppd04hAaRxm/TwOczWFu+mr1ufjMIeyhSS3IjoaxUX2eFRy3V5+3Q/GHJ+y30ycOwU78y9ijt1dGXrEnk3ybuf8vYvOlK9/LxvHHLu0NIq/eBYAuwtX9JSUna3KLqpduv8HVzUm1hNH5j7Skkh9J+WZRm2sauDyBAGdPB5SHwSJdMGulicG7VtYS/Ks8hW87mNP5lF8K3GIE5dFSltawTOr5E4NHg5MD0NzPQ9XyK7RCxdssFpdJaVk+Mj5fRxV7K0qrFav21jyrZYjMBk+mOo9CYhWyEZqKUdAUUtCslL2985hWSz3uWzayczgpqzS7cb01kbWRtdOVjvoSlwtyTEybjzb2ujulfY1QbdO1ZLlJt0ZawV92FruV/WMu/CsmqQxeosZd6Vxh4L4iynOPMS66MMW8xwVq8y7Ll4qGe6o1wA9ugk6NUQvTXK4kkDv09ro2k2jN0SvknxzJQF16qRfgyS3DlFDdPJm/rpdG10zboeHhuiKVzE5NrtebfT7iUtTdMV7i6M2uu7dTRcbo1Pjnfz/uuiT7X00rTG6Yg7fQKiLvnowz22OrrA3bF1N9OTROkIL6E5lf6Auuvsw7bAFdIUYlXdc1EK3dw/Dxm2gK2xetRJMLfTl4zhaK+iKVxpva4B+fhI0bgddiQfV2GugD57FLltCV9Rqo+r76M+zsdtC5+1eRd/fR3edZ+uYraErahWdqaEwvWeJHO2hK/G83Ius002ftXuL6Io5L1sHqmcc9elD9jbRFUbLJnz1RtMRecTeKrpC1EPJ9er5MO5dGKp1dMXxli8Vvq7n2Jvds7eMzpXmpSNZf6pxz946ukLM03NvrP4Ez73rq+2j84Yni2dXrY+O9Fv7/gl0rvGk/3ja1wAdRTfsH0GHEiDbziPHoAn6rX3/EDqUupv175c9GqEj96qvfgwdWn66cm/0phn6NfsH0aFYrDq/3m7fEB2NnDYWHyugg9542FyMcvym6Ci6tPun0bk4pmec9ok/4bcKCKC/Edq+E9eomA8TtIDO4Yllqtjcrg5jiKfEm8D2w8itJdE4C8lg/eUHe2LpvnFhZ/kDKDPFt5zZdDab8R9US2aFFnkl4he2XwmcvFnU+7bAd8Ze+rn/ShHzGvKH/hPyh/4T8of+E/KH/hPyh/4T8of+E/KH/hPyh/4T8of+E/KH/hPyh/4T8of+E/KH/hPyf45+FcasJoS+c/bgs2vcXeLqjQrojjFN2anJmGUxZnqmlb1jwjvm9VYZGhvzucEaPTxq7ubf1lWCFbW+irepgI57WWnwYXd/Xp5W+0X3sMSwv4SeuvvV8rTed4sXVY3E1jRf36v1Sw/hLz1Agbu81FIgeDq6qtdRju5YKJLfYOlarx3CymPHYArtyIQHzV/k7eOwLvIH84UNSYw1tcbBGxQsvvYh6mRKYhqQn/AeOmzaSL9BDdj/250qxjFBKDwyhxhwcpW+nV4SLb0u0qceVSFv6cUm7JfCxsg3POpNXdSTpZeYPCHrPXSOgrbpk6eEt7dDHWLhgyy6RCBRfF3YQm0N0UT8kHhdGz3eI03sgbZmgSxLZ46RO7bfRWe9y6ZnR4k4OnA6Hm/3hMn/HhaSW7Gb1jV1rLAmOv0KUF9ugfAWCJ34RazkzGBx8C10ZxZCcnwBXWqftYVC+/QW3fHyeiBe/3kK5kuB0szpMiTZ+ciFVOuYOXCnt9AJ7BH30ysV0EX9Cw55g26d8pxR66jVQof9f1lbifKVafnIt9Hlbu50r/kVeiJ2Q9+gQxmVtGiiYwb7OuhQniLfls+GCPXMeujxxu7k256L6HAH/x59fSmMjV3R6swDxS8UGSImHPqbv2Zw+G+cDwGgoVp+RcfkeilrsL2NrvrJXEM9fI/OLY/tOTfo9AuhIK0f4UxnwLnve1QZno2sIa3pIgrCbrqhh7JB4tvhJq+qABsXg7wChYPtTGPeRSeGDQd22A/Qx4/QFQyWP70D716WKEm1i2Cnniwcbu34QNN1USja0jLSpAI7228Kx3kVKrqpOh/91Dro7DxZYh1pcrd5ER2+Gd4pjOgC2jrb3WVBmlvnm3sFQdoHqBFoS+zhDtKJw1/5fFjGe+2i3pDbUdh8CmcHhWYddK4WVB1nBu+qm4ai6uUtOoU68fLwKXgBLkPkLqZkp8sRytTRIhZPE535aKxzXaQOHA+Qo/tXG9tElxIG7l10NfExuALpMHNBJxSJMqm36PKgIu0gjwIlS6gMt8fEYZwVevUaBUJT+AAzwt4ABTsq7UiOrhUKC8kuFRxpDXQcbGJH5c8M8nQKo6l4kPDI79DTurCuPEDB3GnIFd+FIggDlg+2XKVtZ+ajPtA4LEAHiS52dRdq0oLqa2f2PrrD0J45mAOLPi/QwTQQFTYwQ33ne3Qn7kIijn8Wqv2tpbUwgKlnxpnuQfN/80FANKjidTL7S77RVX0uEwqqr2ugc2eKj0bQwmJHqEBPuFlmnE5bx8ojdH7Rk/CO95ydfGXoCjdz/myVbV3nQ91knmT11axlL/X46fYaXZQKG9RAjzfQReCXb9QMXbPdkIO729za3qIrzBDFD7kO0AI6/+Sukxorgrv8r0DonCDOyoe0hs7cyINi0hME/0r086Df6XSHnuR9iJ6d4zpkhVaHDcBDbmeXfPDExj7g7Q+P8OabDxWmBjrZ2X2s8oGaD0pQ4FKgW6anql5G+xidj4JwxKWNC60OtuJQ3Ben7R8U/icz7b6bihu8h879QL/HBU7gga5StOuv0fl/wP7moXlBB4gN/77b30iBmkuduz1VwjgW7HpN48jv5uogtrS776ATxseWHr5GTyKkTXEsBU5ouT9uoaUhCY9sbHHxjnJwroBuFX83isj3HXo+1xZv3G8kSq4cAZh3iH72LvpEej6i+mUldGs4zr5NjAkKpxd0GKq4wmjZRFeg9+48+nbcLzrXsslaTwxA5ejxJsyDZWDIje+rbrpwCzXzYRbjKrehNSgPFuRppnw4z8qyv4VuLibp9Ahuy7t9Obrayau+KnwQLrY6FHNcjlA24ksTnnvmeS6yM4vSkV+8shCa1JhqeEmQFommXNlHZiX0S/kL7lu65gUdZvTGuHC6EOVT8KycKDH62WXjqwneOe8P76A7xI8KZS15P6+EfqknGaBOwcLwlxHhkyg7n2atwnSUBpdmkvcRh+tR9iLu8THsMvhVRSdGAcMFT6ngOT5Hz2oQw2h0vNh1MoOiQXjCh2Pp+3vhEAyf1BjshrmZ9K6DGVlVUOuNOAwfg/MYEJjXvek4mQ95hV44rAKut5bf5w8+FKOpPPsk5k6LQeA6ochTVxfBFDY/dzDhjui6UAsJpiGdtH+Ap5M2jKVXR+cTu/zYEvCCRphA4G5etGeOBx3vegRxRWCcTgP+mwBdjChgX7lyiNpWI0X14hMaqeIcr67BZmdNK5QVNdd87BdFarh9TQOxDqP8m9NCmaoX6Oo2QGOcqiKMfJMdhpIIPQfnht/Da95w/hznPxG8pT42WUx1qMgG7hdaYMZwH0XwvERVhbB/6HFtssgMJoC+HuU6n7IfkD1TWcwiPieXTW6doPDe6OjlDf8cPT1oO5FA11n8uUrlG9vOKbtjidnoftCdTKAeG6BPgs5qrSOXCWNinuTmmgkcc0VnqT/Wvy6ziPcTNB50g6wenXUpI5EXZXuOTpeD1XC9X4u/j4vB6rxeHNar4XC1XiyzyO95vz6Ld7ZZB6DGfgQTa7+7FbMk6KZffTfU93mkfLfQ/bB/FLpNZ4NRGHbOtxU/zDmA6UtTvk+MxYDf6bwaLFbZAPBCYSgTIv824U8zW5DJQ1X8hXznOralEhXLYyClv+5xD/3SrDL6lV6DMP5CvQ/wWXy6yufjl+/AnYAh7xIfWsHLMQv++ptXsIKryMC9fHrxkdRFBw8IRa+++d9FB+dXe3Xmy6fRayuMPPnkVdXx/26rE+5BolAu+z5s+4+3+ndddFlMucOtGaFfj9g/jW7VbvW0ZsRoqpLk4TEkH0Y3wfm2jy9Pnn0unpEeBvzwXKzPopsHEcHT/JoLqJTNB+P+4fhwwf6z6Gzf6XcP3X5yey51ZaHM80z6sMLDhxWG31hIXfL0Ks7ywbu/IJWHeSf3PnDwK9D30aOYxxvoFhU7Pan18mSeoji0/nFWFyEGVHdpgk5Ox91MMb6Pp9M3rmbrvOODOh7vCzGXjdCtYbrzfhJwS6uvzPKm9/qX02wuUudB4Gat7myHIQdfzLfHgfvw0IzbL0BGx32OwKwGe0N0hULyjosppSZUBk3KFFlM/Q83V6JLvYZT0BRdhDNcGfeFFb2nJftzzOj+NFHcqXNKZ4voYn3HL0Nna613kyFJZtrrk8U+j063diEY+5Qd31Zq9Dolh6J9Hl2sFLx/yindaT+OLqKmfblKEhciEYSpeZACXqYm1PIwjpkjqouHvKM76ZtqGmThH4SMVHkd6l2l+cQ4tlpFJyk6MVcbvTNIC1LT6aA36s9jzzQh6GJNuyLYaA7Ho1F/NfNE3sP2eOQGknjDvp7sZS0e+t1l5nGTQDjM3HZHo8NXuuhu8ctvhq0rDDd8dJYgv6ehREweLW7Jxwd70ukeFqsZw1/hhE/MCP+MndhQRlBMG7SJ1jWJtUF2L+BTIP5FZum+x3sPmhgE7/mbEfIhQVAhJEFBz0YHrcVuepzAejnhejPgj3ck8qsgtLzCHpbD7vioyxP5PBc+g0cowUOoeabr7pmxEeryNztwwXjoojCOYJQe4z1yucKsRb1kyKpI+Kcg0aM1dHj0/E+zI8LgdCaSH9QERVyNRUqJHQ2hTgxHNxfid1lblKiMhcjHlFneGI1U0BqN/yyIuEbLCFJ9OkdN1DLFCazamGMUclV0YAmutSFJtSF9kH6hiTimFfdQYtKtJo6vgtRQ38PMXAVw+qSly2wR0084bCgsDHHSRRY+LOvm6TBBfnSClaaxjroi2+OEgi3jFxSLDPxVW+gWrIxwHrWXzvW9LrLB25LZkDiUeSNY5+jW1Je5Cd6ml6PH/dRG8qFNMxhki9kYVgm6GhJGh3wHaM/VSR79BAmrLaBj1fP4o7UHqigUvsgj8VNY3dilmVGiofmzAHRYXoDfOxywFB0cMxkHhQDXlsJCyEYlxuawSdehoMLumHeakdTPViyM3e9vRsjde6a8r1xEAb9gZ3J7KSKEsDwKS6P8J8hW16bQ7JQpKTokMsqMWXbW0MmSy1RcDb0ozacUizenPDG0FXQUgCGIxFADd5SLniqkiXthig5pL90MnRLe+6Jtlpsq0OGXyrVVj1/yzOBC4KcRI1tSt2AdbJwlV7WDHjF1G6brzZBU9AVZOfjbB3Q3XTEEkrzVKXQBZJ8wuaDDbzuJLxrCueRfEAkvsKzcEe87/BOdJF8rbGdIwg7bQb6FI/MctSgKpR3/imUWgbwi6INAJ0SeIDmGQStFh84AX5R7JYagMKJfi9BuGEXy/Q5/XKmj0NpoCsigKBC6DyIQ1430Waqx0rLAk5boirkWg6jOZ+MZOn8+k+yLrlhKFehi3S19343WYb5K2ho6ZDrAiiCM6zuciUPnMi4KS3iR+AkSnY+WopafOyMZOoc65l8kSoYOg1k/f5/Z7aPTeSDmy4D+VZjy89EU8sPYUJOTowxdMb/EAmMnJhf04rGROXq3sHjkgKJ5LSsM5IqAMoOzsi2gy+Vxj+uLTJXP0RWLQF/VeE+Q6FGW4XKNLnLDcnTCf6DVNjp0J1023tVBQdbMR6Ouq/Xl5OiCzh0pWMPmWHk3LUZ+8246KBzKJs6HNNq0MIBOdhNIzxCj5vVxO6BK4236XgFdAU8NjVL0eHM9xcrQrWPxUGw44TrNUGjRX2cilQhMSie7Eyyb4JWtDy+zJGnXZ31D5jrwL3vpkLQoHB/LrBwdhqQ89YLgTrujaYoOf0H6hCxOCOTdJTMStPeKJ5NJRyCQPZL7u3qKLpK70lVFtl/ndl1krKQpTGQ7XuRH77aI7lDIooaEdE0GWhwrWoJXbTEoq5feJHO/pG7w55+kCiPmWGmDmvqAZegi67kn+6m5GH1p2SFKAv3+fN1aUw1wUxMMR59FYoT3htxz5LqZGB6ZTi2pNFmrhwKGe2cLL7MwCRzzLLIu53x0yxwBscYqj6gj2B6DGRABE0hfctl+fsteHR1U1JWWFn7F5IsZE0gGMS1157uWBRsdAhskHM9NMapO5mxqixbluh7wOVuEAqwO7Cm32R1iWrER+TMHmkA+PVig9o3YMlkfDcEqRYw5FFxR1wnPtysjVdEtLFyPNQZ4yMjiPQ2DL6mvlwcbjF1cOBVVG8QYEpYWWIGNaKbJn9NB7usYrCc9kRHkDpYLn3v8MBJw7xwCGCJOaXeX6xEcwAypMvo83nVCH9mdq+HvHXRrmC4DBptpVntz0pvv03q9IuFGsE8C6Y6t5Z6dCMLC7n4foS5LHSwYg73sNEJuorriT78P8xSaHTwdcneNpgdoB3P+WCZj87ajVkVfJePDYrE49PtT0eyd7qLbOcXzhN/YXcGzJOY+OJyXx+MZ9ju4/S58vLM/9QCtdxabkkzOGexh+PnacKUJB9yz7PYPcN3NtzSiB25m7LHYb2UZsE9ztMQLtJnfp5dUVhgIDJmm50ltJ/ylF1OFqliVixwO7XGnilFKGQxNgRrDx2NmCWcqi5BBTo9oPhrjNL3HTC+cZgdCmk8W/iLwcWwpDD/a6tzCMlhq2vtIzzLPuF2cfDfe0V4mba3gOXRyGd25+zqZt7GO9FLaQodtg/nuUkCvuyO8urSGPi8caMsv+upE8ZakLXTwnfId2FZUOIL6Y9Karls2itJuaq7yHc2flNYW2iFqscYinu75Yhf6p6U1dAf8r/4U49kgsJefV5c20xvIdMP9cN/3g87uH7R5q5kZBO8Wnc5mPVM/r+cgrSaVEHAU7ucEH5IcPRitl2dY8/nP5cM8kwzd/Z4neu9k9H4d+siUKfC+sfll6PZWt1fD07CD/O/wd6Fv1iiM90kXd1F//7vQty4KTVDzE1eZ34XOZ4EhPa6XXoKC3e9Cn3J0a9Cfwn7JX9bq+z4KeYt3pzZyj78LXd+iEMPuuTEaJr8LHS1WGiwrBkF3yO16XO9Aj38sWKJrqyGMSeFgbiNlPDV+g8yS1IfpHJlBdrByomi/RHKHUZsEE/FKufMlf438D7I2VQrb20VG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6" descr="Image result for isi certificat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73232" y="1881267"/>
            <a:ext cx="2981888" cy="4321527"/>
          </a:xfrm>
          <a:prstGeom prst="rect">
            <a:avLst/>
          </a:prstGeom>
        </p:spPr>
      </p:pic>
      <p:sp>
        <p:nvSpPr>
          <p:cNvPr id="13" name="Подзаголовок 2"/>
          <p:cNvSpPr txBox="1">
            <a:spLocks/>
          </p:cNvSpPr>
          <p:nvPr/>
        </p:nvSpPr>
        <p:spPr>
          <a:xfrm>
            <a:off x="5747657" y="6365174"/>
            <a:ext cx="6642280" cy="42485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+7 495 988</a:t>
            </a:r>
            <a:r>
              <a:rPr lang="en-US" dirty="0" smtClean="0"/>
              <a:t> </a:t>
            </a:r>
            <a:r>
              <a:rPr lang="ru-RU" dirty="0" smtClean="0"/>
              <a:t>16</a:t>
            </a:r>
            <a:r>
              <a:rPr lang="en-US" dirty="0" smtClean="0"/>
              <a:t> </a:t>
            </a:r>
            <a:r>
              <a:rPr lang="ru-RU" dirty="0" smtClean="0"/>
              <a:t>20</a:t>
            </a:r>
            <a:r>
              <a:rPr lang="en-US" dirty="0" smtClean="0"/>
              <a:t>  </a:t>
            </a:r>
            <a:r>
              <a:rPr lang="en-US" dirty="0" smtClean="0">
                <a:solidFill>
                  <a:srgbClr val="585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ru-RU" dirty="0" smtClean="0">
                <a:solidFill>
                  <a:srgbClr val="585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cert@mirexpo.ru</a:t>
            </a:r>
            <a:r>
              <a:rPr lang="en-US" u="sng" dirty="0" smtClean="0">
                <a:solidFill>
                  <a:srgbClr val="585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u="sng" dirty="0">
              <a:solidFill>
                <a:srgbClr val="5858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401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одзаголовок 2"/>
          <p:cNvSpPr txBox="1">
            <a:spLocks/>
          </p:cNvSpPr>
          <p:nvPr/>
        </p:nvSpPr>
        <p:spPr>
          <a:xfrm>
            <a:off x="104523" y="981951"/>
            <a:ext cx="12077700" cy="1992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1600" dirty="0">
                <a:solidFill>
                  <a:srgbClr val="585857"/>
                </a:solidFill>
                <a:latin typeface="Avenir Next W1G Light" panose="020B0403020202020204" pitchFamily="34" charset="0"/>
                <a:cs typeface="Arial" panose="020B0604020202020204" pitchFamily="34" charset="0"/>
              </a:rPr>
              <a:t>Организации, имеющие Сертификаты с аккредитацией членов </a:t>
            </a:r>
            <a:r>
              <a:rPr lang="en-US" sz="1600" dirty="0">
                <a:solidFill>
                  <a:srgbClr val="585857"/>
                </a:solidFill>
                <a:latin typeface="Avenir Next W1G Light" panose="020B0403020202020204" pitchFamily="34" charset="0"/>
                <a:cs typeface="Arial" panose="020B0604020202020204" pitchFamily="34" charset="0"/>
              </a:rPr>
              <a:t>IAF</a:t>
            </a:r>
            <a:r>
              <a:rPr lang="ru-RU" sz="1600" dirty="0">
                <a:solidFill>
                  <a:srgbClr val="585857"/>
                </a:solidFill>
                <a:latin typeface="Avenir Next W1G Light" panose="020B0403020202020204" pitchFamily="34" charset="0"/>
                <a:cs typeface="Arial" panose="020B0604020202020204" pitchFamily="34" charset="0"/>
              </a:rPr>
              <a:t> могут переоформить Сертификаты </a:t>
            </a:r>
            <a:r>
              <a:rPr lang="en-US" sz="1600" dirty="0">
                <a:solidFill>
                  <a:srgbClr val="585857"/>
                </a:solidFill>
                <a:latin typeface="Avenir Next W1G Light" panose="020B0403020202020204" pitchFamily="34" charset="0"/>
                <a:cs typeface="Arial" panose="020B0604020202020204" pitchFamily="34" charset="0"/>
              </a:rPr>
              <a:t>AJA Europe c </a:t>
            </a:r>
            <a:r>
              <a:rPr lang="ru-RU" sz="1600" dirty="0">
                <a:solidFill>
                  <a:srgbClr val="585857"/>
                </a:solidFill>
                <a:latin typeface="Avenir Next W1G Light" panose="020B0403020202020204" pitchFamily="34" charset="0"/>
                <a:cs typeface="Arial" panose="020B0604020202020204" pitchFamily="34" charset="0"/>
              </a:rPr>
              <a:t>аккредитацией </a:t>
            </a:r>
            <a:r>
              <a:rPr lang="en-US" sz="1600" dirty="0">
                <a:solidFill>
                  <a:srgbClr val="585857"/>
                </a:solidFill>
                <a:latin typeface="Avenir Next W1G Light" panose="020B0403020202020204" pitchFamily="34" charset="0"/>
                <a:cs typeface="Arial" panose="020B0604020202020204" pitchFamily="34" charset="0"/>
              </a:rPr>
              <a:t>UKAS </a:t>
            </a:r>
            <a:r>
              <a:rPr lang="ru-RU" sz="1600" dirty="0">
                <a:solidFill>
                  <a:srgbClr val="585857"/>
                </a:solidFill>
                <a:latin typeface="Avenir Next W1G Light" panose="020B0403020202020204" pitchFamily="34" charset="0"/>
                <a:cs typeface="Arial" panose="020B0604020202020204" pitchFamily="34" charset="0"/>
              </a:rPr>
              <a:t>или другими </a:t>
            </a:r>
            <a:r>
              <a:rPr lang="ru-RU" sz="1600" dirty="0" smtClean="0">
                <a:solidFill>
                  <a:srgbClr val="585857"/>
                </a:solidFill>
                <a:latin typeface="Avenir Next W1G Light" panose="020B0403020202020204" pitchFamily="34" charset="0"/>
                <a:cs typeface="Arial" panose="020B0604020202020204" pitchFamily="34" charset="0"/>
              </a:rPr>
              <a:t>аккредитациями </a:t>
            </a:r>
            <a:r>
              <a:rPr lang="ru-RU" sz="1600" dirty="0">
                <a:solidFill>
                  <a:srgbClr val="585857"/>
                </a:solidFill>
                <a:latin typeface="Avenir Next W1G Light" panose="020B0403020202020204" pitchFamily="34" charset="0"/>
                <a:cs typeface="Arial" panose="020B0604020202020204" pitchFamily="34" charset="0"/>
              </a:rPr>
              <a:t>на более выгодных условиях с сохранением текущего расписания </a:t>
            </a:r>
            <a:r>
              <a:rPr lang="ru-RU" sz="1600" dirty="0" smtClean="0">
                <a:solidFill>
                  <a:srgbClr val="585857"/>
                </a:solidFill>
                <a:latin typeface="Avenir Next W1G Light" panose="020B0403020202020204" pitchFamily="34" charset="0"/>
                <a:cs typeface="Arial" panose="020B0604020202020204" pitchFamily="34" charset="0"/>
              </a:rPr>
              <a:t>сертификации</a:t>
            </a:r>
            <a:endParaRPr lang="ru-RU" sz="1600" dirty="0">
              <a:solidFill>
                <a:srgbClr val="585857"/>
              </a:solidFill>
              <a:latin typeface="Avenir Next W1G Light" panose="020B04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114300" y="2356702"/>
            <a:ext cx="12077700" cy="9126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dirty="0" smtClean="0">
                <a:solidFill>
                  <a:srgbClr val="585857"/>
                </a:solidFill>
                <a:latin typeface="Avenir Next W1G Light" panose="020B0403020202020204" pitchFamily="34" charset="0"/>
                <a:cs typeface="Arial" panose="020B0604020202020204" pitchFamily="34" charset="0"/>
              </a:rPr>
              <a:t>НЕ НУЖНО ЖДАТЬ 3 ГОДА ЧТОБЫ </a:t>
            </a:r>
            <a:r>
              <a:rPr lang="ru-RU" sz="2000" b="1" dirty="0" smtClean="0">
                <a:solidFill>
                  <a:srgbClr val="B3D770"/>
                </a:solidFill>
                <a:latin typeface="Avenir Next W1G Light" panose="020B0403020202020204" pitchFamily="34" charset="0"/>
                <a:cs typeface="Arial" panose="020B0604020202020204" pitchFamily="34" charset="0"/>
              </a:rPr>
              <a:t>СМЕНИТЬ ОРГАН ПО СЕРТИФИКАЦИИ</a:t>
            </a:r>
            <a:r>
              <a:rPr lang="ru-RU" sz="2000" dirty="0" smtClean="0">
                <a:solidFill>
                  <a:srgbClr val="585857"/>
                </a:solidFill>
                <a:latin typeface="Avenir Next W1G Light" panose="020B0403020202020204" pitchFamily="34" charset="0"/>
                <a:cs typeface="Arial" panose="020B0604020202020204" pitchFamily="34" charset="0"/>
              </a:rPr>
              <a:t>.</a:t>
            </a:r>
            <a:endParaRPr lang="en-US" sz="2000" dirty="0" smtClean="0">
              <a:solidFill>
                <a:srgbClr val="585857"/>
              </a:solidFill>
              <a:latin typeface="Avenir Next W1G Light" panose="020B0403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2000" dirty="0" smtClean="0">
                <a:solidFill>
                  <a:srgbClr val="585857"/>
                </a:solidFill>
                <a:latin typeface="Avenir Next W1G Light" panose="020B0403020202020204" pitchFamily="34" charset="0"/>
                <a:cs typeface="Arial" panose="020B0604020202020204" pitchFamily="34" charset="0"/>
              </a:rPr>
              <a:t>СДЕЛАЙТЕ ЧЕТЫРЕ ПРОСТЫХ ШАГА</a:t>
            </a:r>
            <a:r>
              <a:rPr lang="en-US" sz="2000" dirty="0" smtClean="0">
                <a:solidFill>
                  <a:srgbClr val="585857"/>
                </a:solidFill>
                <a:latin typeface="Avenir Next W1G Light" panose="020B0403020202020204" pitchFamily="34" charset="0"/>
                <a:cs typeface="Arial" panose="020B0604020202020204" pitchFamily="34" charset="0"/>
              </a:rPr>
              <a:t>:</a:t>
            </a:r>
            <a:endParaRPr lang="ru-RU" sz="2000" dirty="0">
              <a:solidFill>
                <a:srgbClr val="585857"/>
              </a:solidFill>
              <a:latin typeface="Avenir Next W1G Light" panose="020B0403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Выноска со стрелкой вправо 1"/>
          <p:cNvSpPr/>
          <p:nvPr/>
        </p:nvSpPr>
        <p:spPr>
          <a:xfrm>
            <a:off x="582591" y="3569541"/>
            <a:ext cx="2691114" cy="2605694"/>
          </a:xfrm>
          <a:prstGeom prst="right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585857"/>
                </a:solidFill>
                <a:latin typeface="Avenir Next W1G Light" panose="020B0403020202020204" pitchFamily="34" charset="0"/>
                <a:cs typeface="Arial" panose="020B0604020202020204" pitchFamily="34" charset="0"/>
              </a:rPr>
              <a:t>Запросить в </a:t>
            </a:r>
            <a:r>
              <a:rPr lang="en-US" sz="1600" dirty="0">
                <a:solidFill>
                  <a:srgbClr val="585857"/>
                </a:solidFill>
                <a:latin typeface="Avenir Next W1G Light" panose="020B0403020202020204" pitchFamily="34" charset="0"/>
                <a:cs typeface="Arial" panose="020B0604020202020204" pitchFamily="34" charset="0"/>
              </a:rPr>
              <a:t>AJA</a:t>
            </a:r>
            <a:r>
              <a:rPr lang="ru-RU" sz="1600" dirty="0">
                <a:solidFill>
                  <a:srgbClr val="585857"/>
                </a:solidFill>
                <a:latin typeface="Avenir Next W1G Light" panose="020B0403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585857"/>
                </a:solidFill>
                <a:latin typeface="Avenir Next W1G Light" panose="020B0403020202020204" pitchFamily="34" charset="0"/>
                <a:cs typeface="Arial" panose="020B0604020202020204" pitchFamily="34" charset="0"/>
              </a:rPr>
              <a:t>Registrars </a:t>
            </a:r>
            <a:r>
              <a:rPr lang="ru-RU" sz="1600" dirty="0">
                <a:solidFill>
                  <a:srgbClr val="585857"/>
                </a:solidFill>
                <a:latin typeface="Avenir Next W1G Light" panose="020B0403020202020204" pitchFamily="34" charset="0"/>
                <a:cs typeface="Arial" panose="020B0604020202020204" pitchFamily="34" charset="0"/>
              </a:rPr>
              <a:t>условия сертификации</a:t>
            </a:r>
          </a:p>
        </p:txBody>
      </p:sp>
      <p:sp>
        <p:nvSpPr>
          <p:cNvPr id="16" name="Выноска со стрелкой вправо 15"/>
          <p:cNvSpPr/>
          <p:nvPr/>
        </p:nvSpPr>
        <p:spPr>
          <a:xfrm>
            <a:off x="3394941" y="3594490"/>
            <a:ext cx="2691114" cy="2528993"/>
          </a:xfrm>
          <a:prstGeom prst="right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585857"/>
                </a:solidFill>
                <a:latin typeface="Avenir Next W1G Light" panose="020B0403020202020204" pitchFamily="34" charset="0"/>
                <a:cs typeface="Arial" panose="020B0604020202020204" pitchFamily="34" charset="0"/>
              </a:rPr>
              <a:t>Направить в </a:t>
            </a:r>
            <a:r>
              <a:rPr lang="en-US" sz="1600" dirty="0">
                <a:solidFill>
                  <a:srgbClr val="585857"/>
                </a:solidFill>
                <a:latin typeface="Avenir Next W1G Light" panose="020B0403020202020204" pitchFamily="34" charset="0"/>
                <a:cs typeface="Arial" panose="020B0604020202020204" pitchFamily="34" charset="0"/>
              </a:rPr>
              <a:t>AJA</a:t>
            </a:r>
            <a:r>
              <a:rPr lang="ru-RU" sz="1600" dirty="0">
                <a:solidFill>
                  <a:srgbClr val="585857"/>
                </a:solidFill>
                <a:latin typeface="Avenir Next W1G Light" panose="020B0403020202020204" pitchFamily="34" charset="0"/>
                <a:cs typeface="Arial" panose="020B0604020202020204" pitchFamily="34" charset="0"/>
              </a:rPr>
              <a:t> копию сертификата и отчета о сертификации действующего органа</a:t>
            </a:r>
          </a:p>
        </p:txBody>
      </p:sp>
      <p:sp>
        <p:nvSpPr>
          <p:cNvPr id="17" name="Выноска со стрелкой вправо 16"/>
          <p:cNvSpPr/>
          <p:nvPr/>
        </p:nvSpPr>
        <p:spPr>
          <a:xfrm>
            <a:off x="6207291" y="3602077"/>
            <a:ext cx="3098753" cy="2521406"/>
          </a:xfrm>
          <a:prstGeom prst="right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585857"/>
                </a:solidFill>
                <a:latin typeface="Avenir Next W1G Light" panose="020B0403020202020204" pitchFamily="34" charset="0"/>
                <a:cs typeface="Arial" panose="020B0604020202020204" pitchFamily="34" charset="0"/>
              </a:rPr>
              <a:t>Без проведения проверки оформить сертификат </a:t>
            </a:r>
            <a:r>
              <a:rPr lang="en-US" sz="1600" dirty="0">
                <a:solidFill>
                  <a:srgbClr val="585857"/>
                </a:solidFill>
                <a:latin typeface="Avenir Next W1G Light" panose="020B0403020202020204" pitchFamily="34" charset="0"/>
                <a:cs typeface="Arial" panose="020B0604020202020204" pitchFamily="34" charset="0"/>
              </a:rPr>
              <a:t>AJA </a:t>
            </a:r>
            <a:r>
              <a:rPr lang="ru-RU" sz="1600" dirty="0">
                <a:solidFill>
                  <a:srgbClr val="585857"/>
                </a:solidFill>
                <a:latin typeface="Avenir Next W1G Light" panose="020B0403020202020204" pitchFamily="34" charset="0"/>
                <a:cs typeface="Arial" panose="020B0604020202020204" pitchFamily="34" charset="0"/>
              </a:rPr>
              <a:t>со сроком действия и областью прошлого сертификата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438257" y="3602077"/>
            <a:ext cx="2176937" cy="25243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585857"/>
                </a:solidFill>
                <a:latin typeface="Avenir Next W1G Light" panose="020B0403020202020204" pitchFamily="34" charset="0"/>
                <a:cs typeface="Arial" panose="020B0604020202020204" pitchFamily="34" charset="0"/>
              </a:rPr>
              <a:t>Пройти в плановые сроки очередной надзорный или ре сертификационный аудит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06056" y="3318109"/>
            <a:ext cx="1481560" cy="489574"/>
          </a:xfrm>
          <a:prstGeom prst="roundRect">
            <a:avLst/>
          </a:prstGeom>
          <a:solidFill>
            <a:srgbClr val="B3D770"/>
          </a:solidFill>
          <a:ln>
            <a:solidFill>
              <a:srgbClr val="5858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585857"/>
                </a:solidFill>
              </a:rPr>
              <a:t>ШАГ 1</a:t>
            </a:r>
            <a:endParaRPr lang="ru-RU" dirty="0">
              <a:solidFill>
                <a:srgbClr val="585857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519151" y="3324754"/>
            <a:ext cx="1481560" cy="489574"/>
          </a:xfrm>
          <a:prstGeom prst="roundRect">
            <a:avLst/>
          </a:prstGeom>
          <a:solidFill>
            <a:srgbClr val="B3D770"/>
          </a:solidFill>
          <a:ln>
            <a:solidFill>
              <a:srgbClr val="5858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585857"/>
                </a:solidFill>
              </a:rPr>
              <a:t>ШАГ </a:t>
            </a:r>
            <a:r>
              <a:rPr lang="en-US" dirty="0" smtClean="0">
                <a:solidFill>
                  <a:srgbClr val="585857"/>
                </a:solidFill>
              </a:rPr>
              <a:t>2</a:t>
            </a:r>
            <a:endParaRPr lang="ru-RU" dirty="0">
              <a:solidFill>
                <a:srgbClr val="585857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452737" y="3329293"/>
            <a:ext cx="1481560" cy="489574"/>
          </a:xfrm>
          <a:prstGeom prst="roundRect">
            <a:avLst/>
          </a:prstGeom>
          <a:solidFill>
            <a:srgbClr val="B3D770"/>
          </a:solidFill>
          <a:ln>
            <a:solidFill>
              <a:srgbClr val="5858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585857"/>
                </a:solidFill>
              </a:rPr>
              <a:t>ШАГ </a:t>
            </a:r>
            <a:r>
              <a:rPr lang="en-US" dirty="0" smtClean="0">
                <a:solidFill>
                  <a:srgbClr val="585857"/>
                </a:solidFill>
              </a:rPr>
              <a:t>3</a:t>
            </a:r>
            <a:endParaRPr lang="ru-RU" dirty="0">
              <a:solidFill>
                <a:srgbClr val="585857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9785945" y="3349703"/>
            <a:ext cx="1481560" cy="489574"/>
          </a:xfrm>
          <a:prstGeom prst="roundRect">
            <a:avLst/>
          </a:prstGeom>
          <a:solidFill>
            <a:srgbClr val="B3D770"/>
          </a:solidFill>
          <a:ln>
            <a:solidFill>
              <a:srgbClr val="5858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ШАГ</a:t>
            </a:r>
            <a:r>
              <a:rPr lang="ru-RU" dirty="0" smtClean="0"/>
              <a:t> </a:t>
            </a:r>
            <a:r>
              <a:rPr lang="en-US" dirty="0" smtClean="0"/>
              <a:t>4</a:t>
            </a:r>
            <a:endParaRPr lang="ru-RU" dirty="0"/>
          </a:p>
        </p:txBody>
      </p:sp>
      <p:grpSp>
        <p:nvGrpSpPr>
          <p:cNvPr id="24" name="Группа 23"/>
          <p:cNvGrpSpPr/>
          <p:nvPr/>
        </p:nvGrpSpPr>
        <p:grpSpPr>
          <a:xfrm>
            <a:off x="95857" y="-21129"/>
            <a:ext cx="12093986" cy="1167024"/>
            <a:chOff x="88237" y="-21129"/>
            <a:chExt cx="12093986" cy="1167024"/>
          </a:xfrm>
        </p:grpSpPr>
        <p:sp>
          <p:nvSpPr>
            <p:cNvPr id="25" name="Параллелограмм 24"/>
            <p:cNvSpPr/>
            <p:nvPr/>
          </p:nvSpPr>
          <p:spPr>
            <a:xfrm flipH="1">
              <a:off x="1403350" y="239722"/>
              <a:ext cx="8940800" cy="610181"/>
            </a:xfrm>
            <a:prstGeom prst="parallelogram">
              <a:avLst>
                <a:gd name="adj" fmla="val 55179"/>
              </a:avLst>
            </a:prstGeom>
            <a:solidFill>
              <a:srgbClr val="B3D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8237" y="101895"/>
              <a:ext cx="1220046" cy="1044000"/>
            </a:xfrm>
            <a:prstGeom prst="rect">
              <a:avLst/>
            </a:prstGeom>
          </p:spPr>
        </p:pic>
        <p:sp>
          <p:nvSpPr>
            <p:cNvPr id="27" name="Подзаголовок 2"/>
            <p:cNvSpPr txBox="1">
              <a:spLocks/>
            </p:cNvSpPr>
            <p:nvPr/>
          </p:nvSpPr>
          <p:spPr>
            <a:xfrm>
              <a:off x="2916091" y="322056"/>
              <a:ext cx="7363644" cy="46282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RU" sz="2400" dirty="0">
                  <a:solidFill>
                    <a:srgbClr val="585857"/>
                  </a:solidFill>
                  <a:latin typeface="Avenir Next Cyr" panose="020B0503020202020204" pitchFamily="34" charset="-52"/>
                  <a:cs typeface="Arial" panose="020B0604020202020204" pitchFamily="34" charset="0"/>
                </a:rPr>
                <a:t>Международный трансфер сертификатов</a:t>
              </a:r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319529" y="-21129"/>
              <a:ext cx="2862694" cy="1118240"/>
            </a:xfrm>
            <a:prstGeom prst="rect">
              <a:avLst/>
            </a:prstGeom>
          </p:spPr>
        </p:pic>
      </p:grpSp>
      <p:pic>
        <p:nvPicPr>
          <p:cNvPr id="36" name="Рисунок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2966" y="5192254"/>
            <a:ext cx="696438" cy="982981"/>
          </a:xfrm>
          <a:prstGeom prst="rect">
            <a:avLst/>
          </a:prstGeom>
          <a:ln>
            <a:solidFill>
              <a:srgbClr val="585857"/>
            </a:solidFill>
          </a:ln>
        </p:spPr>
      </p:pic>
      <p:sp>
        <p:nvSpPr>
          <p:cNvPr id="21" name="Подзаголовок 2"/>
          <p:cNvSpPr txBox="1">
            <a:spLocks/>
          </p:cNvSpPr>
          <p:nvPr/>
        </p:nvSpPr>
        <p:spPr>
          <a:xfrm>
            <a:off x="5747657" y="6365174"/>
            <a:ext cx="6642280" cy="42485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+7 495 988</a:t>
            </a:r>
            <a:r>
              <a:rPr lang="en-US" dirty="0" smtClean="0"/>
              <a:t> </a:t>
            </a:r>
            <a:r>
              <a:rPr lang="ru-RU" dirty="0" smtClean="0"/>
              <a:t>16</a:t>
            </a:r>
            <a:r>
              <a:rPr lang="en-US" dirty="0" smtClean="0"/>
              <a:t> </a:t>
            </a:r>
            <a:r>
              <a:rPr lang="ru-RU" dirty="0" smtClean="0"/>
              <a:t>20</a:t>
            </a:r>
            <a:r>
              <a:rPr lang="en-US" dirty="0" smtClean="0"/>
              <a:t>  </a:t>
            </a:r>
            <a:r>
              <a:rPr lang="en-US" dirty="0" smtClean="0">
                <a:solidFill>
                  <a:srgbClr val="585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ru-RU" dirty="0" smtClean="0">
                <a:solidFill>
                  <a:srgbClr val="585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cert@mirexpo.ru</a:t>
            </a:r>
            <a:r>
              <a:rPr lang="en-US" u="sng" dirty="0" smtClean="0">
                <a:solidFill>
                  <a:srgbClr val="585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u="sng" dirty="0">
              <a:solidFill>
                <a:srgbClr val="5858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398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право 2"/>
          <p:cNvSpPr/>
          <p:nvPr/>
        </p:nvSpPr>
        <p:spPr>
          <a:xfrm>
            <a:off x="1604001" y="1582565"/>
            <a:ext cx="4705004" cy="422127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араллелограмм 3"/>
          <p:cNvSpPr/>
          <p:nvPr/>
        </p:nvSpPr>
        <p:spPr>
          <a:xfrm flipH="1">
            <a:off x="1468303" y="226641"/>
            <a:ext cx="8940800" cy="750878"/>
          </a:xfrm>
          <a:prstGeom prst="parallelogram">
            <a:avLst>
              <a:gd name="adj" fmla="val 55179"/>
            </a:avLst>
          </a:prstGeom>
          <a:solidFill>
            <a:srgbClr val="B3D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Cambria" panose="0204050305040603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857" y="101895"/>
            <a:ext cx="1220046" cy="1044000"/>
          </a:xfrm>
          <a:prstGeom prst="rect">
            <a:avLst/>
          </a:prstGeom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1290163" y="1162233"/>
            <a:ext cx="7497993" cy="6101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2400" dirty="0" smtClean="0">
                <a:solidFill>
                  <a:srgbClr val="585857"/>
                </a:solidFill>
                <a:latin typeface="Avenir Next Cyr" panose="020B0503020202020204" pitchFamily="34" charset="-52"/>
                <a:cs typeface="Arial" panose="020B0604020202020204" pitchFamily="34" charset="0"/>
              </a:rPr>
              <a:t>Жизненный цикл нематериального актива</a:t>
            </a:r>
            <a:endParaRPr lang="ru-RU" sz="2400" dirty="0">
              <a:solidFill>
                <a:srgbClr val="585857"/>
              </a:solidFill>
              <a:latin typeface="Avenir Next Cyr" panose="020B0503020202020204" pitchFamily="34" charset="-52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27149" y="-21129"/>
            <a:ext cx="2862694" cy="1118240"/>
          </a:xfrm>
          <a:prstGeom prst="rect">
            <a:avLst/>
          </a:prstGeom>
        </p:spPr>
      </p:pic>
      <p:sp>
        <p:nvSpPr>
          <p:cNvPr id="18" name="Стрелка вправо 17"/>
          <p:cNvSpPr/>
          <p:nvPr/>
        </p:nvSpPr>
        <p:spPr>
          <a:xfrm>
            <a:off x="6663977" y="1582565"/>
            <a:ext cx="4705004" cy="422127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756401" y="3031481"/>
            <a:ext cx="46730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Avenir Next Cyr Light" panose="020B0403020202020204" pitchFamily="34" charset="-52"/>
              </a:rPr>
              <a:t>Поиск идеи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Avenir Next Cyr Light" panose="020B0403020202020204" pitchFamily="34" charset="-52"/>
              </a:rPr>
              <a:t>НИОКР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Avenir Next Cyr Light" panose="020B0403020202020204" pitchFamily="34" charset="-52"/>
              </a:rPr>
              <a:t>Испытания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Avenir Next Cyr Light" panose="020B0403020202020204" pitchFamily="34" charset="-52"/>
              </a:rPr>
              <a:t>Регистрация прав собственности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Avenir Next Cyr Light" panose="020B0403020202020204" pitchFamily="34" charset="-52"/>
              </a:rPr>
              <a:t>Ввод в коммерческую эксплуатацию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30383" y="2801962"/>
            <a:ext cx="46730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venir Next Cyr Light" panose="020B0403020202020204" pitchFamily="34" charset="-52"/>
              </a:rPr>
              <a:t>Управление нематериальным</a:t>
            </a:r>
          </a:p>
          <a:p>
            <a:r>
              <a:rPr lang="ru-RU" sz="1600" dirty="0">
                <a:latin typeface="Avenir Next Cyr Light" panose="020B0403020202020204" pitchFamily="34" charset="-52"/>
              </a:rPr>
              <a:t>а</a:t>
            </a:r>
            <a:r>
              <a:rPr lang="ru-RU" sz="1600" dirty="0" smtClean="0">
                <a:latin typeface="Avenir Next Cyr Light" panose="020B0403020202020204" pitchFamily="34" charset="-52"/>
              </a:rPr>
              <a:t>ктивом</a:t>
            </a:r>
            <a:r>
              <a:rPr lang="en-US" sz="1600" dirty="0" smtClean="0">
                <a:latin typeface="Avenir Next Cyr Light" panose="020B0403020202020204" pitchFamily="34" charset="-52"/>
              </a:rPr>
              <a:t>:</a:t>
            </a:r>
            <a:endParaRPr lang="ru-RU" sz="1600" dirty="0" smtClean="0">
              <a:latin typeface="Avenir Next Cyr Light" panose="020B0403020202020204" pitchFamily="34" charset="-52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Avenir Next Cyr Light" panose="020B0403020202020204" pitchFamily="34" charset="-52"/>
              </a:rPr>
              <a:t>Оценка,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Avenir Next Cyr Light" panose="020B0403020202020204" pitchFamily="34" charset="-52"/>
              </a:rPr>
              <a:t>Контроль,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Avenir Next Cyr Light" panose="020B0403020202020204" pitchFamily="34" charset="-52"/>
              </a:rPr>
              <a:t>Актуализация,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Avenir Next Cyr Light" panose="020B0403020202020204" pitchFamily="34" charset="-52"/>
              </a:rPr>
              <a:t>Продажа,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Avenir Next Cyr Light" panose="020B0403020202020204" pitchFamily="34" charset="-52"/>
              </a:rPr>
              <a:t>Вывод из оборота</a:t>
            </a:r>
          </a:p>
        </p:txBody>
      </p:sp>
      <p:sp>
        <p:nvSpPr>
          <p:cNvPr id="20" name="Пятиугольник 19"/>
          <p:cNvSpPr/>
          <p:nvPr/>
        </p:nvSpPr>
        <p:spPr>
          <a:xfrm>
            <a:off x="383955" y="4934111"/>
            <a:ext cx="3342538" cy="1352969"/>
          </a:xfrm>
          <a:prstGeom prst="homePlate">
            <a:avLst>
              <a:gd name="adj" fmla="val 308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8098" y="5110498"/>
            <a:ext cx="31323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venir Next Cyr Light" panose="020B0403020202020204" pitchFamily="34" charset="-52"/>
              </a:rPr>
              <a:t>Менеджмент инноваций</a:t>
            </a:r>
            <a:r>
              <a:rPr lang="en-US" dirty="0" smtClean="0">
                <a:latin typeface="Avenir Next Cyr Light" panose="020B0403020202020204" pitchFamily="34" charset="-52"/>
              </a:rPr>
              <a:t>:</a:t>
            </a:r>
            <a:endParaRPr lang="ru-RU" dirty="0" smtClean="0">
              <a:latin typeface="Avenir Next Cyr Light" panose="020B0403020202020204" pitchFamily="34" charset="-52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dirty="0" smtClean="0">
                <a:latin typeface="Avenir Next Cyr Light" panose="020B0403020202020204" pitchFamily="34" charset="-52"/>
              </a:rPr>
              <a:t>ISO </a:t>
            </a:r>
            <a:r>
              <a:rPr lang="ru-RU" dirty="0" smtClean="0">
                <a:latin typeface="Avenir Next Cyr Light" panose="020B0403020202020204" pitchFamily="34" charset="-52"/>
              </a:rPr>
              <a:t>серии 56000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dirty="0" smtClean="0">
                <a:latin typeface="Avenir Next Cyr Light" panose="020B0403020202020204" pitchFamily="34" charset="-52"/>
              </a:rPr>
              <a:t>CEN</a:t>
            </a:r>
            <a:r>
              <a:rPr lang="ru-RU" dirty="0">
                <a:latin typeface="Avenir Next Cyr Light" panose="020B0403020202020204" pitchFamily="34" charset="-52"/>
              </a:rPr>
              <a:t> </a:t>
            </a:r>
            <a:r>
              <a:rPr lang="ru-RU" dirty="0" smtClean="0">
                <a:latin typeface="Avenir Next Cyr Light" panose="020B0403020202020204" pitchFamily="34" charset="-52"/>
              </a:rPr>
              <a:t>серии 16555</a:t>
            </a:r>
            <a:endParaRPr lang="ru-RU" dirty="0">
              <a:latin typeface="Avenir Next Cyr Light" panose="020B0403020202020204" pitchFamily="34" charset="-52"/>
            </a:endParaRPr>
          </a:p>
        </p:txBody>
      </p:sp>
      <p:sp>
        <p:nvSpPr>
          <p:cNvPr id="22" name="Пятиугольник 21"/>
          <p:cNvSpPr/>
          <p:nvPr/>
        </p:nvSpPr>
        <p:spPr>
          <a:xfrm>
            <a:off x="5621923" y="4955731"/>
            <a:ext cx="3342538" cy="1352969"/>
          </a:xfrm>
          <a:prstGeom prst="homePlate">
            <a:avLst>
              <a:gd name="adj" fmla="val 308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26066" y="5132118"/>
            <a:ext cx="3132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venir Next Cyr Light" panose="020B0403020202020204" pitchFamily="34" charset="-52"/>
              </a:rPr>
              <a:t>Управление активами</a:t>
            </a:r>
            <a:r>
              <a:rPr lang="en-US" dirty="0" smtClean="0">
                <a:latin typeface="Avenir Next Cyr Light" panose="020B0403020202020204" pitchFamily="34" charset="-52"/>
              </a:rPr>
              <a:t>:</a:t>
            </a:r>
            <a:endParaRPr lang="ru-RU" dirty="0" smtClean="0">
              <a:latin typeface="Avenir Next Cyr Light" panose="020B0403020202020204" pitchFamily="34" charset="-52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dirty="0" smtClean="0">
                <a:latin typeface="Avenir Next Cyr Light" panose="020B0403020202020204" pitchFamily="34" charset="-52"/>
              </a:rPr>
              <a:t>ISO </a:t>
            </a:r>
            <a:r>
              <a:rPr lang="ru-RU" dirty="0" smtClean="0">
                <a:latin typeface="Avenir Next Cyr Light" panose="020B0403020202020204" pitchFamily="34" charset="-52"/>
              </a:rPr>
              <a:t>серии 55000</a:t>
            </a: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1667752" y="216487"/>
            <a:ext cx="7587249" cy="6101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2400" dirty="0" smtClean="0">
                <a:solidFill>
                  <a:srgbClr val="585857"/>
                </a:solidFill>
                <a:latin typeface="Avenir Next Cyr" panose="020B0503020202020204" pitchFamily="34" charset="-52"/>
                <a:cs typeface="Arial" panose="020B0604020202020204" pitchFamily="34" charset="0"/>
              </a:rPr>
              <a:t>Решения, предлагаемые международной стандартизацией</a:t>
            </a:r>
            <a:endParaRPr lang="ru-RU" sz="2400" dirty="0">
              <a:solidFill>
                <a:srgbClr val="585857"/>
              </a:solidFill>
              <a:latin typeface="Avenir Next Cyr" panose="020B0503020202020204" pitchFamily="34" charset="-52"/>
              <a:cs typeface="Arial" panose="020B0604020202020204" pitchFamily="34" charset="0"/>
            </a:endParaRP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5747657" y="6365174"/>
            <a:ext cx="6642280" cy="42485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+7 495 988</a:t>
            </a:r>
            <a:r>
              <a:rPr lang="en-US" dirty="0" smtClean="0"/>
              <a:t> </a:t>
            </a:r>
            <a:r>
              <a:rPr lang="ru-RU" dirty="0" smtClean="0"/>
              <a:t>16</a:t>
            </a:r>
            <a:r>
              <a:rPr lang="en-US" dirty="0" smtClean="0"/>
              <a:t> </a:t>
            </a:r>
            <a:r>
              <a:rPr lang="ru-RU" dirty="0" smtClean="0"/>
              <a:t>20</a:t>
            </a:r>
            <a:r>
              <a:rPr lang="en-US" dirty="0" smtClean="0"/>
              <a:t>  </a:t>
            </a:r>
            <a:r>
              <a:rPr lang="en-US" dirty="0" smtClean="0">
                <a:solidFill>
                  <a:srgbClr val="585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ru-RU" dirty="0" smtClean="0">
                <a:solidFill>
                  <a:srgbClr val="585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cert@mirexpo.ru</a:t>
            </a:r>
            <a:r>
              <a:rPr lang="en-US" u="sng" dirty="0" smtClean="0">
                <a:solidFill>
                  <a:srgbClr val="585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u="sng" dirty="0">
              <a:solidFill>
                <a:srgbClr val="5858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978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араллелограмм 3"/>
          <p:cNvSpPr/>
          <p:nvPr/>
        </p:nvSpPr>
        <p:spPr>
          <a:xfrm flipH="1">
            <a:off x="1418590" y="239722"/>
            <a:ext cx="8940800" cy="750878"/>
          </a:xfrm>
          <a:prstGeom prst="parallelogram">
            <a:avLst>
              <a:gd name="adj" fmla="val 55179"/>
            </a:avLst>
          </a:prstGeom>
          <a:solidFill>
            <a:srgbClr val="B3D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Cambria" panose="0204050305040603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857" y="101895"/>
            <a:ext cx="1220046" cy="1044000"/>
          </a:xfrm>
          <a:prstGeom prst="rect">
            <a:avLst/>
          </a:prstGeom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1739900" y="239722"/>
            <a:ext cx="7587249" cy="6101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2400" dirty="0" smtClean="0">
                <a:solidFill>
                  <a:srgbClr val="585857"/>
                </a:solidFill>
                <a:latin typeface="Avenir Next Cyr" panose="020B0503020202020204" pitchFamily="34" charset="-52"/>
                <a:cs typeface="Arial" panose="020B0604020202020204" pitchFamily="34" charset="0"/>
              </a:rPr>
              <a:t>Решения, предлагаемые международной стандартизацией</a:t>
            </a:r>
            <a:endParaRPr lang="ru-RU" sz="2400" dirty="0">
              <a:solidFill>
                <a:srgbClr val="585857"/>
              </a:solidFill>
              <a:latin typeface="Avenir Next Cyr" panose="020B0503020202020204" pitchFamily="34" charset="-52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27149" y="-21129"/>
            <a:ext cx="2862694" cy="1118240"/>
          </a:xfrm>
          <a:prstGeom prst="rect">
            <a:avLst/>
          </a:prstGeom>
        </p:spPr>
      </p:pic>
      <p:sp>
        <p:nvSpPr>
          <p:cNvPr id="11" name="Пятиугольник 10"/>
          <p:cNvSpPr/>
          <p:nvPr/>
        </p:nvSpPr>
        <p:spPr>
          <a:xfrm>
            <a:off x="322637" y="2040170"/>
            <a:ext cx="10909646" cy="1298322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Avenir Next Cyr Light" panose="020B0403020202020204" pitchFamily="34" charset="-52"/>
              </a:rPr>
              <a:t>Серия стандартов </a:t>
            </a:r>
            <a:r>
              <a:rPr lang="en-US" dirty="0" smtClean="0">
                <a:solidFill>
                  <a:schemeClr val="tx1"/>
                </a:solidFill>
                <a:latin typeface="Avenir Next" panose="020B0503020202090204" pitchFamily="34" charset="0"/>
              </a:rPr>
              <a:t>ISO 56000 </a:t>
            </a:r>
            <a:r>
              <a:rPr lang="ru-RU" dirty="0" smtClean="0">
                <a:solidFill>
                  <a:schemeClr val="tx1"/>
                </a:solidFill>
                <a:latin typeface="Avenir Next Cyr Light" panose="020B0403020202020204" pitchFamily="34" charset="-52"/>
              </a:rPr>
              <a:t>представляет предприятиям руководящие принципы и рекомендации по управлению процессами, которые позволяют максимально эффективно реализовывать инновационные </a:t>
            </a:r>
            <a:r>
              <a:rPr lang="ru-RU" dirty="0" smtClean="0">
                <a:solidFill>
                  <a:schemeClr val="tx1"/>
                </a:solidFill>
                <a:latin typeface="Avenir Next Cyr Light" panose="020B0403020202020204" pitchFamily="34" charset="-52"/>
              </a:rPr>
              <a:t>проекты</a:t>
            </a:r>
            <a:endParaRPr lang="ru-RU" dirty="0">
              <a:solidFill>
                <a:schemeClr val="tx1"/>
              </a:solidFill>
              <a:latin typeface="Avenir Next Cyr Light" panose="020B0403020202020204" pitchFamily="34" charset="-52"/>
            </a:endParaRPr>
          </a:p>
        </p:txBody>
      </p:sp>
      <p:sp>
        <p:nvSpPr>
          <p:cNvPr id="12" name="Пятиугольник 11"/>
          <p:cNvSpPr/>
          <p:nvPr/>
        </p:nvSpPr>
        <p:spPr>
          <a:xfrm>
            <a:off x="322635" y="4355368"/>
            <a:ext cx="10909648" cy="817722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Avenir Next Cyr Light" panose="020B0403020202020204" pitchFamily="34" charset="-52"/>
              </a:rPr>
              <a:t>Серия стандартов </a:t>
            </a:r>
            <a:r>
              <a:rPr lang="en-US" b="1" dirty="0" smtClean="0">
                <a:solidFill>
                  <a:schemeClr val="tx1"/>
                </a:solidFill>
                <a:latin typeface="Avenir Next Cyr Light" panose="020B0403020202020204" pitchFamily="34" charset="-52"/>
              </a:rPr>
              <a:t>ISO 55000</a:t>
            </a:r>
            <a:r>
              <a:rPr lang="ru-RU" b="1" dirty="0" smtClean="0">
                <a:solidFill>
                  <a:schemeClr val="tx1"/>
                </a:solidFill>
                <a:latin typeface="Avenir Next Cyr Light" panose="020B0403020202020204" pitchFamily="34" charset="-52"/>
              </a:rPr>
              <a:t> представляет лучшие практики по управлению активами и содержит требования к системам менеджмента по их </a:t>
            </a:r>
            <a:r>
              <a:rPr lang="ru-RU" b="1" dirty="0" smtClean="0">
                <a:solidFill>
                  <a:schemeClr val="tx1"/>
                </a:solidFill>
                <a:latin typeface="Avenir Next Cyr Light" panose="020B0403020202020204" pitchFamily="34" charset="-52"/>
              </a:rPr>
              <a:t>управлению </a:t>
            </a:r>
            <a:endParaRPr lang="ru-RU" b="1" dirty="0" smtClean="0">
              <a:solidFill>
                <a:schemeClr val="tx1"/>
              </a:solidFill>
              <a:latin typeface="Avenir Next Cyr Light" panose="020B0403020202020204" pitchFamily="34" charset="-52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6836" y="3464309"/>
            <a:ext cx="11339098" cy="7145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i="1" dirty="0" smtClean="0">
                <a:solidFill>
                  <a:schemeClr val="tx1"/>
                </a:solidFill>
                <a:latin typeface="Avenir Next Cyr Light" panose="020B0403020202020204" pitchFamily="34" charset="-52"/>
              </a:rPr>
              <a:t>Важно отметить, что проекты </a:t>
            </a:r>
            <a:r>
              <a:rPr lang="ru-RU" i="1" dirty="0" smtClean="0">
                <a:solidFill>
                  <a:schemeClr val="tx1"/>
                </a:solidFill>
                <a:latin typeface="Avenir Next Cyr Light" panose="020B0403020202020204" pitchFamily="34" charset="-52"/>
              </a:rPr>
              <a:t>стандартов </a:t>
            </a:r>
            <a:r>
              <a:rPr lang="ru-RU" i="1" dirty="0" smtClean="0">
                <a:solidFill>
                  <a:schemeClr val="tx1"/>
                </a:solidFill>
                <a:latin typeface="Avenir Next Cyr Light" panose="020B0403020202020204" pitchFamily="34" charset="-52"/>
              </a:rPr>
              <a:t>серии </a:t>
            </a:r>
            <a:r>
              <a:rPr lang="en-US" i="1" dirty="0" smtClean="0">
                <a:solidFill>
                  <a:schemeClr val="tx1"/>
                </a:solidFill>
                <a:latin typeface="Avenir Next Cyr Light" panose="020B0403020202020204" pitchFamily="34" charset="-52"/>
              </a:rPr>
              <a:t>ISO 56000 </a:t>
            </a:r>
            <a:r>
              <a:rPr lang="ru-RU" i="1" dirty="0" smtClean="0">
                <a:solidFill>
                  <a:schemeClr val="tx1"/>
                </a:solidFill>
                <a:latin typeface="Avenir Next Cyr Light" panose="020B0403020202020204" pitchFamily="34" charset="-52"/>
              </a:rPr>
              <a:t>построены на базе стандартов Европейской Комиссии </a:t>
            </a:r>
            <a:r>
              <a:rPr lang="en-US" i="1" dirty="0" smtClean="0">
                <a:solidFill>
                  <a:schemeClr val="tx1"/>
                </a:solidFill>
                <a:latin typeface="Avenir Next Cyr Light" panose="020B0403020202020204" pitchFamily="34" charset="-52"/>
              </a:rPr>
              <a:t>CES/TS </a:t>
            </a:r>
            <a:r>
              <a:rPr lang="ru-RU" i="1" dirty="0" smtClean="0">
                <a:solidFill>
                  <a:schemeClr val="tx1"/>
                </a:solidFill>
                <a:latin typeface="Avenir Next Cyr Light" panose="020B0403020202020204" pitchFamily="34" charset="-52"/>
              </a:rPr>
              <a:t>16555 (</a:t>
            </a:r>
            <a:r>
              <a:rPr lang="ru-RU" b="1" i="1" dirty="0" smtClean="0">
                <a:solidFill>
                  <a:schemeClr val="tx1"/>
                </a:solidFill>
                <a:latin typeface="Avenir Next Cyr Light" panose="020B0403020202020204" pitchFamily="34" charset="-52"/>
              </a:rPr>
              <a:t>на основе </a:t>
            </a:r>
            <a:r>
              <a:rPr lang="en-US" b="1" i="1" dirty="0" smtClean="0">
                <a:solidFill>
                  <a:schemeClr val="tx1"/>
                </a:solidFill>
                <a:latin typeface="Avenir Next Cyr Light" panose="020B0403020202020204" pitchFamily="34" charset="-52"/>
              </a:rPr>
              <a:t>CEN/TS 16555</a:t>
            </a:r>
            <a:r>
              <a:rPr lang="ru-RU" b="1" i="1" dirty="0" smtClean="0">
                <a:solidFill>
                  <a:schemeClr val="tx1"/>
                </a:solidFill>
                <a:latin typeface="Avenir Next Cyr Light" panose="020B0403020202020204" pitchFamily="34" charset="-52"/>
              </a:rPr>
              <a:t>-1 построена, например, система управления инновациями ПАО «НК «Роснефть</a:t>
            </a:r>
            <a:r>
              <a:rPr lang="ru-RU" b="1" i="1" dirty="0" smtClean="0">
                <a:solidFill>
                  <a:schemeClr val="tx1"/>
                </a:solidFill>
                <a:latin typeface="Avenir Next Cyr Light" panose="020B0403020202020204" pitchFamily="34" charset="-52"/>
              </a:rPr>
              <a:t>»)</a:t>
            </a:r>
            <a:endParaRPr lang="ru-RU" b="1" i="1" dirty="0">
              <a:solidFill>
                <a:schemeClr val="tx1"/>
              </a:solidFill>
              <a:latin typeface="Avenir Next Cyr Light" panose="020B0403020202020204" pitchFamily="34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2634" y="5205785"/>
            <a:ext cx="109096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Avenir Next Cyr Light" panose="020B0403020202020204" pitchFamily="34" charset="-52"/>
              </a:rPr>
              <a:t>Управление активами координирует деятельность, связанную с активами, в таких областях как финансы, управление производством, техническое обслуживание и ремонты, управление рисками и </a:t>
            </a:r>
            <a:r>
              <a:rPr lang="ru-RU" i="1" dirty="0" smtClean="0">
                <a:latin typeface="Avenir Next Cyr Light" panose="020B0403020202020204" pitchFamily="34" charset="-52"/>
              </a:rPr>
              <a:t>других для </a:t>
            </a:r>
            <a:r>
              <a:rPr lang="ru-RU" i="1" dirty="0" smtClean="0">
                <a:latin typeface="Avenir Next Cyr Light" panose="020B0403020202020204" pitchFamily="34" charset="-52"/>
              </a:rPr>
              <a:t>получения лучших результатов от работы своих </a:t>
            </a:r>
            <a:r>
              <a:rPr lang="ru-RU" i="1" dirty="0" smtClean="0">
                <a:latin typeface="Avenir Next Cyr Light" panose="020B0403020202020204" pitchFamily="34" charset="-52"/>
              </a:rPr>
              <a:t>активов</a:t>
            </a:r>
            <a:endParaRPr lang="ru-RU" i="1" dirty="0">
              <a:latin typeface="Avenir Next Cyr Light" panose="020B0403020202020204" pitchFamily="34" charset="-52"/>
            </a:endParaRP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322634" y="1287942"/>
            <a:ext cx="11247503" cy="6101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>
                <a:solidFill>
                  <a:srgbClr val="585857"/>
                </a:solidFill>
                <a:latin typeface="Avenir Next Cyr" panose="020B0503020202020204" pitchFamily="34" charset="-52"/>
                <a:cs typeface="Arial" panose="020B0604020202020204" pitchFamily="34" charset="0"/>
              </a:rPr>
              <a:t>ISO </a:t>
            </a:r>
            <a:r>
              <a:rPr lang="ru-RU" sz="2400" b="1" dirty="0" smtClean="0">
                <a:solidFill>
                  <a:srgbClr val="585857"/>
                </a:solidFill>
                <a:latin typeface="Avenir Next Cyr" panose="020B0503020202020204" pitchFamily="34" charset="-52"/>
                <a:cs typeface="Arial" panose="020B0604020202020204" pitchFamily="34" charset="0"/>
              </a:rPr>
              <a:t>серии 56000 </a:t>
            </a:r>
            <a:r>
              <a:rPr lang="ru-RU" sz="2400" dirty="0" smtClean="0">
                <a:solidFill>
                  <a:srgbClr val="585857"/>
                </a:solidFill>
                <a:latin typeface="Avenir Next Cyr" panose="020B0503020202020204" pitchFamily="34" charset="-52"/>
                <a:cs typeface="Arial" panose="020B0604020202020204" pitchFamily="34" charset="0"/>
              </a:rPr>
              <a:t>(серия стандартов находится в завершающей стадии разработки (стадия </a:t>
            </a:r>
            <a:r>
              <a:rPr lang="en-US" sz="2400" dirty="0" smtClean="0">
                <a:solidFill>
                  <a:srgbClr val="585857"/>
                </a:solidFill>
                <a:latin typeface="Avenir Next Cyr" panose="020B0503020202020204" pitchFamily="34" charset="-52"/>
                <a:cs typeface="Arial" panose="020B0604020202020204" pitchFamily="34" charset="0"/>
              </a:rPr>
              <a:t>DIS, Draft of International Standard)</a:t>
            </a:r>
            <a:endParaRPr lang="ru-RU" sz="2400" dirty="0">
              <a:solidFill>
                <a:srgbClr val="585857"/>
              </a:solidFill>
              <a:latin typeface="Avenir Next Cyr" panose="020B0503020202020204" pitchFamily="34" charset="-52"/>
              <a:cs typeface="Arial" panose="020B0604020202020204" pitchFamily="34" charset="0"/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5747657" y="6365174"/>
            <a:ext cx="6642280" cy="42485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+7 495 988</a:t>
            </a:r>
            <a:r>
              <a:rPr lang="en-US" dirty="0" smtClean="0"/>
              <a:t> </a:t>
            </a:r>
            <a:r>
              <a:rPr lang="ru-RU" dirty="0" smtClean="0"/>
              <a:t>16</a:t>
            </a:r>
            <a:r>
              <a:rPr lang="en-US" dirty="0" smtClean="0"/>
              <a:t> </a:t>
            </a:r>
            <a:r>
              <a:rPr lang="ru-RU" dirty="0" smtClean="0"/>
              <a:t>20</a:t>
            </a:r>
            <a:r>
              <a:rPr lang="en-US" dirty="0" smtClean="0"/>
              <a:t>  </a:t>
            </a:r>
            <a:r>
              <a:rPr lang="en-US" dirty="0" smtClean="0">
                <a:solidFill>
                  <a:srgbClr val="585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ru-RU" dirty="0" smtClean="0">
                <a:solidFill>
                  <a:srgbClr val="585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cert@mirexpo.ru</a:t>
            </a:r>
            <a:r>
              <a:rPr lang="en-US" u="sng" dirty="0" smtClean="0">
                <a:solidFill>
                  <a:srgbClr val="585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u="sng" dirty="0">
              <a:solidFill>
                <a:srgbClr val="5858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244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араллелограмм 29"/>
          <p:cNvSpPr/>
          <p:nvPr/>
        </p:nvSpPr>
        <p:spPr>
          <a:xfrm flipH="1">
            <a:off x="1418590" y="239722"/>
            <a:ext cx="8940800" cy="750878"/>
          </a:xfrm>
          <a:prstGeom prst="parallelogram">
            <a:avLst>
              <a:gd name="adj" fmla="val 55179"/>
            </a:avLst>
          </a:prstGeom>
          <a:solidFill>
            <a:srgbClr val="B3D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Cambria" panose="0204050305040603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857" y="101895"/>
            <a:ext cx="1220046" cy="1044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27149" y="-21129"/>
            <a:ext cx="2862694" cy="1118240"/>
          </a:xfrm>
          <a:prstGeom prst="rect">
            <a:avLst/>
          </a:prstGeom>
        </p:spPr>
      </p:pic>
      <p:sp>
        <p:nvSpPr>
          <p:cNvPr id="3" name="Пятиугольник 2"/>
          <p:cNvSpPr/>
          <p:nvPr/>
        </p:nvSpPr>
        <p:spPr>
          <a:xfrm>
            <a:off x="2609317" y="2309909"/>
            <a:ext cx="1932663" cy="1352969"/>
          </a:xfrm>
          <a:prstGeom prst="homePlate">
            <a:avLst>
              <a:gd name="adj" fmla="val 308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Шеврон 9"/>
          <p:cNvSpPr/>
          <p:nvPr/>
        </p:nvSpPr>
        <p:spPr>
          <a:xfrm>
            <a:off x="4182503" y="2298758"/>
            <a:ext cx="2072741" cy="1397662"/>
          </a:xfrm>
          <a:prstGeom prst="chevron">
            <a:avLst>
              <a:gd name="adj" fmla="val 31099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Шеврон 10"/>
          <p:cNvSpPr/>
          <p:nvPr/>
        </p:nvSpPr>
        <p:spPr>
          <a:xfrm>
            <a:off x="5881148" y="2309909"/>
            <a:ext cx="2805272" cy="1397662"/>
          </a:xfrm>
          <a:prstGeom prst="chevron">
            <a:avLst>
              <a:gd name="adj" fmla="val 33492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Шеврон 11"/>
          <p:cNvSpPr/>
          <p:nvPr/>
        </p:nvSpPr>
        <p:spPr>
          <a:xfrm>
            <a:off x="8309132" y="2306787"/>
            <a:ext cx="1876747" cy="1400784"/>
          </a:xfrm>
          <a:prstGeom prst="chevron">
            <a:avLst>
              <a:gd name="adj" fmla="val 33492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90034" y="2309909"/>
            <a:ext cx="1417587" cy="1352969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venir Next Cyr Light" panose="020B0403020202020204" pitchFamily="34" charset="-52"/>
              </a:rPr>
              <a:t>Идеи</a:t>
            </a:r>
            <a:endParaRPr lang="ru-RU" dirty="0">
              <a:latin typeface="Avenir Next Cyr Light" panose="020B0403020202020204" pitchFamily="34" charset="-52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0025588" y="3540335"/>
            <a:ext cx="2022720" cy="1765082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venir Next Cyr Light" panose="020B0403020202020204" pitchFamily="34" charset="-52"/>
              </a:rPr>
              <a:t>Результаты инновации</a:t>
            </a:r>
            <a:endParaRPr lang="ru-RU" dirty="0">
              <a:latin typeface="Avenir Next Cyr Light" panose="020B0403020202020204" pitchFamily="34" charset="-52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182503" y="4101359"/>
            <a:ext cx="3599234" cy="59955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4535245" y="2687904"/>
            <a:ext cx="1597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venir Next Cyr Light" panose="020B0403020202020204" pitchFamily="34" charset="-52"/>
              </a:rPr>
              <a:t>Разработка проектов</a:t>
            </a:r>
            <a:endParaRPr lang="ru-RU" dirty="0">
              <a:latin typeface="Avenir Next Cyr Light" panose="020B0403020202020204" pitchFamily="34" charset="-5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38036" y="2549404"/>
            <a:ext cx="18113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venir Next Cyr Light" panose="020B0403020202020204" pitchFamily="34" charset="-52"/>
              </a:rPr>
              <a:t>Защита и использование результатов</a:t>
            </a:r>
            <a:endParaRPr lang="ru-RU" dirty="0">
              <a:latin typeface="Avenir Next Cyr Light" panose="020B0403020202020204" pitchFamily="34" charset="-5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776314" y="2648996"/>
            <a:ext cx="11945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venir Next Cyr Light" panose="020B0403020202020204" pitchFamily="34" charset="-52"/>
              </a:rPr>
              <a:t>Вывод </a:t>
            </a:r>
          </a:p>
          <a:p>
            <a:r>
              <a:rPr lang="ru-RU" dirty="0" smtClean="0">
                <a:latin typeface="Avenir Next Cyr Light" panose="020B0403020202020204" pitchFamily="34" charset="-52"/>
              </a:rPr>
              <a:t>на рынок</a:t>
            </a:r>
            <a:endParaRPr lang="ru-RU" dirty="0">
              <a:latin typeface="Avenir Next Cyr Light" panose="020B0403020202020204" pitchFamily="34" charset="-5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08452" y="4198080"/>
            <a:ext cx="2898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venir Next Cyr Light" panose="020B0403020202020204" pitchFamily="34" charset="-52"/>
              </a:rPr>
              <a:t>Оценка и модернизация</a:t>
            </a:r>
            <a:endParaRPr lang="ru-RU" dirty="0">
              <a:solidFill>
                <a:schemeClr val="bg1"/>
              </a:solidFill>
              <a:latin typeface="Avenir Next Cyr Light" panose="020B0403020202020204" pitchFamily="34" charset="-5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41114" y="2462549"/>
            <a:ext cx="19311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venir Next Cyr Light" panose="020B0403020202020204" pitchFamily="34" charset="-52"/>
              </a:rPr>
              <a:t>Менеджмент идей и предложений</a:t>
            </a:r>
          </a:p>
          <a:p>
            <a:pPr algn="ctr"/>
            <a:endParaRPr lang="ru-RU" dirty="0">
              <a:latin typeface="Avenir Next Cyr Light" panose="020B0403020202020204" pitchFamily="34" charset="-5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71972" y="1345951"/>
            <a:ext cx="4384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Avenir Next Cyr Light" panose="020B0403020202020204" pitchFamily="34" charset="-52"/>
              </a:rPr>
              <a:t>Стандарты серии </a:t>
            </a:r>
            <a:r>
              <a:rPr lang="en-US" sz="2400" b="1" i="1" dirty="0" smtClean="0">
                <a:latin typeface="Avenir Next Cyr Light" panose="020B0403020202020204" pitchFamily="34" charset="-52"/>
              </a:rPr>
              <a:t>ISO 56000</a:t>
            </a:r>
            <a:endParaRPr lang="ru-RU" sz="2400" b="1" i="1" dirty="0">
              <a:latin typeface="Avenir Next Cyr Light" panose="020B0403020202020204" pitchFamily="34" charset="-52"/>
            </a:endParaRPr>
          </a:p>
        </p:txBody>
      </p:sp>
      <p:sp>
        <p:nvSpPr>
          <p:cNvPr id="22" name="Стрелка вниз 21"/>
          <p:cNvSpPr/>
          <p:nvPr/>
        </p:nvSpPr>
        <p:spPr>
          <a:xfrm rot="16200000">
            <a:off x="2066842" y="2791658"/>
            <a:ext cx="484632" cy="389469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10861084" y="2872167"/>
            <a:ext cx="484632" cy="579713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0224254" y="2872167"/>
            <a:ext cx="980027" cy="1905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/>
          </a:p>
        </p:txBody>
      </p:sp>
      <p:sp>
        <p:nvSpPr>
          <p:cNvPr id="26" name="Стрелка вниз 25"/>
          <p:cNvSpPr/>
          <p:nvPr/>
        </p:nvSpPr>
        <p:spPr>
          <a:xfrm rot="5400000">
            <a:off x="8661346" y="3376953"/>
            <a:ext cx="484632" cy="2091846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 rot="10800000">
            <a:off x="1056511" y="3825378"/>
            <a:ext cx="484632" cy="759260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315904" y="4303813"/>
            <a:ext cx="2569858" cy="2808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/>
          </a:p>
        </p:txBody>
      </p:sp>
      <p:sp>
        <p:nvSpPr>
          <p:cNvPr id="23" name="TextBox 22"/>
          <p:cNvSpPr txBox="1"/>
          <p:nvPr/>
        </p:nvSpPr>
        <p:spPr>
          <a:xfrm flipH="1">
            <a:off x="1858106" y="5164455"/>
            <a:ext cx="8549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Avenir Next Cyr Light" panose="020B0403020202020204" pitchFamily="34" charset="-52"/>
              </a:rPr>
              <a:t>Схематично представленный процесс жизненного цикла инноваций</a:t>
            </a:r>
            <a:endParaRPr lang="ru-RU" b="1" i="1" dirty="0">
              <a:latin typeface="Avenir Next Cyr Light" panose="020B0403020202020204" pitchFamily="34" charset="-52"/>
            </a:endParaRPr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1164921" y="239722"/>
            <a:ext cx="8162228" cy="6101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2400" dirty="0" smtClean="0">
                <a:solidFill>
                  <a:srgbClr val="585857"/>
                </a:solidFill>
                <a:latin typeface="Avenir Next Cyr" panose="020B0503020202020204" pitchFamily="34" charset="-52"/>
                <a:cs typeface="Arial" panose="020B0604020202020204" pitchFamily="34" charset="0"/>
              </a:rPr>
              <a:t>Решения, предлагаемые международной стандартизацией</a:t>
            </a:r>
            <a:endParaRPr lang="ru-RU" sz="2400" dirty="0">
              <a:solidFill>
                <a:srgbClr val="585857"/>
              </a:solidFill>
              <a:latin typeface="Avenir Next Cyr" panose="020B0503020202020204" pitchFamily="34" charset="-52"/>
              <a:cs typeface="Arial" panose="020B0604020202020204" pitchFamily="34" charset="0"/>
            </a:endParaRPr>
          </a:p>
        </p:txBody>
      </p:sp>
      <p:sp>
        <p:nvSpPr>
          <p:cNvPr id="31" name="Подзаголовок 2"/>
          <p:cNvSpPr txBox="1">
            <a:spLocks/>
          </p:cNvSpPr>
          <p:nvPr/>
        </p:nvSpPr>
        <p:spPr>
          <a:xfrm>
            <a:off x="5747657" y="6365174"/>
            <a:ext cx="6642280" cy="42485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+7 495 988</a:t>
            </a:r>
            <a:r>
              <a:rPr lang="en-US" dirty="0" smtClean="0"/>
              <a:t> </a:t>
            </a:r>
            <a:r>
              <a:rPr lang="ru-RU" dirty="0" smtClean="0"/>
              <a:t>16</a:t>
            </a:r>
            <a:r>
              <a:rPr lang="en-US" dirty="0" smtClean="0"/>
              <a:t> </a:t>
            </a:r>
            <a:r>
              <a:rPr lang="ru-RU" dirty="0" smtClean="0"/>
              <a:t>20</a:t>
            </a:r>
            <a:r>
              <a:rPr lang="en-US" dirty="0" smtClean="0"/>
              <a:t>  </a:t>
            </a:r>
            <a:r>
              <a:rPr lang="en-US" dirty="0" smtClean="0">
                <a:solidFill>
                  <a:srgbClr val="585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ru-RU" dirty="0" smtClean="0">
                <a:solidFill>
                  <a:srgbClr val="585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cert@mirexpo.ru</a:t>
            </a:r>
            <a:r>
              <a:rPr lang="en-US" u="sng" dirty="0" smtClean="0">
                <a:solidFill>
                  <a:srgbClr val="585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u="sng" dirty="0">
              <a:solidFill>
                <a:srgbClr val="5858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432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араллелограмм 24"/>
          <p:cNvSpPr/>
          <p:nvPr/>
        </p:nvSpPr>
        <p:spPr>
          <a:xfrm flipH="1">
            <a:off x="1201760" y="239722"/>
            <a:ext cx="8940800" cy="750878"/>
          </a:xfrm>
          <a:prstGeom prst="parallelogram">
            <a:avLst>
              <a:gd name="adj" fmla="val 55179"/>
            </a:avLst>
          </a:prstGeom>
          <a:solidFill>
            <a:srgbClr val="B3D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Cambria" panose="0204050305040603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857" y="101895"/>
            <a:ext cx="1220046" cy="1044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27149" y="-21129"/>
            <a:ext cx="2862694" cy="111824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888990" y="2417268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Серия стандартов </a:t>
            </a:r>
            <a:r>
              <a:rPr lang="en-US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ISO</a:t>
            </a:r>
            <a:r>
              <a:rPr lang="ru-RU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55000 – </a:t>
            </a:r>
            <a:r>
              <a:rPr lang="ru-RU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направлены </a:t>
            </a:r>
            <a:r>
              <a:rPr lang="ru-RU" dirty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на достижение надлежащего управления активами в </a:t>
            </a:r>
            <a:r>
              <a:rPr lang="ru-RU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организации</a:t>
            </a:r>
            <a:endParaRPr lang="ru-RU" dirty="0" smtClean="0">
              <a:latin typeface="Avenir Next Cyr Light" panose="020B0403020202020204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b="1" dirty="0">
              <a:latin typeface="Avenir Next Cyr Light" panose="020B0403020202020204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Под </a:t>
            </a:r>
            <a:r>
              <a:rPr lang="ru-RU" b="1" dirty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активами организация может </a:t>
            </a:r>
            <a:r>
              <a:rPr lang="ru-RU" b="1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понимать как </a:t>
            </a:r>
            <a:r>
              <a:rPr lang="ru-RU" b="1" dirty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управление интеллектуальной собственностью, так и инновациями в </a:t>
            </a:r>
            <a:r>
              <a:rPr lang="ru-RU" b="1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организации</a:t>
            </a:r>
            <a:endParaRPr lang="ru-RU" b="1" dirty="0">
              <a:latin typeface="Avenir Next Cyr Light" panose="020B0403020202020204" pitchFamily="34" charset="-52"/>
            </a:endParaRPr>
          </a:p>
        </p:txBody>
      </p:sp>
      <p:sp>
        <p:nvSpPr>
          <p:cNvPr id="11" name="Шестиугольник 10"/>
          <p:cNvSpPr/>
          <p:nvPr/>
        </p:nvSpPr>
        <p:spPr>
          <a:xfrm>
            <a:off x="2195976" y="1097111"/>
            <a:ext cx="1840361" cy="1587500"/>
          </a:xfrm>
          <a:prstGeom prst="hexagon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venir Next Cyr Light" panose="020B0403020202020204" pitchFamily="34" charset="-52"/>
            </a:endParaRPr>
          </a:p>
        </p:txBody>
      </p:sp>
      <p:sp>
        <p:nvSpPr>
          <p:cNvPr id="12" name="Шестиугольник 11"/>
          <p:cNvSpPr/>
          <p:nvPr/>
        </p:nvSpPr>
        <p:spPr>
          <a:xfrm>
            <a:off x="3831799" y="2019903"/>
            <a:ext cx="1840361" cy="1587500"/>
          </a:xfrm>
          <a:prstGeom prst="hexagon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Шестиугольник 12"/>
          <p:cNvSpPr/>
          <p:nvPr/>
        </p:nvSpPr>
        <p:spPr>
          <a:xfrm>
            <a:off x="3833197" y="3797158"/>
            <a:ext cx="1840361" cy="1587500"/>
          </a:xfrm>
          <a:prstGeom prst="hexagon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Шестиугольник 13"/>
          <p:cNvSpPr/>
          <p:nvPr/>
        </p:nvSpPr>
        <p:spPr>
          <a:xfrm>
            <a:off x="2220867" y="4750639"/>
            <a:ext cx="1840361" cy="1587500"/>
          </a:xfrm>
          <a:prstGeom prst="hexagon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Шестиугольник 14"/>
          <p:cNvSpPr/>
          <p:nvPr/>
        </p:nvSpPr>
        <p:spPr>
          <a:xfrm>
            <a:off x="583081" y="3794392"/>
            <a:ext cx="1840361" cy="1587500"/>
          </a:xfrm>
          <a:prstGeom prst="hexagon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Шестиугольник 15"/>
          <p:cNvSpPr/>
          <p:nvPr/>
        </p:nvSpPr>
        <p:spPr>
          <a:xfrm>
            <a:off x="543367" y="2019903"/>
            <a:ext cx="1840361" cy="1587500"/>
          </a:xfrm>
          <a:prstGeom prst="hexagon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venir Next Cyr Light" panose="020B0403020202020204" pitchFamily="34" charset="-52"/>
            </a:endParaRPr>
          </a:p>
        </p:txBody>
      </p:sp>
      <p:sp>
        <p:nvSpPr>
          <p:cNvPr id="17" name="Шестиугольник 16"/>
          <p:cNvSpPr/>
          <p:nvPr/>
        </p:nvSpPr>
        <p:spPr>
          <a:xfrm>
            <a:off x="2195411" y="2905765"/>
            <a:ext cx="1840361" cy="1587500"/>
          </a:xfrm>
          <a:prstGeom prst="hexago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2210137" y="3371185"/>
            <a:ext cx="1820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venir Next Cyr Light" panose="020B0403020202020204" pitchFamily="34" charset="-52"/>
              </a:rPr>
              <a:t>УПРАВЛЕНИЕ</a:t>
            </a:r>
          </a:p>
          <a:p>
            <a:pPr algn="ctr"/>
            <a:r>
              <a:rPr lang="ru-RU" dirty="0" smtClean="0">
                <a:latin typeface="Avenir Next Cyr Light" panose="020B0403020202020204" pitchFamily="34" charset="-52"/>
              </a:rPr>
              <a:t>АКТИВАМИ</a:t>
            </a:r>
            <a:endParaRPr lang="ru-RU" dirty="0">
              <a:latin typeface="Avenir Next Cyr Light" panose="020B0403020202020204" pitchFamily="34" charset="-5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5631" y="2230201"/>
            <a:ext cx="14499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Cambria" panose="02040503050406030204" pitchFamily="18" charset="0"/>
              </a:rPr>
              <a:t>Повышение</a:t>
            </a:r>
            <a:br>
              <a:rPr lang="ru-RU" sz="1600" dirty="0" smtClean="0">
                <a:latin typeface="Cambria" panose="02040503050406030204" pitchFamily="18" charset="0"/>
              </a:rPr>
            </a:br>
            <a:r>
              <a:rPr lang="ru-RU" sz="1600" dirty="0" smtClean="0">
                <a:latin typeface="Cambria" panose="02040503050406030204" pitchFamily="18" charset="0"/>
              </a:rPr>
              <a:t>доверия инвесторов и репутации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408897" y="1340050"/>
            <a:ext cx="14499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Cambria" panose="02040503050406030204" pitchFamily="18" charset="0"/>
              </a:rPr>
              <a:t>Улучшение производительности активов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033920" y="2275044"/>
            <a:ext cx="14499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venir Next Cyr Light" panose="020B0403020202020204" pitchFamily="34" charset="-52"/>
              </a:rPr>
              <a:t>Увеличение акционерной стоимости активов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27017" y="4160334"/>
            <a:ext cx="14499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venir Next Cyr Light" panose="020B0403020202020204" pitchFamily="34" charset="-52"/>
              </a:rPr>
              <a:t>Эффективное управление рисками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377755" y="5128890"/>
            <a:ext cx="14499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venir Next Cyr Light" panose="020B0403020202020204" pitchFamily="34" charset="-52"/>
              </a:rPr>
              <a:t>Экономический рост и улучшения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05651" y="4160334"/>
            <a:ext cx="15952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venir Next Cyr Light" panose="020B0403020202020204" pitchFamily="34" charset="-52"/>
              </a:rPr>
              <a:t>Верные обоснованные решения</a:t>
            </a:r>
          </a:p>
        </p:txBody>
      </p:sp>
      <p:sp>
        <p:nvSpPr>
          <p:cNvPr id="26" name="Подзаголовок 2"/>
          <p:cNvSpPr txBox="1">
            <a:spLocks/>
          </p:cNvSpPr>
          <p:nvPr/>
        </p:nvSpPr>
        <p:spPr>
          <a:xfrm>
            <a:off x="1164921" y="239722"/>
            <a:ext cx="8162228" cy="6101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2400" dirty="0" smtClean="0">
                <a:solidFill>
                  <a:srgbClr val="585857"/>
                </a:solidFill>
                <a:latin typeface="Avenir Next Cyr" panose="020B0503020202020204" pitchFamily="34" charset="-52"/>
                <a:cs typeface="Arial" panose="020B0604020202020204" pitchFamily="34" charset="0"/>
              </a:rPr>
              <a:t>Решения, предлагаемые международной стандартизацией</a:t>
            </a:r>
            <a:endParaRPr lang="ru-RU" sz="2400" dirty="0">
              <a:solidFill>
                <a:srgbClr val="585857"/>
              </a:solidFill>
              <a:latin typeface="Avenir Next Cyr" panose="020B0503020202020204" pitchFamily="34" charset="-52"/>
              <a:cs typeface="Arial" panose="020B0604020202020204" pitchFamily="34" charset="0"/>
            </a:endParaRPr>
          </a:p>
        </p:txBody>
      </p:sp>
      <p:sp>
        <p:nvSpPr>
          <p:cNvPr id="27" name="Подзаголовок 2"/>
          <p:cNvSpPr txBox="1">
            <a:spLocks/>
          </p:cNvSpPr>
          <p:nvPr/>
        </p:nvSpPr>
        <p:spPr>
          <a:xfrm>
            <a:off x="5747657" y="6365174"/>
            <a:ext cx="6642280" cy="42485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+7 495 988</a:t>
            </a:r>
            <a:r>
              <a:rPr lang="en-US" dirty="0" smtClean="0"/>
              <a:t> </a:t>
            </a:r>
            <a:r>
              <a:rPr lang="ru-RU" dirty="0" smtClean="0"/>
              <a:t>16</a:t>
            </a:r>
            <a:r>
              <a:rPr lang="en-US" dirty="0" smtClean="0"/>
              <a:t> </a:t>
            </a:r>
            <a:r>
              <a:rPr lang="ru-RU" dirty="0" smtClean="0"/>
              <a:t>20</a:t>
            </a:r>
            <a:r>
              <a:rPr lang="en-US" dirty="0" smtClean="0"/>
              <a:t>  </a:t>
            </a:r>
            <a:r>
              <a:rPr lang="en-US" dirty="0" smtClean="0">
                <a:solidFill>
                  <a:srgbClr val="585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ru-RU" dirty="0" smtClean="0">
                <a:solidFill>
                  <a:srgbClr val="585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cert@mirexpo.ru</a:t>
            </a:r>
            <a:r>
              <a:rPr lang="en-US" u="sng" dirty="0" smtClean="0">
                <a:solidFill>
                  <a:srgbClr val="585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u="sng" dirty="0">
              <a:solidFill>
                <a:srgbClr val="5858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380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араллелограмм 3"/>
          <p:cNvSpPr/>
          <p:nvPr/>
        </p:nvSpPr>
        <p:spPr>
          <a:xfrm flipH="1">
            <a:off x="1418590" y="239722"/>
            <a:ext cx="8940800" cy="610181"/>
          </a:xfrm>
          <a:prstGeom prst="parallelogram">
            <a:avLst>
              <a:gd name="adj" fmla="val 55179"/>
            </a:avLst>
          </a:prstGeom>
          <a:solidFill>
            <a:srgbClr val="B3D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857" y="101895"/>
            <a:ext cx="1220046" cy="1044000"/>
          </a:xfrm>
          <a:prstGeom prst="rect">
            <a:avLst/>
          </a:prstGeom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1918425" y="387081"/>
            <a:ext cx="7363644" cy="462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2400" dirty="0">
                <a:solidFill>
                  <a:srgbClr val="585857"/>
                </a:solidFill>
                <a:latin typeface="Avenir Next Cyr" panose="020B0503020202020204" pitchFamily="34" charset="-52"/>
                <a:cs typeface="Arial" panose="020B0604020202020204" pitchFamily="34" charset="0"/>
              </a:rPr>
              <a:t>Оценка и сертификация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27149" y="-21129"/>
            <a:ext cx="2862694" cy="11182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940" y="1637265"/>
            <a:ext cx="3210765" cy="453180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919910" y="1731764"/>
            <a:ext cx="8269933" cy="48569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Международная сертификация по стандартам </a:t>
            </a:r>
            <a:r>
              <a:rPr lang="en-US" b="1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ISO</a:t>
            </a:r>
            <a:r>
              <a:rPr lang="ru-RU" b="1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это возможность: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Получить </a:t>
            </a:r>
            <a:r>
              <a:rPr lang="ru-RU" b="1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оценку соответствия </a:t>
            </a:r>
            <a:r>
              <a:rPr lang="ru-RU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системы управления нематериальными активами </a:t>
            </a:r>
            <a:r>
              <a:rPr lang="ru-RU" b="1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передовым международным практикам </a:t>
            </a:r>
            <a:r>
              <a:rPr lang="ru-RU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в этой </a:t>
            </a:r>
            <a:r>
              <a:rPr lang="ru-RU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области</a:t>
            </a:r>
            <a:endParaRPr lang="ru-RU" dirty="0" smtClean="0">
              <a:latin typeface="Avenir Next Cyr Light" panose="020B0403020202020204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b="1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Интегрировать процессы управления </a:t>
            </a:r>
            <a:r>
              <a:rPr lang="ru-RU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нематериальными активами в общую систему управления организации (особенно актуально компаниям, работающим по </a:t>
            </a:r>
            <a:r>
              <a:rPr lang="en-US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ISO 9001</a:t>
            </a:r>
            <a:r>
              <a:rPr lang="en-US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dirty="0" smtClean="0">
              <a:latin typeface="Avenir Next Cyr Light" panose="020B0403020202020204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Получить </a:t>
            </a:r>
            <a:r>
              <a:rPr lang="ru-RU" b="1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официальное свидетельство или сертификат</a:t>
            </a:r>
            <a:r>
              <a:rPr lang="ru-RU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, демонстрирующий соответствие международным </a:t>
            </a:r>
            <a:r>
              <a:rPr lang="ru-RU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стандартам</a:t>
            </a:r>
            <a:endParaRPr lang="en-US" dirty="0" smtClean="0">
              <a:latin typeface="Avenir Next Cyr Light" panose="020B0403020202020204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Получить </a:t>
            </a:r>
            <a:r>
              <a:rPr lang="ru-RU" b="1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дополнительные преимущества при взаимодействии </a:t>
            </a:r>
            <a:r>
              <a:rPr lang="ru-RU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с инвесторами, клиентами, </a:t>
            </a:r>
            <a:r>
              <a:rPr lang="ru-RU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партнерами</a:t>
            </a:r>
            <a:endParaRPr lang="ru-RU" dirty="0" smtClean="0">
              <a:latin typeface="Avenir Next Cyr Light" panose="020B0403020202020204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Соответствующая международному стандарту и </a:t>
            </a:r>
            <a:r>
              <a:rPr lang="ru-RU" b="1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сертифицированная система управления инновациями и активами – это НЕМАТЕРИАЛЬНЫЙ АКТИВ!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ru-RU" dirty="0" smtClean="0">
              <a:latin typeface="Avenir Next Cyr Light" panose="020B0403020202020204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5747657" y="6365174"/>
            <a:ext cx="6642280" cy="42485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+7 495 988</a:t>
            </a:r>
            <a:r>
              <a:rPr lang="en-US" dirty="0" smtClean="0"/>
              <a:t> </a:t>
            </a:r>
            <a:r>
              <a:rPr lang="ru-RU" dirty="0" smtClean="0"/>
              <a:t>16</a:t>
            </a:r>
            <a:r>
              <a:rPr lang="en-US" dirty="0" smtClean="0"/>
              <a:t> </a:t>
            </a:r>
            <a:r>
              <a:rPr lang="ru-RU" dirty="0" smtClean="0"/>
              <a:t>20</a:t>
            </a:r>
            <a:r>
              <a:rPr lang="en-US" dirty="0" smtClean="0"/>
              <a:t>  </a:t>
            </a:r>
            <a:r>
              <a:rPr lang="en-US" dirty="0" smtClean="0">
                <a:solidFill>
                  <a:srgbClr val="585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ru-RU" dirty="0" smtClean="0">
                <a:solidFill>
                  <a:srgbClr val="585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cert@mirexpo.ru</a:t>
            </a:r>
            <a:r>
              <a:rPr lang="en-US" u="sng" dirty="0" smtClean="0">
                <a:solidFill>
                  <a:srgbClr val="585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u="sng" dirty="0">
              <a:solidFill>
                <a:srgbClr val="5858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940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араллелограмм 3"/>
          <p:cNvSpPr/>
          <p:nvPr/>
        </p:nvSpPr>
        <p:spPr>
          <a:xfrm flipH="1">
            <a:off x="1769319" y="313401"/>
            <a:ext cx="8940800" cy="610181"/>
          </a:xfrm>
          <a:prstGeom prst="parallelogram">
            <a:avLst>
              <a:gd name="adj" fmla="val 55179"/>
            </a:avLst>
          </a:prstGeom>
          <a:solidFill>
            <a:srgbClr val="B3D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857" y="101895"/>
            <a:ext cx="1220046" cy="1044000"/>
          </a:xfrm>
          <a:prstGeom prst="rect">
            <a:avLst/>
          </a:prstGeom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1877789" y="387081"/>
            <a:ext cx="7363644" cy="462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400" dirty="0">
                <a:solidFill>
                  <a:srgbClr val="585857"/>
                </a:solidFill>
                <a:latin typeface="Avenir Next Cyr" panose="020B0503020202020204" pitchFamily="34" charset="-52"/>
                <a:cs typeface="Arial" panose="020B0604020202020204" pitchFamily="34" charset="0"/>
              </a:rPr>
              <a:t>AJA EUROPE</a:t>
            </a:r>
            <a:endParaRPr lang="ru-RU" sz="2400" dirty="0">
              <a:solidFill>
                <a:srgbClr val="585857"/>
              </a:solidFill>
              <a:latin typeface="Avenir Next Cyr" panose="020B0503020202020204" pitchFamily="34" charset="-52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27149" y="-21129"/>
            <a:ext cx="2862694" cy="111824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68989" y="1406746"/>
            <a:ext cx="8708654" cy="4458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b="1" u="sng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AJA EUROPE</a:t>
            </a:r>
            <a:r>
              <a:rPr lang="en-US" b="1" u="sng" dirty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b="1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международный орган по сертификации со штаб-квартирой в г. Бристоль (Великобритания) и представительствами в 28 странах мира, в том числе – </a:t>
            </a:r>
            <a:r>
              <a:rPr lang="ru-RU" b="1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России</a:t>
            </a:r>
            <a:endParaRPr lang="ru-RU" sz="1000" b="1" dirty="0">
              <a:latin typeface="Avenir Next Cyr Light" panose="020B0403020202020204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В области оценки соответствия</a:t>
            </a:r>
            <a:r>
              <a:rPr lang="en-US" b="1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систем управления нематериальными активами в России и СНГ </a:t>
            </a:r>
            <a:r>
              <a:rPr lang="en-US" b="1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AJA EUROPE </a:t>
            </a:r>
            <a:r>
              <a:rPr lang="ru-RU" b="1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дает возможность</a:t>
            </a:r>
            <a:r>
              <a:rPr lang="en-US" b="1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b="1" dirty="0" smtClean="0">
              <a:latin typeface="Avenir Next Cyr Light" panose="020B0403020202020204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Обучить специалистов по системам управления нематериальными активами по международным стандартам в рамках </a:t>
            </a:r>
            <a:r>
              <a:rPr lang="en-US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AJA ACADEMY,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Провести оценку систем управления нематериальными активами и подготовить рекомендации по приведению в соответствие с международными стандартами,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Провести сертификацию и оценку с выдачей международных сертификатов </a:t>
            </a:r>
            <a:r>
              <a:rPr lang="ru-RU" dirty="0" smtClean="0">
                <a:latin typeface="Avenir Next Cyr Light" panose="020B0403020202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соответствия</a:t>
            </a:r>
            <a:endParaRPr lang="ru-RU" b="1" dirty="0" smtClean="0">
              <a:latin typeface="Avenir Next Cyr Light" panose="020B0403020202020204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ru-RU" dirty="0" smtClean="0">
              <a:latin typeface="Avenir Next Cyr Light" panose="020B0403020202020204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7643" y="2326751"/>
            <a:ext cx="2747580" cy="2351119"/>
          </a:xfrm>
          <a:prstGeom prst="rect">
            <a:avLst/>
          </a:prstGeom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5747657" y="6365174"/>
            <a:ext cx="6642280" cy="42485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+7 495 988</a:t>
            </a:r>
            <a:r>
              <a:rPr lang="en-US" dirty="0" smtClean="0"/>
              <a:t> </a:t>
            </a:r>
            <a:r>
              <a:rPr lang="ru-RU" dirty="0" smtClean="0"/>
              <a:t>16</a:t>
            </a:r>
            <a:r>
              <a:rPr lang="en-US" dirty="0" smtClean="0"/>
              <a:t> </a:t>
            </a:r>
            <a:r>
              <a:rPr lang="ru-RU" dirty="0" smtClean="0"/>
              <a:t>20</a:t>
            </a:r>
            <a:r>
              <a:rPr lang="en-US" dirty="0" smtClean="0"/>
              <a:t>  </a:t>
            </a:r>
            <a:r>
              <a:rPr lang="en-US" dirty="0" smtClean="0">
                <a:solidFill>
                  <a:srgbClr val="585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ru-RU" dirty="0" smtClean="0">
                <a:solidFill>
                  <a:srgbClr val="585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cert@mirexpo.ru</a:t>
            </a:r>
            <a:r>
              <a:rPr lang="en-US" u="sng" dirty="0" smtClean="0">
                <a:solidFill>
                  <a:srgbClr val="585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u="sng" dirty="0">
              <a:solidFill>
                <a:srgbClr val="5858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263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одзаголовок 2"/>
          <p:cNvSpPr txBox="1">
            <a:spLocks/>
          </p:cNvSpPr>
          <p:nvPr/>
        </p:nvSpPr>
        <p:spPr>
          <a:xfrm>
            <a:off x="121920" y="1963421"/>
            <a:ext cx="3627120" cy="2242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2400" dirty="0">
                <a:solidFill>
                  <a:srgbClr val="585857"/>
                </a:solidFill>
                <a:latin typeface="Avenir Next W1G Light" panose="020B0403020202020204" pitchFamily="34" charset="0"/>
                <a:cs typeface="Arial" panose="020B0604020202020204" pitchFamily="34" charset="0"/>
              </a:rPr>
              <a:t>Международная сертификационная компания с 1995 г.</a:t>
            </a:r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>
          <a:xfrm>
            <a:off x="4030980" y="1963421"/>
            <a:ext cx="3627120" cy="2242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2400" dirty="0">
                <a:solidFill>
                  <a:srgbClr val="585857"/>
                </a:solidFill>
                <a:latin typeface="Avenir Next W1G Light" panose="020B0403020202020204" pitchFamily="34" charset="0"/>
                <a:cs typeface="Arial" panose="020B0604020202020204" pitchFamily="34" charset="0"/>
              </a:rPr>
              <a:t>Центральный офис                в г. Бристоль (Великобритания)</a:t>
            </a: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8267700" y="2020978"/>
            <a:ext cx="3627120" cy="2242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2400" dirty="0">
                <a:solidFill>
                  <a:srgbClr val="585857"/>
                </a:solidFill>
                <a:latin typeface="Avenir Next W1G Light" panose="020B0403020202020204" pitchFamily="34" charset="0"/>
                <a:cs typeface="Arial" panose="020B0604020202020204" pitchFamily="34" charset="0"/>
              </a:rPr>
              <a:t>Представительства в Европе, Америке, Азии и Африке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3916680" y="2461260"/>
            <a:ext cx="15240" cy="1051560"/>
          </a:xfrm>
          <a:prstGeom prst="line">
            <a:avLst/>
          </a:prstGeom>
          <a:ln w="82550">
            <a:solidFill>
              <a:srgbClr val="B3D77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7955280" y="2480151"/>
            <a:ext cx="15240" cy="1051560"/>
          </a:xfrm>
          <a:prstGeom prst="line">
            <a:avLst/>
          </a:prstGeom>
          <a:ln w="82550">
            <a:solidFill>
              <a:srgbClr val="B3D77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Подзаголовок 2"/>
          <p:cNvSpPr txBox="1">
            <a:spLocks/>
          </p:cNvSpPr>
          <p:nvPr/>
        </p:nvSpPr>
        <p:spPr>
          <a:xfrm>
            <a:off x="4107180" y="4058921"/>
            <a:ext cx="3627120" cy="2242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2400" dirty="0">
                <a:solidFill>
                  <a:srgbClr val="585857"/>
                </a:solidFill>
                <a:latin typeface="Avenir Next W1G Light" panose="020B0403020202020204" pitchFamily="34" charset="0"/>
                <a:cs typeface="Arial" panose="020B0604020202020204" pitchFamily="34" charset="0"/>
              </a:rPr>
              <a:t>Представительство в РФ и СНГ в городе Санкт-Петербурге</a:t>
            </a: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274320" y="4058921"/>
            <a:ext cx="3627120" cy="2242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2400" dirty="0">
                <a:solidFill>
                  <a:srgbClr val="585857"/>
                </a:solidFill>
                <a:latin typeface="Avenir Next W1G Light" panose="020B0403020202020204" pitchFamily="34" charset="0"/>
                <a:cs typeface="Arial" panose="020B0604020202020204" pitchFamily="34" charset="0"/>
              </a:rPr>
              <a:t>Мировое признание результатов сертификации</a:t>
            </a: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8181735" y="4148222"/>
            <a:ext cx="3627120" cy="2242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2400" dirty="0">
                <a:solidFill>
                  <a:srgbClr val="585857"/>
                </a:solidFill>
                <a:latin typeface="Avenir Next W1G Light" panose="020B0403020202020204" pitchFamily="34" charset="0"/>
                <a:cs typeface="Arial" panose="020B0604020202020204" pitchFamily="34" charset="0"/>
              </a:rPr>
              <a:t>Признанное качество оказываемых услуг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3962400" y="4546124"/>
            <a:ext cx="15240" cy="1051560"/>
          </a:xfrm>
          <a:prstGeom prst="line">
            <a:avLst/>
          </a:prstGeom>
          <a:ln w="82550">
            <a:solidFill>
              <a:srgbClr val="B3D77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7993380" y="4546124"/>
            <a:ext cx="15240" cy="1051560"/>
          </a:xfrm>
          <a:prstGeom prst="line">
            <a:avLst/>
          </a:prstGeom>
          <a:ln w="82550">
            <a:solidFill>
              <a:srgbClr val="B3D77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5923" y="1742691"/>
            <a:ext cx="552626" cy="556573"/>
          </a:xfrm>
          <a:prstGeom prst="rect">
            <a:avLst/>
          </a:prstGeom>
        </p:spPr>
      </p:pic>
      <p:sp>
        <p:nvSpPr>
          <p:cNvPr id="21" name="Параллелограмм 20"/>
          <p:cNvSpPr/>
          <p:nvPr/>
        </p:nvSpPr>
        <p:spPr>
          <a:xfrm flipH="1">
            <a:off x="1418590" y="239722"/>
            <a:ext cx="8940800" cy="610181"/>
          </a:xfrm>
          <a:prstGeom prst="parallelogram">
            <a:avLst>
              <a:gd name="adj" fmla="val 55179"/>
            </a:avLst>
          </a:prstGeom>
          <a:solidFill>
            <a:srgbClr val="B3D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857" y="101895"/>
            <a:ext cx="1220046" cy="1044000"/>
          </a:xfrm>
          <a:prstGeom prst="rect">
            <a:avLst/>
          </a:prstGeom>
        </p:spPr>
      </p:pic>
      <p:sp>
        <p:nvSpPr>
          <p:cNvPr id="29" name="Подзаголовок 2"/>
          <p:cNvSpPr txBox="1">
            <a:spLocks/>
          </p:cNvSpPr>
          <p:nvPr/>
        </p:nvSpPr>
        <p:spPr>
          <a:xfrm>
            <a:off x="1935480" y="368170"/>
            <a:ext cx="7363644" cy="462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2400" dirty="0">
                <a:solidFill>
                  <a:srgbClr val="585857"/>
                </a:solidFill>
                <a:latin typeface="Avenir Next Cyr" panose="020B0503020202020204" pitchFamily="34" charset="-52"/>
                <a:cs typeface="Arial" panose="020B0604020202020204" pitchFamily="34" charset="0"/>
              </a:rPr>
              <a:t>Кратко об </a:t>
            </a:r>
            <a:r>
              <a:rPr lang="en-US" sz="2400" dirty="0">
                <a:solidFill>
                  <a:srgbClr val="585857"/>
                </a:solidFill>
                <a:latin typeface="Avenir Next Cyr" panose="020B0503020202020204" pitchFamily="34" charset="-52"/>
                <a:cs typeface="Arial" panose="020B0604020202020204" pitchFamily="34" charset="0"/>
              </a:rPr>
              <a:t>AJA Europe</a:t>
            </a:r>
            <a:endParaRPr lang="ru-RU" sz="2400" dirty="0">
              <a:solidFill>
                <a:srgbClr val="585857"/>
              </a:solidFill>
              <a:latin typeface="Avenir Next Cyr" panose="020B0503020202020204" pitchFamily="34" charset="-52"/>
              <a:cs typeface="Arial" panose="020B0604020202020204" pitchFamily="34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8982" y="3905185"/>
            <a:ext cx="552626" cy="55657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45443" y="3927636"/>
            <a:ext cx="552626" cy="556573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5459" y="3885820"/>
            <a:ext cx="552626" cy="556573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04972" y="1799161"/>
            <a:ext cx="552626" cy="556573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45443" y="1742690"/>
            <a:ext cx="552626" cy="55657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27149" y="-21129"/>
            <a:ext cx="2862694" cy="1118240"/>
          </a:xfrm>
          <a:prstGeom prst="rect">
            <a:avLst/>
          </a:prstGeom>
        </p:spPr>
      </p:pic>
      <p:sp>
        <p:nvSpPr>
          <p:cNvPr id="32" name="Подзаголовок 2"/>
          <p:cNvSpPr txBox="1">
            <a:spLocks/>
          </p:cNvSpPr>
          <p:nvPr/>
        </p:nvSpPr>
        <p:spPr>
          <a:xfrm>
            <a:off x="5747657" y="6365174"/>
            <a:ext cx="6642280" cy="42485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+7 495 988</a:t>
            </a:r>
            <a:r>
              <a:rPr lang="en-US" dirty="0" smtClean="0"/>
              <a:t> </a:t>
            </a:r>
            <a:r>
              <a:rPr lang="ru-RU" dirty="0" smtClean="0"/>
              <a:t>16</a:t>
            </a:r>
            <a:r>
              <a:rPr lang="en-US" dirty="0" smtClean="0"/>
              <a:t> </a:t>
            </a:r>
            <a:r>
              <a:rPr lang="ru-RU" dirty="0" smtClean="0"/>
              <a:t>20</a:t>
            </a:r>
            <a:r>
              <a:rPr lang="en-US" dirty="0" smtClean="0"/>
              <a:t>  </a:t>
            </a:r>
            <a:r>
              <a:rPr lang="en-US" dirty="0" smtClean="0">
                <a:solidFill>
                  <a:srgbClr val="585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ru-RU" dirty="0" smtClean="0">
                <a:solidFill>
                  <a:srgbClr val="585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cert@mirexpo.ru</a:t>
            </a:r>
            <a:r>
              <a:rPr lang="en-US" u="sng" dirty="0" smtClean="0">
                <a:solidFill>
                  <a:srgbClr val="585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u="sng" dirty="0">
              <a:solidFill>
                <a:srgbClr val="5858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893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1936</Words>
  <Application>Microsoft Office PowerPoint</Application>
  <PresentationFormat>Произвольный</PresentationFormat>
  <Paragraphs>262</Paragraphs>
  <Slides>22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Alexey</dc:creator>
  <cp:lastModifiedBy>  Yury Milov</cp:lastModifiedBy>
  <cp:revision>30</cp:revision>
  <dcterms:created xsi:type="dcterms:W3CDTF">2019-08-29T08:40:26Z</dcterms:created>
  <dcterms:modified xsi:type="dcterms:W3CDTF">2019-10-28T09:33:43Z</dcterms:modified>
</cp:coreProperties>
</file>