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20" r:id="rId2"/>
    <p:sldId id="396" r:id="rId3"/>
    <p:sldId id="422" r:id="rId4"/>
    <p:sldId id="409" r:id="rId5"/>
    <p:sldId id="408" r:id="rId6"/>
    <p:sldId id="462" r:id="rId7"/>
    <p:sldId id="464" r:id="rId8"/>
    <p:sldId id="428" r:id="rId9"/>
    <p:sldId id="460" r:id="rId10"/>
    <p:sldId id="416" r:id="rId11"/>
    <p:sldId id="417" r:id="rId12"/>
    <p:sldId id="419" r:id="rId13"/>
    <p:sldId id="418" r:id="rId14"/>
    <p:sldId id="447" r:id="rId15"/>
    <p:sldId id="420" r:id="rId16"/>
    <p:sldId id="461" r:id="rId17"/>
    <p:sldId id="387" r:id="rId18"/>
    <p:sldId id="430" r:id="rId19"/>
    <p:sldId id="431" r:id="rId20"/>
    <p:sldId id="333" r:id="rId21"/>
  </p:sldIdLst>
  <p:sldSz cx="9144000" cy="6858000" type="screen4x3"/>
  <p:notesSz cx="9872663" cy="679767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6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975" autoAdjust="0"/>
    <p:restoredTop sz="87482" autoAdjust="0"/>
  </p:normalViewPr>
  <p:slideViewPr>
    <p:cSldViewPr>
      <p:cViewPr varScale="1">
        <p:scale>
          <a:sx n="80" d="100"/>
          <a:sy n="80" d="100"/>
        </p:scale>
        <p:origin x="-154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1957240155990201E-2"/>
          <c:y val="0.11319390111253172"/>
          <c:w val="0.77464709665027798"/>
          <c:h val="0.82621796462034613"/>
        </c:manualLayout>
      </c:layout>
      <c:pie3DChart>
        <c:varyColors val="1"/>
        <c:ser>
          <c:idx val="0"/>
          <c:order val="0"/>
          <c:tx>
            <c:strRef>
              <c:f>Лист1!$B$1</c:f>
              <c:strCache>
                <c:ptCount val="1"/>
                <c:pt idx="0">
                  <c:v>Рынок ПВХ профиля для светопрозрачных конструкций</c:v>
                </c:pt>
              </c:strCache>
            </c:strRef>
          </c:tx>
          <c:cat>
            <c:strRef>
              <c:f>Лист1!$A$2:$A$3</c:f>
              <c:strCache>
                <c:ptCount val="2"/>
                <c:pt idx="0">
                  <c:v>Члены СППП</c:v>
                </c:pt>
                <c:pt idx="1">
                  <c:v>Остальные </c:v>
                </c:pt>
              </c:strCache>
            </c:strRef>
          </c:cat>
          <c:val>
            <c:numRef>
              <c:f>Лист1!$B$2:$B$3</c:f>
              <c:numCache>
                <c:formatCode>General</c:formatCode>
                <c:ptCount val="2"/>
                <c:pt idx="0">
                  <c:v>55</c:v>
                </c:pt>
                <c:pt idx="1">
                  <c:v>45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ПВХ-сусп на профиль, тыс.т.</c:v>
                </c:pt>
              </c:strCache>
            </c:strRef>
          </c:tx>
          <c:spPr>
            <a:solidFill>
              <a:srgbClr val="0070C0"/>
            </a:solidFill>
            <a:ln>
              <a:solidFill>
                <a:srgbClr val="0070C0"/>
              </a:solidFill>
            </a:ln>
            <a:scene3d>
              <a:camera prst="orthographicFront"/>
              <a:lightRig rig="threePt" dir="t"/>
            </a:scene3d>
            <a:sp3d>
              <a:bevelT w="190500" h="38100"/>
            </a:sp3d>
          </c:spPr>
          <c:invertIfNegative val="0"/>
          <c:dPt>
            <c:idx val="4"/>
            <c:invertIfNegative val="0"/>
            <c:bubble3D val="0"/>
            <c:spPr>
              <a:solidFill>
                <a:srgbClr val="0070C0"/>
              </a:solidFill>
              <a:ln>
                <a:solidFill>
                  <a:srgbClr val="00B0F0"/>
                </a:solidFill>
              </a:ln>
              <a:scene3d>
                <a:camera prst="orthographicFront"/>
                <a:lightRig rig="threePt" dir="t"/>
              </a:scene3d>
              <a:sp3d>
                <a:bevelT w="190500" h="38100"/>
              </a:sp3d>
            </c:spPr>
          </c:dPt>
          <c:dLbls>
            <c:showLegendKey val="0"/>
            <c:showVal val="1"/>
            <c:showCatName val="0"/>
            <c:showSerName val="0"/>
            <c:showPercent val="0"/>
            <c:showBubbleSize val="0"/>
            <c:showLeaderLines val="0"/>
          </c:dLbls>
          <c:cat>
            <c:numRef>
              <c:f>Лист1!$A$2:$A$8</c:f>
              <c:numCache>
                <c:formatCode>General</c:formatCode>
                <c:ptCount val="7"/>
                <c:pt idx="0">
                  <c:v>2012</c:v>
                </c:pt>
                <c:pt idx="1">
                  <c:v>2013</c:v>
                </c:pt>
                <c:pt idx="2">
                  <c:v>2014</c:v>
                </c:pt>
                <c:pt idx="3">
                  <c:v>2015</c:v>
                </c:pt>
                <c:pt idx="4">
                  <c:v>2016</c:v>
                </c:pt>
                <c:pt idx="5">
                  <c:v>2017</c:v>
                </c:pt>
                <c:pt idx="6">
                  <c:v>2018</c:v>
                </c:pt>
              </c:numCache>
            </c:numRef>
          </c:cat>
          <c:val>
            <c:numRef>
              <c:f>Лист1!$B$2:$B$8</c:f>
              <c:numCache>
                <c:formatCode>0</c:formatCode>
                <c:ptCount val="7"/>
                <c:pt idx="0">
                  <c:v>495</c:v>
                </c:pt>
                <c:pt idx="1">
                  <c:v>456</c:v>
                </c:pt>
                <c:pt idx="2">
                  <c:v>427</c:v>
                </c:pt>
                <c:pt idx="3">
                  <c:v>304</c:v>
                </c:pt>
                <c:pt idx="4">
                  <c:v>260</c:v>
                </c:pt>
                <c:pt idx="5">
                  <c:v>242</c:v>
                </c:pt>
                <c:pt idx="6">
                  <c:v>225</c:v>
                </c:pt>
              </c:numCache>
            </c:numRef>
          </c:val>
        </c:ser>
        <c:ser>
          <c:idx val="1"/>
          <c:order val="1"/>
          <c:tx>
            <c:strRef>
              <c:f>Лист1!$C$1</c:f>
              <c:strCache>
                <c:ptCount val="1"/>
                <c:pt idx="0">
                  <c:v>ПВХ, тыс.т.</c:v>
                </c:pt>
              </c:strCache>
            </c:strRef>
          </c:tx>
          <c:spPr>
            <a:solidFill>
              <a:srgbClr val="C00000"/>
            </a:solidFill>
            <a:scene3d>
              <a:camera prst="orthographicFront"/>
              <a:lightRig rig="threePt" dir="t"/>
            </a:scene3d>
            <a:sp3d>
              <a:bevelT w="190500" h="38100"/>
            </a:sp3d>
          </c:spPr>
          <c:invertIfNegative val="0"/>
          <c:dPt>
            <c:idx val="4"/>
            <c:invertIfNegative val="0"/>
            <c:bubble3D val="0"/>
          </c:dPt>
          <c:dLbls>
            <c:showLegendKey val="0"/>
            <c:showVal val="1"/>
            <c:showCatName val="0"/>
            <c:showSerName val="0"/>
            <c:showPercent val="0"/>
            <c:showBubbleSize val="0"/>
            <c:showLeaderLines val="0"/>
          </c:dLbls>
          <c:cat>
            <c:numRef>
              <c:f>Лист1!$A$2:$A$8</c:f>
              <c:numCache>
                <c:formatCode>General</c:formatCode>
                <c:ptCount val="7"/>
                <c:pt idx="0">
                  <c:v>2012</c:v>
                </c:pt>
                <c:pt idx="1">
                  <c:v>2013</c:v>
                </c:pt>
                <c:pt idx="2">
                  <c:v>2014</c:v>
                </c:pt>
                <c:pt idx="3">
                  <c:v>2015</c:v>
                </c:pt>
                <c:pt idx="4">
                  <c:v>2016</c:v>
                </c:pt>
                <c:pt idx="5">
                  <c:v>2017</c:v>
                </c:pt>
                <c:pt idx="6">
                  <c:v>2018</c:v>
                </c:pt>
              </c:numCache>
            </c:numRef>
          </c:cat>
          <c:val>
            <c:numRef>
              <c:f>Лист1!$C$2:$C$8</c:f>
              <c:numCache>
                <c:formatCode>0</c:formatCode>
                <c:ptCount val="7"/>
                <c:pt idx="0">
                  <c:v>644</c:v>
                </c:pt>
                <c:pt idx="1">
                  <c:v>635</c:v>
                </c:pt>
                <c:pt idx="2">
                  <c:v>676</c:v>
                </c:pt>
                <c:pt idx="3">
                  <c:v>649</c:v>
                </c:pt>
                <c:pt idx="4">
                  <c:v>682</c:v>
                </c:pt>
                <c:pt idx="5">
                  <c:v>690</c:v>
                </c:pt>
                <c:pt idx="6">
                  <c:v>714</c:v>
                </c:pt>
              </c:numCache>
            </c:numRef>
          </c:val>
        </c:ser>
        <c:dLbls>
          <c:showLegendKey val="0"/>
          <c:showVal val="0"/>
          <c:showCatName val="0"/>
          <c:showSerName val="0"/>
          <c:showPercent val="0"/>
          <c:showBubbleSize val="0"/>
        </c:dLbls>
        <c:gapWidth val="150"/>
        <c:overlap val="100"/>
        <c:axId val="177444352"/>
        <c:axId val="177445888"/>
      </c:barChart>
      <c:catAx>
        <c:axId val="177444352"/>
        <c:scaling>
          <c:orientation val="minMax"/>
        </c:scaling>
        <c:delete val="0"/>
        <c:axPos val="b"/>
        <c:numFmt formatCode="General" sourceLinked="1"/>
        <c:majorTickMark val="out"/>
        <c:minorTickMark val="none"/>
        <c:tickLblPos val="nextTo"/>
        <c:crossAx val="177445888"/>
        <c:crosses val="autoZero"/>
        <c:auto val="1"/>
        <c:lblAlgn val="ctr"/>
        <c:lblOffset val="100"/>
        <c:noMultiLvlLbl val="0"/>
      </c:catAx>
      <c:valAx>
        <c:axId val="177445888"/>
        <c:scaling>
          <c:orientation val="minMax"/>
        </c:scaling>
        <c:delete val="0"/>
        <c:axPos val="l"/>
        <c:majorGridlines/>
        <c:numFmt formatCode="0" sourceLinked="1"/>
        <c:majorTickMark val="out"/>
        <c:minorTickMark val="none"/>
        <c:tickLblPos val="nextTo"/>
        <c:crossAx val="177444352"/>
        <c:crosses val="autoZero"/>
        <c:crossBetween val="between"/>
      </c:valAx>
    </c:plotArea>
    <c:legend>
      <c:legendPos val="b"/>
      <c:layout>
        <c:manualLayout>
          <c:xMode val="edge"/>
          <c:yMode val="edge"/>
          <c:x val="0.4151707160450625"/>
          <c:y val="0.91477412681406989"/>
          <c:w val="0.57055277870723531"/>
          <c:h val="7.0076939485974016E-2"/>
        </c:manualLayout>
      </c:layout>
      <c:overlay val="0"/>
    </c:legend>
    <c:plotVisOnly val="1"/>
    <c:dispBlanksAs val="gap"/>
    <c:showDLblsOverMax val="0"/>
  </c:chart>
  <c:spPr>
    <a:scene3d>
      <a:camera prst="orthographicFront"/>
      <a:lightRig rig="threePt" dir="t"/>
    </a:scene3d>
    <a:sp3d>
      <a:bevelT w="190500" h="38100"/>
    </a:sp3d>
  </c:spPr>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Производство</c:v>
                </c:pt>
              </c:strCache>
            </c:strRef>
          </c:tx>
          <c:dLbls>
            <c:showLegendKey val="0"/>
            <c:showVal val="0"/>
            <c:showCatName val="1"/>
            <c:showSerName val="0"/>
            <c:showPercent val="1"/>
            <c:showBubbleSize val="0"/>
            <c:showLeaderLines val="1"/>
          </c:dLbls>
          <c:cat>
            <c:strRef>
              <c:f>Лист1!$A$2:$A$5</c:f>
              <c:strCache>
                <c:ptCount val="4"/>
                <c:pt idx="0">
                  <c:v>Русвинил</c:v>
                </c:pt>
                <c:pt idx="1">
                  <c:v>Саянскхимпласт</c:v>
                </c:pt>
                <c:pt idx="2">
                  <c:v>БСК</c:v>
                </c:pt>
                <c:pt idx="3">
                  <c:v>Каустик</c:v>
                </c:pt>
              </c:strCache>
            </c:strRef>
          </c:cat>
          <c:val>
            <c:numRef>
              <c:f>Лист1!$B$2:$B$5</c:f>
              <c:numCache>
                <c:formatCode>0.00%</c:formatCode>
                <c:ptCount val="4"/>
                <c:pt idx="0">
                  <c:v>0.34599999999999997</c:v>
                </c:pt>
                <c:pt idx="1">
                  <c:v>0.29399999999999998</c:v>
                </c:pt>
                <c:pt idx="2">
                  <c:v>0.26100000000000001</c:v>
                </c:pt>
                <c:pt idx="3">
                  <c:v>9.9000000000000005E-2</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млн. м2</c:v>
                </c:pt>
              </c:strCache>
            </c:strRef>
          </c:tx>
          <c:spPr>
            <a:scene3d>
              <a:camera prst="orthographicFront"/>
              <a:lightRig rig="threePt" dir="t"/>
            </a:scene3d>
            <a:sp3d>
              <a:bevelT w="190500" h="38100"/>
            </a:sp3d>
          </c:spPr>
          <c:invertIfNegative val="0"/>
          <c:dLbls>
            <c:showLegendKey val="0"/>
            <c:showVal val="1"/>
            <c:showCatName val="0"/>
            <c:showSerName val="0"/>
            <c:showPercent val="0"/>
            <c:showBubbleSize val="0"/>
            <c:showLeaderLines val="0"/>
          </c:dLbls>
          <c:cat>
            <c:numRef>
              <c:f>Лист1!$A$2:$A$8</c:f>
              <c:numCache>
                <c:formatCode>General</c:formatCode>
                <c:ptCount val="7"/>
                <c:pt idx="0">
                  <c:v>2012</c:v>
                </c:pt>
                <c:pt idx="1">
                  <c:v>2013</c:v>
                </c:pt>
                <c:pt idx="2">
                  <c:v>2014</c:v>
                </c:pt>
                <c:pt idx="3">
                  <c:v>2015</c:v>
                </c:pt>
                <c:pt idx="4">
                  <c:v>2016</c:v>
                </c:pt>
                <c:pt idx="5">
                  <c:v>2017</c:v>
                </c:pt>
                <c:pt idx="6">
                  <c:v>2018</c:v>
                </c:pt>
              </c:numCache>
            </c:numRef>
          </c:cat>
          <c:val>
            <c:numRef>
              <c:f>Лист1!$B$2:$B$8</c:f>
              <c:numCache>
                <c:formatCode>General</c:formatCode>
                <c:ptCount val="7"/>
                <c:pt idx="0">
                  <c:v>58</c:v>
                </c:pt>
                <c:pt idx="1">
                  <c:v>53</c:v>
                </c:pt>
                <c:pt idx="2">
                  <c:v>47</c:v>
                </c:pt>
                <c:pt idx="3">
                  <c:v>38</c:v>
                </c:pt>
                <c:pt idx="4">
                  <c:v>32</c:v>
                </c:pt>
                <c:pt idx="5">
                  <c:v>30</c:v>
                </c:pt>
                <c:pt idx="6">
                  <c:v>28</c:v>
                </c:pt>
              </c:numCache>
            </c:numRef>
          </c:val>
        </c:ser>
        <c:dLbls>
          <c:showLegendKey val="0"/>
          <c:showVal val="0"/>
          <c:showCatName val="0"/>
          <c:showSerName val="0"/>
          <c:showPercent val="0"/>
          <c:showBubbleSize val="0"/>
        </c:dLbls>
        <c:gapWidth val="150"/>
        <c:axId val="252518400"/>
        <c:axId val="252519936"/>
      </c:barChart>
      <c:catAx>
        <c:axId val="252518400"/>
        <c:scaling>
          <c:orientation val="minMax"/>
        </c:scaling>
        <c:delete val="0"/>
        <c:axPos val="b"/>
        <c:numFmt formatCode="General" sourceLinked="1"/>
        <c:majorTickMark val="out"/>
        <c:minorTickMark val="none"/>
        <c:tickLblPos val="nextTo"/>
        <c:crossAx val="252519936"/>
        <c:crosses val="autoZero"/>
        <c:auto val="1"/>
        <c:lblAlgn val="ctr"/>
        <c:lblOffset val="100"/>
        <c:noMultiLvlLbl val="0"/>
      </c:catAx>
      <c:valAx>
        <c:axId val="252519936"/>
        <c:scaling>
          <c:orientation val="minMax"/>
        </c:scaling>
        <c:delete val="0"/>
        <c:axPos val="l"/>
        <c:majorGridlines/>
        <c:numFmt formatCode="General" sourceLinked="1"/>
        <c:majorTickMark val="out"/>
        <c:minorTickMark val="none"/>
        <c:tickLblPos val="nextTo"/>
        <c:crossAx val="252518400"/>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Россия</c:v>
                </c:pt>
              </c:strCache>
            </c:strRef>
          </c:tx>
          <c:explosion val="25"/>
          <c:dLbls>
            <c:txPr>
              <a:bodyPr/>
              <a:lstStyle/>
              <a:p>
                <a:pPr>
                  <a:defRPr sz="4000"/>
                </a:pPr>
                <a:endParaRPr lang="ru-RU"/>
              </a:p>
            </c:txPr>
            <c:showLegendKey val="0"/>
            <c:showVal val="1"/>
            <c:showCatName val="0"/>
            <c:showSerName val="0"/>
            <c:showPercent val="0"/>
            <c:showBubbleSize val="0"/>
            <c:showLeaderLines val="1"/>
          </c:dLbls>
          <c:cat>
            <c:strRef>
              <c:f>Лист1!$A$2:$A$4</c:f>
              <c:strCache>
                <c:ptCount val="3"/>
                <c:pt idx="0">
                  <c:v>ПВХ окна</c:v>
                </c:pt>
                <c:pt idx="1">
                  <c:v>Al-окна</c:v>
                </c:pt>
                <c:pt idx="2">
                  <c:v>Дер. Окна</c:v>
                </c:pt>
              </c:strCache>
            </c:strRef>
          </c:cat>
          <c:val>
            <c:numRef>
              <c:f>Лист1!$B$2:$B$4</c:f>
              <c:numCache>
                <c:formatCode>0%</c:formatCode>
                <c:ptCount val="3"/>
                <c:pt idx="0">
                  <c:v>0.82</c:v>
                </c:pt>
                <c:pt idx="1">
                  <c:v>0.12</c:v>
                </c:pt>
                <c:pt idx="2">
                  <c:v>0.06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тыс. руб.</c:v>
                </c:pt>
              </c:strCache>
            </c:strRef>
          </c:tx>
          <c:spPr>
            <a:scene3d>
              <a:camera prst="orthographicFront"/>
              <a:lightRig rig="threePt" dir="t"/>
            </a:scene3d>
            <a:sp3d>
              <a:bevelT w="190500" h="38100"/>
            </a:sp3d>
          </c:spPr>
          <c:invertIfNegative val="0"/>
          <c:dLbls>
            <c:showLegendKey val="0"/>
            <c:showVal val="1"/>
            <c:showCatName val="0"/>
            <c:showSerName val="0"/>
            <c:showPercent val="0"/>
            <c:showBubbleSize val="0"/>
            <c:showLeaderLines val="0"/>
          </c:dLbls>
          <c:cat>
            <c:numRef>
              <c:f>Лист1!$A$2:$A$8</c:f>
              <c:numCache>
                <c:formatCode>General</c:formatCode>
                <c:ptCount val="7"/>
                <c:pt idx="0">
                  <c:v>2012</c:v>
                </c:pt>
                <c:pt idx="1">
                  <c:v>2013</c:v>
                </c:pt>
                <c:pt idx="2">
                  <c:v>2014</c:v>
                </c:pt>
                <c:pt idx="3">
                  <c:v>2015</c:v>
                </c:pt>
                <c:pt idx="4">
                  <c:v>2016</c:v>
                </c:pt>
                <c:pt idx="5">
                  <c:v>2017</c:v>
                </c:pt>
                <c:pt idx="6">
                  <c:v>2018</c:v>
                </c:pt>
              </c:numCache>
            </c:numRef>
          </c:cat>
          <c:val>
            <c:numRef>
              <c:f>Лист1!$B$2:$B$8</c:f>
              <c:numCache>
                <c:formatCode>General</c:formatCode>
                <c:ptCount val="7"/>
                <c:pt idx="0">
                  <c:v>31.3</c:v>
                </c:pt>
                <c:pt idx="1">
                  <c:v>31.8</c:v>
                </c:pt>
                <c:pt idx="2">
                  <c:v>36.700000000000003</c:v>
                </c:pt>
                <c:pt idx="3">
                  <c:v>62.7</c:v>
                </c:pt>
                <c:pt idx="4">
                  <c:v>73.5</c:v>
                </c:pt>
                <c:pt idx="5" formatCode="0.0">
                  <c:v>69.256249999999994</c:v>
                </c:pt>
                <c:pt idx="6" formatCode="0.0">
                  <c:v>75.512500000000003</c:v>
                </c:pt>
              </c:numCache>
            </c:numRef>
          </c:val>
        </c:ser>
        <c:dLbls>
          <c:showLegendKey val="0"/>
          <c:showVal val="0"/>
          <c:showCatName val="0"/>
          <c:showSerName val="0"/>
          <c:showPercent val="0"/>
          <c:showBubbleSize val="0"/>
        </c:dLbls>
        <c:gapWidth val="150"/>
        <c:axId val="252264832"/>
        <c:axId val="252266368"/>
      </c:barChart>
      <c:catAx>
        <c:axId val="252264832"/>
        <c:scaling>
          <c:orientation val="minMax"/>
        </c:scaling>
        <c:delete val="0"/>
        <c:axPos val="b"/>
        <c:numFmt formatCode="General" sourceLinked="1"/>
        <c:majorTickMark val="out"/>
        <c:minorTickMark val="none"/>
        <c:tickLblPos val="nextTo"/>
        <c:crossAx val="252266368"/>
        <c:crosses val="autoZero"/>
        <c:auto val="1"/>
        <c:lblAlgn val="ctr"/>
        <c:lblOffset val="100"/>
        <c:noMultiLvlLbl val="0"/>
      </c:catAx>
      <c:valAx>
        <c:axId val="252266368"/>
        <c:scaling>
          <c:orientation val="minMax"/>
        </c:scaling>
        <c:delete val="0"/>
        <c:axPos val="l"/>
        <c:majorGridlines/>
        <c:numFmt formatCode="General" sourceLinked="1"/>
        <c:majorTickMark val="out"/>
        <c:minorTickMark val="none"/>
        <c:tickLblPos val="nextTo"/>
        <c:crossAx val="252264832"/>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руб.</c:v>
                </c:pt>
              </c:strCache>
            </c:strRef>
          </c:tx>
          <c:spPr>
            <a:scene3d>
              <a:camera prst="orthographicFront"/>
              <a:lightRig rig="threePt" dir="t"/>
            </a:scene3d>
            <a:sp3d>
              <a:bevelT w="190500" h="38100"/>
            </a:sp3d>
          </c:spPr>
          <c:invertIfNegative val="0"/>
          <c:dLbls>
            <c:showLegendKey val="0"/>
            <c:showVal val="1"/>
            <c:showCatName val="0"/>
            <c:showSerName val="0"/>
            <c:showPercent val="0"/>
            <c:showBubbleSize val="0"/>
            <c:showLeaderLines val="0"/>
          </c:dLbls>
          <c:cat>
            <c:numRef>
              <c:f>Лист1!$A$2:$A$8</c:f>
              <c:numCache>
                <c:formatCode>General</c:formatCode>
                <c:ptCount val="7"/>
                <c:pt idx="0">
                  <c:v>2012</c:v>
                </c:pt>
                <c:pt idx="1">
                  <c:v>2013</c:v>
                </c:pt>
                <c:pt idx="2">
                  <c:v>2014</c:v>
                </c:pt>
                <c:pt idx="3">
                  <c:v>2015</c:v>
                </c:pt>
                <c:pt idx="4">
                  <c:v>2016</c:v>
                </c:pt>
                <c:pt idx="5">
                  <c:v>2017</c:v>
                </c:pt>
                <c:pt idx="6">
                  <c:v>2018</c:v>
                </c:pt>
              </c:numCache>
            </c:numRef>
          </c:cat>
          <c:val>
            <c:numRef>
              <c:f>Лист1!$B$2:$B$8</c:f>
              <c:numCache>
                <c:formatCode>General</c:formatCode>
                <c:ptCount val="7"/>
                <c:pt idx="0">
                  <c:v>4826</c:v>
                </c:pt>
                <c:pt idx="1">
                  <c:v>4726</c:v>
                </c:pt>
                <c:pt idx="2">
                  <c:v>4892</c:v>
                </c:pt>
                <c:pt idx="3">
                  <c:v>5008</c:v>
                </c:pt>
                <c:pt idx="4">
                  <c:v>5083</c:v>
                </c:pt>
                <c:pt idx="5">
                  <c:v>5658</c:v>
                </c:pt>
                <c:pt idx="6" formatCode="&quot;р.&quot;#,##0_);[Red]\(&quot;р.&quot;#,##0\)">
                  <c:v>5557</c:v>
                </c:pt>
              </c:numCache>
            </c:numRef>
          </c:val>
        </c:ser>
        <c:dLbls>
          <c:showLegendKey val="0"/>
          <c:showVal val="0"/>
          <c:showCatName val="0"/>
          <c:showSerName val="0"/>
          <c:showPercent val="0"/>
          <c:showBubbleSize val="0"/>
        </c:dLbls>
        <c:gapWidth val="150"/>
        <c:axId val="252623488"/>
        <c:axId val="253346176"/>
      </c:barChart>
      <c:catAx>
        <c:axId val="252623488"/>
        <c:scaling>
          <c:orientation val="minMax"/>
        </c:scaling>
        <c:delete val="0"/>
        <c:axPos val="b"/>
        <c:numFmt formatCode="General" sourceLinked="1"/>
        <c:majorTickMark val="out"/>
        <c:minorTickMark val="none"/>
        <c:tickLblPos val="nextTo"/>
        <c:crossAx val="253346176"/>
        <c:crosses val="autoZero"/>
        <c:auto val="1"/>
        <c:lblAlgn val="ctr"/>
        <c:lblOffset val="100"/>
        <c:noMultiLvlLbl val="0"/>
      </c:catAx>
      <c:valAx>
        <c:axId val="253346176"/>
        <c:scaling>
          <c:orientation val="minMax"/>
          <c:min val="0"/>
        </c:scaling>
        <c:delete val="0"/>
        <c:axPos val="l"/>
        <c:majorGridlines>
          <c:spPr>
            <a:ln>
              <a:noFill/>
            </a:ln>
          </c:spPr>
        </c:majorGridlines>
        <c:numFmt formatCode="General" sourceLinked="1"/>
        <c:majorTickMark val="out"/>
        <c:minorTickMark val="none"/>
        <c:tickLblPos val="nextTo"/>
        <c:crossAx val="2526234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84630960487186E-2"/>
          <c:y val="5.6210875984251958E-2"/>
          <c:w val="0.87571075030968371"/>
          <c:h val="0.81760640235463433"/>
        </c:manualLayout>
      </c:layout>
      <c:lineChart>
        <c:grouping val="standard"/>
        <c:varyColors val="0"/>
        <c:ser>
          <c:idx val="0"/>
          <c:order val="0"/>
          <c:tx>
            <c:strRef>
              <c:f>Лист1!$A$2</c:f>
              <c:strCache>
                <c:ptCount val="1"/>
                <c:pt idx="0">
                  <c:v>2012</c:v>
                </c:pt>
              </c:strCache>
            </c:strRef>
          </c:tx>
          <c:marker>
            <c:symbol val="none"/>
          </c:marker>
          <c:cat>
            <c:strRef>
              <c:f>Лист1!$B$1:$M$1</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Лист1!$B$2:$M$2</c:f>
              <c:numCache>
                <c:formatCode>#,##0"р."</c:formatCode>
                <c:ptCount val="12"/>
                <c:pt idx="0">
                  <c:v>4751</c:v>
                </c:pt>
                <c:pt idx="1">
                  <c:v>4724</c:v>
                </c:pt>
                <c:pt idx="2">
                  <c:v>4909</c:v>
                </c:pt>
                <c:pt idx="3">
                  <c:v>4783</c:v>
                </c:pt>
                <c:pt idx="4">
                  <c:v>5112</c:v>
                </c:pt>
                <c:pt idx="5">
                  <c:v>4990</c:v>
                </c:pt>
                <c:pt idx="6">
                  <c:v>4999</c:v>
                </c:pt>
                <c:pt idx="7">
                  <c:v>4958</c:v>
                </c:pt>
                <c:pt idx="8">
                  <c:v>4674</c:v>
                </c:pt>
                <c:pt idx="9">
                  <c:v>4909</c:v>
                </c:pt>
                <c:pt idx="10">
                  <c:v>4505</c:v>
                </c:pt>
                <c:pt idx="11">
                  <c:v>4598</c:v>
                </c:pt>
              </c:numCache>
            </c:numRef>
          </c:val>
          <c:smooth val="0"/>
        </c:ser>
        <c:ser>
          <c:idx val="1"/>
          <c:order val="1"/>
          <c:tx>
            <c:strRef>
              <c:f>Лист1!$A$3</c:f>
              <c:strCache>
                <c:ptCount val="1"/>
                <c:pt idx="0">
                  <c:v>2013</c:v>
                </c:pt>
              </c:strCache>
            </c:strRef>
          </c:tx>
          <c:marker>
            <c:symbol val="none"/>
          </c:marker>
          <c:cat>
            <c:strRef>
              <c:f>Лист1!$B$1:$M$1</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Лист1!$B$3:$M$3</c:f>
              <c:numCache>
                <c:formatCode>#,##0"р."</c:formatCode>
                <c:ptCount val="12"/>
                <c:pt idx="0">
                  <c:v>4812</c:v>
                </c:pt>
                <c:pt idx="1">
                  <c:v>4669</c:v>
                </c:pt>
                <c:pt idx="2">
                  <c:v>4724</c:v>
                </c:pt>
                <c:pt idx="3">
                  <c:v>4681</c:v>
                </c:pt>
                <c:pt idx="4">
                  <c:v>4625</c:v>
                </c:pt>
                <c:pt idx="5">
                  <c:v>4462</c:v>
                </c:pt>
                <c:pt idx="6">
                  <c:v>4856</c:v>
                </c:pt>
                <c:pt idx="7">
                  <c:v>4765</c:v>
                </c:pt>
                <c:pt idx="8">
                  <c:v>5058</c:v>
                </c:pt>
                <c:pt idx="9">
                  <c:v>4668</c:v>
                </c:pt>
                <c:pt idx="10">
                  <c:v>4779</c:v>
                </c:pt>
                <c:pt idx="11">
                  <c:v>4610</c:v>
                </c:pt>
              </c:numCache>
            </c:numRef>
          </c:val>
          <c:smooth val="0"/>
        </c:ser>
        <c:ser>
          <c:idx val="2"/>
          <c:order val="2"/>
          <c:tx>
            <c:strRef>
              <c:f>Лист1!$A$4</c:f>
              <c:strCache>
                <c:ptCount val="1"/>
                <c:pt idx="0">
                  <c:v>2014</c:v>
                </c:pt>
              </c:strCache>
            </c:strRef>
          </c:tx>
          <c:marker>
            <c:symbol val="none"/>
          </c:marker>
          <c:cat>
            <c:strRef>
              <c:f>Лист1!$B$1:$M$1</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Лист1!$B$4:$M$4</c:f>
              <c:numCache>
                <c:formatCode>#,##0"р."</c:formatCode>
                <c:ptCount val="12"/>
                <c:pt idx="0">
                  <c:v>5063</c:v>
                </c:pt>
                <c:pt idx="1">
                  <c:v>4638</c:v>
                </c:pt>
                <c:pt idx="2">
                  <c:v>4701</c:v>
                </c:pt>
                <c:pt idx="3">
                  <c:v>4780</c:v>
                </c:pt>
                <c:pt idx="4">
                  <c:v>4925</c:v>
                </c:pt>
                <c:pt idx="5">
                  <c:v>4914</c:v>
                </c:pt>
                <c:pt idx="6">
                  <c:v>4809</c:v>
                </c:pt>
                <c:pt idx="7">
                  <c:v>4815</c:v>
                </c:pt>
                <c:pt idx="8">
                  <c:v>5110</c:v>
                </c:pt>
                <c:pt idx="9">
                  <c:v>5005</c:v>
                </c:pt>
                <c:pt idx="10">
                  <c:v>5011</c:v>
                </c:pt>
                <c:pt idx="11">
                  <c:v>4931</c:v>
                </c:pt>
              </c:numCache>
            </c:numRef>
          </c:val>
          <c:smooth val="0"/>
        </c:ser>
        <c:ser>
          <c:idx val="3"/>
          <c:order val="3"/>
          <c:tx>
            <c:strRef>
              <c:f>Лист1!$A$5</c:f>
              <c:strCache>
                <c:ptCount val="1"/>
                <c:pt idx="0">
                  <c:v>2015</c:v>
                </c:pt>
              </c:strCache>
            </c:strRef>
          </c:tx>
          <c:marker>
            <c:symbol val="none"/>
          </c:marker>
          <c:cat>
            <c:strRef>
              <c:f>Лист1!$B$1:$M$1</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Лист1!$B$5:$M$5</c:f>
              <c:numCache>
                <c:formatCode>#,##0"р."</c:formatCode>
                <c:ptCount val="12"/>
                <c:pt idx="0">
                  <c:v>5176</c:v>
                </c:pt>
                <c:pt idx="1">
                  <c:v>4901</c:v>
                </c:pt>
                <c:pt idx="2">
                  <c:v>4853</c:v>
                </c:pt>
                <c:pt idx="3">
                  <c:v>4960</c:v>
                </c:pt>
                <c:pt idx="4">
                  <c:v>4921</c:v>
                </c:pt>
                <c:pt idx="5">
                  <c:v>4831</c:v>
                </c:pt>
                <c:pt idx="6">
                  <c:v>4564</c:v>
                </c:pt>
                <c:pt idx="7">
                  <c:v>4938</c:v>
                </c:pt>
                <c:pt idx="8">
                  <c:v>4983</c:v>
                </c:pt>
                <c:pt idx="9">
                  <c:v>5293</c:v>
                </c:pt>
                <c:pt idx="10">
                  <c:v>4895</c:v>
                </c:pt>
                <c:pt idx="11">
                  <c:v>5252</c:v>
                </c:pt>
              </c:numCache>
            </c:numRef>
          </c:val>
          <c:smooth val="0"/>
        </c:ser>
        <c:ser>
          <c:idx val="4"/>
          <c:order val="4"/>
          <c:tx>
            <c:strRef>
              <c:f>Лист1!$A$6</c:f>
              <c:strCache>
                <c:ptCount val="1"/>
                <c:pt idx="0">
                  <c:v>2016</c:v>
                </c:pt>
              </c:strCache>
            </c:strRef>
          </c:tx>
          <c:marker>
            <c:symbol val="none"/>
          </c:marker>
          <c:dLbls>
            <c:dLbl>
              <c:idx val="1"/>
              <c:layout/>
              <c:showLegendKey val="0"/>
              <c:showVal val="1"/>
              <c:showCatName val="0"/>
              <c:showSerName val="0"/>
              <c:showPercent val="0"/>
              <c:showBubbleSize val="0"/>
            </c:dLbl>
            <c:txPr>
              <a:bodyPr/>
              <a:lstStyle/>
              <a:p>
                <a:pPr>
                  <a:defRPr>
                    <a:solidFill>
                      <a:srgbClr val="FF0000"/>
                    </a:solidFill>
                  </a:defRPr>
                </a:pPr>
                <a:endParaRPr lang="ru-RU"/>
              </a:p>
            </c:txPr>
            <c:showLegendKey val="0"/>
            <c:showVal val="0"/>
            <c:showCatName val="0"/>
            <c:showSerName val="0"/>
            <c:showPercent val="0"/>
            <c:showBubbleSize val="0"/>
          </c:dLbls>
          <c:cat>
            <c:strRef>
              <c:f>Лист1!$B$1:$M$1</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Лист1!$B$6:$M$6</c:f>
              <c:numCache>
                <c:formatCode>#,##0"р."</c:formatCode>
                <c:ptCount val="12"/>
                <c:pt idx="0">
                  <c:v>4805</c:v>
                </c:pt>
                <c:pt idx="1">
                  <c:v>4233</c:v>
                </c:pt>
                <c:pt idx="2">
                  <c:v>5105</c:v>
                </c:pt>
                <c:pt idx="3">
                  <c:v>4648</c:v>
                </c:pt>
                <c:pt idx="4">
                  <c:v>5033</c:v>
                </c:pt>
                <c:pt idx="5">
                  <c:v>4875</c:v>
                </c:pt>
                <c:pt idx="6">
                  <c:v>4733</c:v>
                </c:pt>
                <c:pt idx="7">
                  <c:v>5173</c:v>
                </c:pt>
                <c:pt idx="8">
                  <c:v>5392</c:v>
                </c:pt>
                <c:pt idx="9">
                  <c:v>5865</c:v>
                </c:pt>
                <c:pt idx="10">
                  <c:v>5472</c:v>
                </c:pt>
                <c:pt idx="11">
                  <c:v>5662</c:v>
                </c:pt>
              </c:numCache>
            </c:numRef>
          </c:val>
          <c:smooth val="0"/>
        </c:ser>
        <c:ser>
          <c:idx val="5"/>
          <c:order val="5"/>
          <c:tx>
            <c:strRef>
              <c:f>Лист1!$A$7</c:f>
              <c:strCache>
                <c:ptCount val="1"/>
                <c:pt idx="0">
                  <c:v>2017</c:v>
                </c:pt>
              </c:strCache>
            </c:strRef>
          </c:tx>
          <c:marker>
            <c:symbol val="none"/>
          </c:marker>
          <c:dLbls>
            <c:dLbl>
              <c:idx val="9"/>
              <c:layout/>
              <c:showLegendKey val="0"/>
              <c:showVal val="1"/>
              <c:showCatName val="0"/>
              <c:showSerName val="0"/>
              <c:showPercent val="0"/>
              <c:showBubbleSize val="0"/>
            </c:dLbl>
            <c:txPr>
              <a:bodyPr/>
              <a:lstStyle/>
              <a:p>
                <a:pPr>
                  <a:defRPr>
                    <a:solidFill>
                      <a:srgbClr val="FF0000"/>
                    </a:solidFill>
                  </a:defRPr>
                </a:pPr>
                <a:endParaRPr lang="ru-RU"/>
              </a:p>
            </c:txPr>
            <c:showLegendKey val="0"/>
            <c:showVal val="0"/>
            <c:showCatName val="0"/>
            <c:showSerName val="0"/>
            <c:showPercent val="0"/>
            <c:showBubbleSize val="0"/>
          </c:dLbls>
          <c:cat>
            <c:strRef>
              <c:f>Лист1!$B$1:$M$1</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Лист1!$B$7:$M$7</c:f>
              <c:numCache>
                <c:formatCode>#,##0"р."</c:formatCode>
                <c:ptCount val="12"/>
                <c:pt idx="0">
                  <c:v>5081</c:v>
                </c:pt>
                <c:pt idx="1">
                  <c:v>5327</c:v>
                </c:pt>
                <c:pt idx="2">
                  <c:v>5152</c:v>
                </c:pt>
                <c:pt idx="3">
                  <c:v>5525</c:v>
                </c:pt>
                <c:pt idx="4">
                  <c:v>5559</c:v>
                </c:pt>
                <c:pt idx="5">
                  <c:v>5901</c:v>
                </c:pt>
                <c:pt idx="6">
                  <c:v>5783</c:v>
                </c:pt>
                <c:pt idx="7">
                  <c:v>5869</c:v>
                </c:pt>
                <c:pt idx="8">
                  <c:v>5908</c:v>
                </c:pt>
                <c:pt idx="9">
                  <c:v>6090</c:v>
                </c:pt>
                <c:pt idx="10">
                  <c:v>5993</c:v>
                </c:pt>
                <c:pt idx="11">
                  <c:v>5703</c:v>
                </c:pt>
              </c:numCache>
            </c:numRef>
          </c:val>
          <c:smooth val="0"/>
        </c:ser>
        <c:ser>
          <c:idx val="6"/>
          <c:order val="6"/>
          <c:tx>
            <c:strRef>
              <c:f>Лист1!$A$8</c:f>
              <c:strCache>
                <c:ptCount val="1"/>
                <c:pt idx="0">
                  <c:v>2018</c:v>
                </c:pt>
              </c:strCache>
            </c:strRef>
          </c:tx>
          <c:spPr>
            <a:ln w="76200"/>
          </c:spPr>
          <c:marker>
            <c:symbol val="none"/>
          </c:marker>
          <c:cat>
            <c:strRef>
              <c:f>Лист1!$B$1:$M$1</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Лист1!$B$8:$M$8</c:f>
              <c:numCache>
                <c:formatCode>#,##0"р."</c:formatCode>
                <c:ptCount val="12"/>
                <c:pt idx="0">
                  <c:v>5554</c:v>
                </c:pt>
                <c:pt idx="1">
                  <c:v>5415</c:v>
                </c:pt>
                <c:pt idx="2">
                  <c:v>5180</c:v>
                </c:pt>
                <c:pt idx="3">
                  <c:v>5078</c:v>
                </c:pt>
                <c:pt idx="4">
                  <c:v>5308</c:v>
                </c:pt>
                <c:pt idx="5">
                  <c:v>5836</c:v>
                </c:pt>
                <c:pt idx="6">
                  <c:v>5850</c:v>
                </c:pt>
                <c:pt idx="7">
                  <c:v>5701</c:v>
                </c:pt>
                <c:pt idx="8">
                  <c:v>5800</c:v>
                </c:pt>
                <c:pt idx="9">
                  <c:v>5701</c:v>
                </c:pt>
                <c:pt idx="10">
                  <c:v>5701</c:v>
                </c:pt>
                <c:pt idx="11">
                  <c:v>5701</c:v>
                </c:pt>
              </c:numCache>
            </c:numRef>
          </c:val>
          <c:smooth val="0"/>
        </c:ser>
        <c:dLbls>
          <c:showLegendKey val="0"/>
          <c:showVal val="0"/>
          <c:showCatName val="0"/>
          <c:showSerName val="0"/>
          <c:showPercent val="0"/>
          <c:showBubbleSize val="0"/>
        </c:dLbls>
        <c:marker val="1"/>
        <c:smooth val="0"/>
        <c:axId val="253024128"/>
        <c:axId val="253025664"/>
      </c:lineChart>
      <c:catAx>
        <c:axId val="253024128"/>
        <c:scaling>
          <c:orientation val="minMax"/>
        </c:scaling>
        <c:delete val="0"/>
        <c:axPos val="b"/>
        <c:numFmt formatCode="General" sourceLinked="1"/>
        <c:majorTickMark val="out"/>
        <c:minorTickMark val="none"/>
        <c:tickLblPos val="nextTo"/>
        <c:txPr>
          <a:bodyPr/>
          <a:lstStyle/>
          <a:p>
            <a:pPr>
              <a:defRPr sz="800"/>
            </a:pPr>
            <a:endParaRPr lang="ru-RU"/>
          </a:p>
        </c:txPr>
        <c:crossAx val="253025664"/>
        <c:crosses val="autoZero"/>
        <c:auto val="1"/>
        <c:lblAlgn val="ctr"/>
        <c:lblOffset val="100"/>
        <c:noMultiLvlLbl val="0"/>
      </c:catAx>
      <c:valAx>
        <c:axId val="253025664"/>
        <c:scaling>
          <c:orientation val="minMax"/>
          <c:max val="6200"/>
          <c:min val="4200"/>
        </c:scaling>
        <c:delete val="0"/>
        <c:axPos val="l"/>
        <c:majorGridlines/>
        <c:numFmt formatCode="#,##0&quot;р.&quot;" sourceLinked="1"/>
        <c:majorTickMark val="out"/>
        <c:minorTickMark val="none"/>
        <c:tickLblPos val="nextTo"/>
        <c:txPr>
          <a:bodyPr/>
          <a:lstStyle/>
          <a:p>
            <a:pPr>
              <a:defRPr sz="1000"/>
            </a:pPr>
            <a:endParaRPr lang="ru-RU"/>
          </a:p>
        </c:txPr>
        <c:crossAx val="253024128"/>
        <c:crosses val="autoZero"/>
        <c:crossBetween val="between"/>
      </c:valAx>
    </c:plotArea>
    <c:legend>
      <c:legendPos val="b"/>
      <c:layout>
        <c:manualLayout>
          <c:xMode val="edge"/>
          <c:yMode val="edge"/>
          <c:x val="0.27482147581781335"/>
          <c:y val="0.80912366149142512"/>
          <c:w val="0.72235152755636201"/>
          <c:h val="6.4232558046303651E-2"/>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10.xml.rels><?xml version="1.0" encoding="UTF-8" standalone="yes"?>
<Relationships xmlns="http://schemas.openxmlformats.org/package/2006/relationships"><Relationship Id="rId1" Type="http://schemas.openxmlformats.org/officeDocument/2006/relationships/image" Target="../media/image19.png"/></Relationships>
</file>

<file path=ppt/diagrams/_rels/data11.xml.rels><?xml version="1.0" encoding="UTF-8" standalone="yes"?>
<Relationships xmlns="http://schemas.openxmlformats.org/package/2006/relationships"><Relationship Id="rId1" Type="http://schemas.openxmlformats.org/officeDocument/2006/relationships/image" Target="../media/image20.png"/></Relationships>
</file>

<file path=ppt/diagrams/_rels/data12.xml.rels><?xml version="1.0" encoding="UTF-8" standalone="yes"?>
<Relationships xmlns="http://schemas.openxmlformats.org/package/2006/relationships"><Relationship Id="rId1" Type="http://schemas.openxmlformats.org/officeDocument/2006/relationships/image" Target="../media/image21.png"/></Relationships>
</file>

<file path=ppt/diagrams/_rels/data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1" Type="http://schemas.openxmlformats.org/officeDocument/2006/relationships/image" Target="../media/image17.png"/></Relationships>
</file>

<file path=ppt/diagrams/_rels/data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ACCCFC-6624-4A00-B7F1-F7F36550570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9E977A93-9514-4C6D-9D8F-99AEC8F21F64}">
      <dgm:prSet phldrT="[Текст]"/>
      <dgm:spPr/>
      <dgm:t>
        <a:bodyPr/>
        <a:lstStyle/>
        <a:p>
          <a:r>
            <a:rPr lang="ru-RU" dirty="0" smtClean="0"/>
            <a:t>Участие в разработке нормативной базы</a:t>
          </a:r>
          <a:endParaRPr lang="ru-RU" dirty="0"/>
        </a:p>
      </dgm:t>
    </dgm:pt>
    <dgm:pt modelId="{4DF95C86-5FCB-4289-AE25-3E78B4C315F0}" type="parTrans" cxnId="{4C466238-29D0-4637-8256-B53FA5B38B41}">
      <dgm:prSet/>
      <dgm:spPr/>
      <dgm:t>
        <a:bodyPr/>
        <a:lstStyle/>
        <a:p>
          <a:endParaRPr lang="ru-RU"/>
        </a:p>
      </dgm:t>
    </dgm:pt>
    <dgm:pt modelId="{930440F9-D0E7-43C9-859E-65913B382882}" type="sibTrans" cxnId="{4C466238-29D0-4637-8256-B53FA5B38B41}">
      <dgm:prSet/>
      <dgm:spPr/>
      <dgm:t>
        <a:bodyPr/>
        <a:lstStyle/>
        <a:p>
          <a:endParaRPr lang="ru-RU"/>
        </a:p>
      </dgm:t>
    </dgm:pt>
    <dgm:pt modelId="{CA3C2BDE-59AC-4EAE-929C-15640119F7B7}" type="pres">
      <dgm:prSet presAssocID="{E0ACCCFC-6624-4A00-B7F1-F7F36550570A}" presName="Name0" presStyleCnt="0">
        <dgm:presLayoutVars>
          <dgm:dir/>
          <dgm:resizeHandles val="exact"/>
        </dgm:presLayoutVars>
      </dgm:prSet>
      <dgm:spPr/>
      <dgm:t>
        <a:bodyPr/>
        <a:lstStyle/>
        <a:p>
          <a:endParaRPr lang="ru-RU"/>
        </a:p>
      </dgm:t>
    </dgm:pt>
    <dgm:pt modelId="{DE6A7D0A-A5DA-4D52-8A66-C60D3C4DB996}" type="pres">
      <dgm:prSet presAssocID="{9E977A93-9514-4C6D-9D8F-99AEC8F21F64}" presName="composite" presStyleCnt="0"/>
      <dgm:spPr/>
    </dgm:pt>
    <dgm:pt modelId="{C1F4554F-8468-422A-9B94-0FC4854A7BDB}" type="pres">
      <dgm:prSet presAssocID="{9E977A93-9514-4C6D-9D8F-99AEC8F21F64}" presName="rect1" presStyleLbl="trAlignAcc1" presStyleIdx="0" presStyleCnt="1">
        <dgm:presLayoutVars>
          <dgm:bulletEnabled val="1"/>
        </dgm:presLayoutVars>
      </dgm:prSet>
      <dgm:spPr/>
      <dgm:t>
        <a:bodyPr/>
        <a:lstStyle/>
        <a:p>
          <a:endParaRPr lang="ru-RU"/>
        </a:p>
      </dgm:t>
    </dgm:pt>
    <dgm:pt modelId="{A5043E09-FD50-4481-B847-BC3DA3C89E1F}" type="pres">
      <dgm:prSet presAssocID="{9E977A93-9514-4C6D-9D8F-99AEC8F21F64}" presName="rect2" presStyleLbl="fgImgPlace1" presStyleIdx="0" presStyleCnt="1"/>
      <dgm:spPr>
        <a:blipFill rotWithShape="1">
          <a:blip xmlns:r="http://schemas.openxmlformats.org/officeDocument/2006/relationships" r:embed="rId1"/>
          <a:stretch>
            <a:fillRect/>
          </a:stretch>
        </a:blipFill>
      </dgm:spPr>
    </dgm:pt>
  </dgm:ptLst>
  <dgm:cxnLst>
    <dgm:cxn modelId="{80D434F1-57BE-4920-81D9-529023762BBB}" type="presOf" srcId="{E0ACCCFC-6624-4A00-B7F1-F7F36550570A}" destId="{CA3C2BDE-59AC-4EAE-929C-15640119F7B7}" srcOrd="0" destOrd="0" presId="urn:microsoft.com/office/officeart/2008/layout/PictureStrips"/>
    <dgm:cxn modelId="{E9025FAA-33F2-4A1F-B036-658C3FCC349F}" type="presOf" srcId="{9E977A93-9514-4C6D-9D8F-99AEC8F21F64}" destId="{C1F4554F-8468-422A-9B94-0FC4854A7BDB}" srcOrd="0" destOrd="0" presId="urn:microsoft.com/office/officeart/2008/layout/PictureStrips"/>
    <dgm:cxn modelId="{4C466238-29D0-4637-8256-B53FA5B38B41}" srcId="{E0ACCCFC-6624-4A00-B7F1-F7F36550570A}" destId="{9E977A93-9514-4C6D-9D8F-99AEC8F21F64}" srcOrd="0" destOrd="0" parTransId="{4DF95C86-5FCB-4289-AE25-3E78B4C315F0}" sibTransId="{930440F9-D0E7-43C9-859E-65913B382882}"/>
    <dgm:cxn modelId="{77BE4681-56F4-41DC-86C0-9904BEBBA133}" type="presParOf" srcId="{CA3C2BDE-59AC-4EAE-929C-15640119F7B7}" destId="{DE6A7D0A-A5DA-4D52-8A66-C60D3C4DB996}" srcOrd="0" destOrd="0" presId="urn:microsoft.com/office/officeart/2008/layout/PictureStrips"/>
    <dgm:cxn modelId="{91CAD617-137A-4D3D-9A2B-CC37674AD1E0}" type="presParOf" srcId="{DE6A7D0A-A5DA-4D52-8A66-C60D3C4DB996}" destId="{C1F4554F-8468-422A-9B94-0FC4854A7BDB}" srcOrd="0" destOrd="0" presId="urn:microsoft.com/office/officeart/2008/layout/PictureStrips"/>
    <dgm:cxn modelId="{28D28A94-A168-48E0-8AD0-A3A852AF08DA}" type="presParOf" srcId="{DE6A7D0A-A5DA-4D52-8A66-C60D3C4DB996}" destId="{A5043E09-FD50-4481-B847-BC3DA3C89E1F}"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A2898-DF57-4860-BA3C-59724F7111B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5425E085-736D-4127-B7E2-5F89AF7DD84C}">
      <dgm:prSet phldrT="[Текст]" custT="1"/>
      <dgm:spPr/>
      <dgm:t>
        <a:bodyPr/>
        <a:lstStyle/>
        <a:p>
          <a:pPr algn="l"/>
          <a:r>
            <a:rPr lang="ru-RU" sz="1600" dirty="0" smtClean="0"/>
            <a:t>Средняя стоимость 1м2 окна с 2012 г. по 2018 г. </a:t>
          </a:r>
          <a:r>
            <a:rPr lang="ru-RU" sz="1600" b="1" dirty="0" smtClean="0">
              <a:solidFill>
                <a:srgbClr val="FF0000"/>
              </a:solidFill>
            </a:rPr>
            <a:t>несущественно выросла</a:t>
          </a:r>
          <a:r>
            <a:rPr lang="ru-RU" sz="1600" dirty="0" smtClean="0"/>
            <a:t>.</a:t>
          </a:r>
          <a:endParaRPr lang="ru-RU" sz="1600" dirty="0"/>
        </a:p>
      </dgm:t>
    </dgm:pt>
    <dgm:pt modelId="{E35A0F53-19F7-4634-8B46-760D50FAD352}" type="parTrans" cxnId="{DC69DD8A-4DEF-42F7-B8A2-D13CF6975E58}">
      <dgm:prSet/>
      <dgm:spPr/>
      <dgm:t>
        <a:bodyPr/>
        <a:lstStyle/>
        <a:p>
          <a:pPr algn="l"/>
          <a:endParaRPr lang="ru-RU"/>
        </a:p>
      </dgm:t>
    </dgm:pt>
    <dgm:pt modelId="{CC5772A1-B5A8-4EC2-807A-E9BC80856735}" type="sibTrans" cxnId="{DC69DD8A-4DEF-42F7-B8A2-D13CF6975E58}">
      <dgm:prSet/>
      <dgm:spPr/>
      <dgm:t>
        <a:bodyPr/>
        <a:lstStyle/>
        <a:p>
          <a:pPr algn="l"/>
          <a:endParaRPr lang="ru-RU"/>
        </a:p>
      </dgm:t>
    </dgm:pt>
    <dgm:pt modelId="{A5541D79-A5AF-4BBB-B639-CF2FAE8D81D4}" type="pres">
      <dgm:prSet presAssocID="{4C5A2898-DF57-4860-BA3C-59724F7111B2}" presName="Name0" presStyleCnt="0">
        <dgm:presLayoutVars>
          <dgm:dir/>
          <dgm:resizeHandles val="exact"/>
        </dgm:presLayoutVars>
      </dgm:prSet>
      <dgm:spPr/>
      <dgm:t>
        <a:bodyPr/>
        <a:lstStyle/>
        <a:p>
          <a:endParaRPr lang="ru-RU"/>
        </a:p>
      </dgm:t>
    </dgm:pt>
    <dgm:pt modelId="{A82B0081-D43F-41C1-9A1F-F4EB30C115A7}" type="pres">
      <dgm:prSet presAssocID="{5425E085-736D-4127-B7E2-5F89AF7DD84C}" presName="composite" presStyleCnt="0"/>
      <dgm:spPr/>
    </dgm:pt>
    <dgm:pt modelId="{D595C2C7-F0C6-4938-BD3C-502E04668362}" type="pres">
      <dgm:prSet presAssocID="{5425E085-736D-4127-B7E2-5F89AF7DD84C}" presName="rect1" presStyleLbl="trAlignAcc1" presStyleIdx="0" presStyleCnt="1" custScaleX="258777">
        <dgm:presLayoutVars>
          <dgm:bulletEnabled val="1"/>
        </dgm:presLayoutVars>
      </dgm:prSet>
      <dgm:spPr/>
      <dgm:t>
        <a:bodyPr/>
        <a:lstStyle/>
        <a:p>
          <a:endParaRPr lang="ru-RU"/>
        </a:p>
      </dgm:t>
    </dgm:pt>
    <dgm:pt modelId="{7994BF60-ED6E-466F-B6CD-70BF3198B2C4}" type="pres">
      <dgm:prSet presAssocID="{5425E085-736D-4127-B7E2-5F89AF7DD84C}" presName="rect2" presStyleLbl="fgImgPlace1" presStyleIdx="0" presStyleCnt="1" custLinFactX="-200000" custLinFactNeighborX="-203204" custLinFactNeighborY="-295"/>
      <dgm:spPr>
        <a:blipFill rotWithShape="1">
          <a:blip xmlns:r="http://schemas.openxmlformats.org/officeDocument/2006/relationships" r:embed="rId1"/>
          <a:stretch>
            <a:fillRect/>
          </a:stretch>
        </a:blipFill>
      </dgm:spPr>
      <dgm:t>
        <a:bodyPr/>
        <a:lstStyle/>
        <a:p>
          <a:endParaRPr lang="ru-RU"/>
        </a:p>
      </dgm:t>
    </dgm:pt>
  </dgm:ptLst>
  <dgm:cxnLst>
    <dgm:cxn modelId="{DC69DD8A-4DEF-42F7-B8A2-D13CF6975E58}" srcId="{4C5A2898-DF57-4860-BA3C-59724F7111B2}" destId="{5425E085-736D-4127-B7E2-5F89AF7DD84C}" srcOrd="0" destOrd="0" parTransId="{E35A0F53-19F7-4634-8B46-760D50FAD352}" sibTransId="{CC5772A1-B5A8-4EC2-807A-E9BC80856735}"/>
    <dgm:cxn modelId="{55BCB095-85A7-4E62-89F5-AB0546D50083}" type="presOf" srcId="{4C5A2898-DF57-4860-BA3C-59724F7111B2}" destId="{A5541D79-A5AF-4BBB-B639-CF2FAE8D81D4}" srcOrd="0" destOrd="0" presId="urn:microsoft.com/office/officeart/2008/layout/PictureStrips"/>
    <dgm:cxn modelId="{518CB4B9-47A6-498F-AFE7-791B50093576}" type="presOf" srcId="{5425E085-736D-4127-B7E2-5F89AF7DD84C}" destId="{D595C2C7-F0C6-4938-BD3C-502E04668362}" srcOrd="0" destOrd="0" presId="urn:microsoft.com/office/officeart/2008/layout/PictureStrips"/>
    <dgm:cxn modelId="{5FF4BA88-94DB-44EA-A784-E87EA3C8F0CC}" type="presParOf" srcId="{A5541D79-A5AF-4BBB-B639-CF2FAE8D81D4}" destId="{A82B0081-D43F-41C1-9A1F-F4EB30C115A7}" srcOrd="0" destOrd="0" presId="urn:microsoft.com/office/officeart/2008/layout/PictureStrips"/>
    <dgm:cxn modelId="{A1CBD250-89AD-49E3-B07D-AA81AFBF7C57}" type="presParOf" srcId="{A82B0081-D43F-41C1-9A1F-F4EB30C115A7}" destId="{D595C2C7-F0C6-4938-BD3C-502E04668362}" srcOrd="0" destOrd="0" presId="urn:microsoft.com/office/officeart/2008/layout/PictureStrips"/>
    <dgm:cxn modelId="{2DD4D309-8FB2-4B2F-A708-B1CE40947A40}" type="presParOf" srcId="{A82B0081-D43F-41C1-9A1F-F4EB30C115A7}" destId="{7994BF60-ED6E-466F-B6CD-70BF3198B2C4}" srcOrd="1" destOrd="0" presId="urn:microsoft.com/office/officeart/2008/layout/PictureStrips"/>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5A2898-DF57-4860-BA3C-59724F7111B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5425E085-736D-4127-B7E2-5F89AF7DD84C}">
      <dgm:prSet phldrT="[Текст]" custT="1"/>
      <dgm:spPr/>
      <dgm:t>
        <a:bodyPr/>
        <a:lstStyle/>
        <a:p>
          <a:pPr algn="l"/>
          <a:r>
            <a:rPr lang="ru-RU" sz="1600" dirty="0" smtClean="0"/>
            <a:t>Объёмы производства на рынке </a:t>
          </a:r>
          <a:r>
            <a:rPr lang="ru-RU" sz="1600" dirty="0" err="1" smtClean="0"/>
            <a:t>светопрозрачных</a:t>
          </a:r>
          <a:r>
            <a:rPr lang="ru-RU" sz="1600" dirty="0" smtClean="0"/>
            <a:t> конструкций из ПВХ сократились с 2012 г. (млн.м2) на </a:t>
          </a:r>
          <a:r>
            <a:rPr lang="ru-RU" sz="1600" b="1" dirty="0" smtClean="0">
              <a:solidFill>
                <a:srgbClr val="FF0000"/>
              </a:solidFill>
            </a:rPr>
            <a:t>48%</a:t>
          </a:r>
          <a:endParaRPr lang="ru-RU" sz="1600" b="1" dirty="0">
            <a:solidFill>
              <a:srgbClr val="FF0000"/>
            </a:solidFill>
          </a:endParaRPr>
        </a:p>
      </dgm:t>
    </dgm:pt>
    <dgm:pt modelId="{E35A0F53-19F7-4634-8B46-760D50FAD352}" type="parTrans" cxnId="{DC69DD8A-4DEF-42F7-B8A2-D13CF6975E58}">
      <dgm:prSet/>
      <dgm:spPr/>
      <dgm:t>
        <a:bodyPr/>
        <a:lstStyle/>
        <a:p>
          <a:pPr algn="l"/>
          <a:endParaRPr lang="ru-RU"/>
        </a:p>
      </dgm:t>
    </dgm:pt>
    <dgm:pt modelId="{CC5772A1-B5A8-4EC2-807A-E9BC80856735}" type="sibTrans" cxnId="{DC69DD8A-4DEF-42F7-B8A2-D13CF6975E58}">
      <dgm:prSet/>
      <dgm:spPr/>
      <dgm:t>
        <a:bodyPr/>
        <a:lstStyle/>
        <a:p>
          <a:pPr algn="l"/>
          <a:endParaRPr lang="ru-RU"/>
        </a:p>
      </dgm:t>
    </dgm:pt>
    <dgm:pt modelId="{A5541D79-A5AF-4BBB-B639-CF2FAE8D81D4}" type="pres">
      <dgm:prSet presAssocID="{4C5A2898-DF57-4860-BA3C-59724F7111B2}" presName="Name0" presStyleCnt="0">
        <dgm:presLayoutVars>
          <dgm:dir/>
          <dgm:resizeHandles val="exact"/>
        </dgm:presLayoutVars>
      </dgm:prSet>
      <dgm:spPr/>
      <dgm:t>
        <a:bodyPr/>
        <a:lstStyle/>
        <a:p>
          <a:endParaRPr lang="ru-RU"/>
        </a:p>
      </dgm:t>
    </dgm:pt>
    <dgm:pt modelId="{A82B0081-D43F-41C1-9A1F-F4EB30C115A7}" type="pres">
      <dgm:prSet presAssocID="{5425E085-736D-4127-B7E2-5F89AF7DD84C}" presName="composite" presStyleCnt="0"/>
      <dgm:spPr/>
    </dgm:pt>
    <dgm:pt modelId="{D595C2C7-F0C6-4938-BD3C-502E04668362}" type="pres">
      <dgm:prSet presAssocID="{5425E085-736D-4127-B7E2-5F89AF7DD84C}" presName="rect1" presStyleLbl="trAlignAcc1" presStyleIdx="0" presStyleCnt="1" custScaleX="236639" custLinFactNeighborX="-239" custLinFactNeighborY="-692">
        <dgm:presLayoutVars>
          <dgm:bulletEnabled val="1"/>
        </dgm:presLayoutVars>
      </dgm:prSet>
      <dgm:spPr/>
      <dgm:t>
        <a:bodyPr/>
        <a:lstStyle/>
        <a:p>
          <a:endParaRPr lang="ru-RU"/>
        </a:p>
      </dgm:t>
    </dgm:pt>
    <dgm:pt modelId="{7994BF60-ED6E-466F-B6CD-70BF3198B2C4}" type="pres">
      <dgm:prSet presAssocID="{5425E085-736D-4127-B7E2-5F89AF7DD84C}" presName="rect2" presStyleLbl="fgImgPlace1" presStyleIdx="0" presStyleCnt="1" custLinFactX="-148157" custLinFactNeighborX="-200000" custLinFactNeighborY="6401"/>
      <dgm:spPr>
        <a:blipFill rotWithShape="1">
          <a:blip xmlns:r="http://schemas.openxmlformats.org/officeDocument/2006/relationships" r:embed="rId1"/>
          <a:stretch>
            <a:fillRect/>
          </a:stretch>
        </a:blipFill>
      </dgm:spPr>
      <dgm:t>
        <a:bodyPr/>
        <a:lstStyle/>
        <a:p>
          <a:endParaRPr lang="ru-RU"/>
        </a:p>
      </dgm:t>
    </dgm:pt>
  </dgm:ptLst>
  <dgm:cxnLst>
    <dgm:cxn modelId="{28AEFEC8-22F5-490E-ACC5-D9EDBFEF68D5}" type="presOf" srcId="{4C5A2898-DF57-4860-BA3C-59724F7111B2}" destId="{A5541D79-A5AF-4BBB-B639-CF2FAE8D81D4}" srcOrd="0" destOrd="0" presId="urn:microsoft.com/office/officeart/2008/layout/PictureStrips"/>
    <dgm:cxn modelId="{DC69DD8A-4DEF-42F7-B8A2-D13CF6975E58}" srcId="{4C5A2898-DF57-4860-BA3C-59724F7111B2}" destId="{5425E085-736D-4127-B7E2-5F89AF7DD84C}" srcOrd="0" destOrd="0" parTransId="{E35A0F53-19F7-4634-8B46-760D50FAD352}" sibTransId="{CC5772A1-B5A8-4EC2-807A-E9BC80856735}"/>
    <dgm:cxn modelId="{C90C0AB4-8D51-4BC4-B1C0-262FCB4673E2}" type="presOf" srcId="{5425E085-736D-4127-B7E2-5F89AF7DD84C}" destId="{D595C2C7-F0C6-4938-BD3C-502E04668362}" srcOrd="0" destOrd="0" presId="urn:microsoft.com/office/officeart/2008/layout/PictureStrips"/>
    <dgm:cxn modelId="{BD0893BC-D3F4-4D4A-B1E0-D634F18FB942}" type="presParOf" srcId="{A5541D79-A5AF-4BBB-B639-CF2FAE8D81D4}" destId="{A82B0081-D43F-41C1-9A1F-F4EB30C115A7}" srcOrd="0" destOrd="0" presId="urn:microsoft.com/office/officeart/2008/layout/PictureStrips"/>
    <dgm:cxn modelId="{812D823C-4C19-4AAC-AA49-0DAC5F42AB37}" type="presParOf" srcId="{A82B0081-D43F-41C1-9A1F-F4EB30C115A7}" destId="{D595C2C7-F0C6-4938-BD3C-502E04668362}" srcOrd="0" destOrd="0" presId="urn:microsoft.com/office/officeart/2008/layout/PictureStrips"/>
    <dgm:cxn modelId="{EF3E4B1F-B7CE-4B86-86F8-52E04CCCF34D}" type="presParOf" srcId="{A82B0081-D43F-41C1-9A1F-F4EB30C115A7}" destId="{7994BF60-ED6E-466F-B6CD-70BF3198B2C4}" srcOrd="1" destOrd="0" presId="urn:microsoft.com/office/officeart/2008/layout/PictureStrips"/>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5A2898-DF57-4860-BA3C-59724F7111B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5425E085-736D-4127-B7E2-5F89AF7DD84C}">
      <dgm:prSet phldrT="[Текст]" custT="1"/>
      <dgm:spPr/>
      <dgm:t>
        <a:bodyPr/>
        <a:lstStyle/>
        <a:p>
          <a:pPr algn="l"/>
          <a:r>
            <a:rPr lang="ru-RU" sz="1600" dirty="0" smtClean="0"/>
            <a:t>Из-за низкой эластичности спроса и высокой чувствительности к изменению цен на СПК на рынке </a:t>
          </a:r>
          <a:r>
            <a:rPr lang="ru-RU" sz="1600" b="1" dirty="0" smtClean="0">
              <a:solidFill>
                <a:srgbClr val="FF0000"/>
              </a:solidFill>
            </a:rPr>
            <a:t>резко сократилось, и продолжает сокращаться </a:t>
          </a:r>
          <a:r>
            <a:rPr lang="ru-RU" sz="1600" dirty="0" smtClean="0"/>
            <a:t>количество компаний производителей ПВХ-конструкций</a:t>
          </a:r>
          <a:endParaRPr lang="ru-RU" sz="1600" dirty="0"/>
        </a:p>
      </dgm:t>
    </dgm:pt>
    <dgm:pt modelId="{E35A0F53-19F7-4634-8B46-760D50FAD352}" type="parTrans" cxnId="{DC69DD8A-4DEF-42F7-B8A2-D13CF6975E58}">
      <dgm:prSet/>
      <dgm:spPr/>
      <dgm:t>
        <a:bodyPr/>
        <a:lstStyle/>
        <a:p>
          <a:pPr algn="l"/>
          <a:endParaRPr lang="ru-RU"/>
        </a:p>
      </dgm:t>
    </dgm:pt>
    <dgm:pt modelId="{CC5772A1-B5A8-4EC2-807A-E9BC80856735}" type="sibTrans" cxnId="{DC69DD8A-4DEF-42F7-B8A2-D13CF6975E58}">
      <dgm:prSet/>
      <dgm:spPr/>
      <dgm:t>
        <a:bodyPr/>
        <a:lstStyle/>
        <a:p>
          <a:pPr algn="l"/>
          <a:endParaRPr lang="ru-RU"/>
        </a:p>
      </dgm:t>
    </dgm:pt>
    <dgm:pt modelId="{A5541D79-A5AF-4BBB-B639-CF2FAE8D81D4}" type="pres">
      <dgm:prSet presAssocID="{4C5A2898-DF57-4860-BA3C-59724F7111B2}" presName="Name0" presStyleCnt="0">
        <dgm:presLayoutVars>
          <dgm:dir/>
          <dgm:resizeHandles val="exact"/>
        </dgm:presLayoutVars>
      </dgm:prSet>
      <dgm:spPr/>
      <dgm:t>
        <a:bodyPr/>
        <a:lstStyle/>
        <a:p>
          <a:endParaRPr lang="ru-RU"/>
        </a:p>
      </dgm:t>
    </dgm:pt>
    <dgm:pt modelId="{A82B0081-D43F-41C1-9A1F-F4EB30C115A7}" type="pres">
      <dgm:prSet presAssocID="{5425E085-736D-4127-B7E2-5F89AF7DD84C}" presName="composite" presStyleCnt="0"/>
      <dgm:spPr/>
    </dgm:pt>
    <dgm:pt modelId="{D595C2C7-F0C6-4938-BD3C-502E04668362}" type="pres">
      <dgm:prSet presAssocID="{5425E085-736D-4127-B7E2-5F89AF7DD84C}" presName="rect1" presStyleLbl="trAlignAcc1" presStyleIdx="0" presStyleCnt="1" custScaleX="232440">
        <dgm:presLayoutVars>
          <dgm:bulletEnabled val="1"/>
        </dgm:presLayoutVars>
      </dgm:prSet>
      <dgm:spPr/>
      <dgm:t>
        <a:bodyPr/>
        <a:lstStyle/>
        <a:p>
          <a:endParaRPr lang="ru-RU"/>
        </a:p>
      </dgm:t>
    </dgm:pt>
    <dgm:pt modelId="{7994BF60-ED6E-466F-B6CD-70BF3198B2C4}" type="pres">
      <dgm:prSet presAssocID="{5425E085-736D-4127-B7E2-5F89AF7DD84C}" presName="rect2" presStyleLbl="fgImgPlace1" presStyleIdx="0" presStyleCnt="1" custLinFactX="-124308" custLinFactNeighborX="-200000" custLinFactNeighborY="8177"/>
      <dgm:spPr>
        <a:blipFill rotWithShape="1">
          <a:blip xmlns:r="http://schemas.openxmlformats.org/officeDocument/2006/relationships" r:embed="rId1"/>
          <a:stretch>
            <a:fillRect/>
          </a:stretch>
        </a:blipFill>
      </dgm:spPr>
      <dgm:t>
        <a:bodyPr/>
        <a:lstStyle/>
        <a:p>
          <a:endParaRPr lang="ru-RU"/>
        </a:p>
      </dgm:t>
    </dgm:pt>
  </dgm:ptLst>
  <dgm:cxnLst>
    <dgm:cxn modelId="{DC69DD8A-4DEF-42F7-B8A2-D13CF6975E58}" srcId="{4C5A2898-DF57-4860-BA3C-59724F7111B2}" destId="{5425E085-736D-4127-B7E2-5F89AF7DD84C}" srcOrd="0" destOrd="0" parTransId="{E35A0F53-19F7-4634-8B46-760D50FAD352}" sibTransId="{CC5772A1-B5A8-4EC2-807A-E9BC80856735}"/>
    <dgm:cxn modelId="{14FE0E2A-ECD9-4366-9F39-282539043B54}" type="presOf" srcId="{4C5A2898-DF57-4860-BA3C-59724F7111B2}" destId="{A5541D79-A5AF-4BBB-B639-CF2FAE8D81D4}" srcOrd="0" destOrd="0" presId="urn:microsoft.com/office/officeart/2008/layout/PictureStrips"/>
    <dgm:cxn modelId="{F3569DDD-0ADD-462C-85D3-D1C6363BA83E}" type="presOf" srcId="{5425E085-736D-4127-B7E2-5F89AF7DD84C}" destId="{D595C2C7-F0C6-4938-BD3C-502E04668362}" srcOrd="0" destOrd="0" presId="urn:microsoft.com/office/officeart/2008/layout/PictureStrips"/>
    <dgm:cxn modelId="{57C16E32-0C09-4E66-8961-DDFE11695440}" type="presParOf" srcId="{A5541D79-A5AF-4BBB-B639-CF2FAE8D81D4}" destId="{A82B0081-D43F-41C1-9A1F-F4EB30C115A7}" srcOrd="0" destOrd="0" presId="urn:microsoft.com/office/officeart/2008/layout/PictureStrips"/>
    <dgm:cxn modelId="{1B3C1112-46C3-45F5-8704-E61358E50D86}" type="presParOf" srcId="{A82B0081-D43F-41C1-9A1F-F4EB30C115A7}" destId="{D595C2C7-F0C6-4938-BD3C-502E04668362}" srcOrd="0" destOrd="0" presId="urn:microsoft.com/office/officeart/2008/layout/PictureStrips"/>
    <dgm:cxn modelId="{376BB74E-028E-4804-85F8-46B7CE6F8A13}" type="presParOf" srcId="{A82B0081-D43F-41C1-9A1F-F4EB30C115A7}" destId="{7994BF60-ED6E-466F-B6CD-70BF3198B2C4}" srcOrd="1" destOrd="0" presId="urn:microsoft.com/office/officeart/2008/layout/PictureStrips"/>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77A5CA-29FF-4614-A33A-52519555C3C5}" type="doc">
      <dgm:prSet loTypeId="urn:microsoft.com/office/officeart/2005/8/layout/bList2" loCatId="list" qsTypeId="urn:microsoft.com/office/officeart/2005/8/quickstyle/simple1" qsCatId="simple" csTypeId="urn:microsoft.com/office/officeart/2005/8/colors/accent1_2" csCatId="accent1" phldr="1"/>
      <dgm:spPr/>
    </dgm:pt>
    <dgm:pt modelId="{FA329AB8-78CC-4BC8-8C58-4971BE6B05EB}">
      <dgm:prSet phldrT="[Текст]"/>
      <dgm:spPr/>
      <dgm:t>
        <a:bodyPr/>
        <a:lstStyle/>
        <a:p>
          <a:r>
            <a:rPr lang="ru-RU" dirty="0" smtClean="0"/>
            <a:t>Минус 5-7%</a:t>
          </a:r>
          <a:endParaRPr lang="ru-RU" dirty="0"/>
        </a:p>
      </dgm:t>
    </dgm:pt>
    <dgm:pt modelId="{037E4DB3-DEAF-4275-A9B8-0C8EB0B9196B}" type="parTrans" cxnId="{03ED1EDD-39E4-43A3-8772-7BAE9F67F224}">
      <dgm:prSet/>
      <dgm:spPr/>
      <dgm:t>
        <a:bodyPr/>
        <a:lstStyle/>
        <a:p>
          <a:endParaRPr lang="ru-RU"/>
        </a:p>
      </dgm:t>
    </dgm:pt>
    <dgm:pt modelId="{CA706F07-D773-4E09-A022-BD5C21574B6B}" type="sibTrans" cxnId="{03ED1EDD-39E4-43A3-8772-7BAE9F67F224}">
      <dgm:prSet/>
      <dgm:spPr/>
      <dgm:t>
        <a:bodyPr/>
        <a:lstStyle/>
        <a:p>
          <a:endParaRPr lang="ru-RU"/>
        </a:p>
      </dgm:t>
    </dgm:pt>
    <dgm:pt modelId="{BE2C2425-FADD-49E7-87FF-3DF9FED44949}" type="pres">
      <dgm:prSet presAssocID="{E077A5CA-29FF-4614-A33A-52519555C3C5}" presName="diagram" presStyleCnt="0">
        <dgm:presLayoutVars>
          <dgm:dir/>
          <dgm:animLvl val="lvl"/>
          <dgm:resizeHandles val="exact"/>
        </dgm:presLayoutVars>
      </dgm:prSet>
      <dgm:spPr/>
    </dgm:pt>
    <dgm:pt modelId="{DB27297E-ABDE-43C3-B3BA-EFB504F3EADA}" type="pres">
      <dgm:prSet presAssocID="{FA329AB8-78CC-4BC8-8C58-4971BE6B05EB}" presName="compNode" presStyleCnt="0"/>
      <dgm:spPr/>
    </dgm:pt>
    <dgm:pt modelId="{B9E49311-D519-4E70-8CB5-D9BEB0886785}" type="pres">
      <dgm:prSet presAssocID="{FA329AB8-78CC-4BC8-8C58-4971BE6B05EB}" presName="childRect" presStyleLbl="bgAcc1" presStyleIdx="0" presStyleCnt="1" custScaleX="145831">
        <dgm:presLayoutVars>
          <dgm:bulletEnabled val="1"/>
        </dgm:presLayoutVars>
      </dgm:prSet>
      <dgm:spPr>
        <a:blipFill rotWithShape="0">
          <a:blip xmlns:r="http://schemas.openxmlformats.org/officeDocument/2006/relationships" r:embed="rId1"/>
          <a:stretch>
            <a:fillRect/>
          </a:stretch>
        </a:blipFill>
      </dgm:spPr>
    </dgm:pt>
    <dgm:pt modelId="{DDB30AA9-DC79-4AF7-BABB-1635A5634F5C}" type="pres">
      <dgm:prSet presAssocID="{FA329AB8-78CC-4BC8-8C58-4971BE6B05EB}" presName="parentText" presStyleLbl="node1" presStyleIdx="0" presStyleCnt="0">
        <dgm:presLayoutVars>
          <dgm:chMax val="0"/>
          <dgm:bulletEnabled val="1"/>
        </dgm:presLayoutVars>
      </dgm:prSet>
      <dgm:spPr/>
      <dgm:t>
        <a:bodyPr/>
        <a:lstStyle/>
        <a:p>
          <a:endParaRPr lang="ru-RU"/>
        </a:p>
      </dgm:t>
    </dgm:pt>
    <dgm:pt modelId="{F8DE2F39-6C47-4E62-8BF0-54417B2EA22C}" type="pres">
      <dgm:prSet presAssocID="{FA329AB8-78CC-4BC8-8C58-4971BE6B05EB}" presName="parentRect" presStyleLbl="alignNode1" presStyleIdx="0" presStyleCnt="1" custScaleX="144413"/>
      <dgm:spPr/>
      <dgm:t>
        <a:bodyPr/>
        <a:lstStyle/>
        <a:p>
          <a:endParaRPr lang="ru-RU"/>
        </a:p>
      </dgm:t>
    </dgm:pt>
    <dgm:pt modelId="{BAF2ED58-AD4F-44F9-BB7A-797D1E058750}" type="pres">
      <dgm:prSet presAssocID="{FA329AB8-78CC-4BC8-8C58-4971BE6B05EB}" presName="adorn" presStyleLbl="fgAccFollowNode1" presStyleIdx="0" presStyleCnt="1" custLinFactNeighborX="37181" custLinFactNeighborY="-18081"/>
      <dgm:spPr>
        <a:blipFill rotWithShape="1">
          <a:blip xmlns:r="http://schemas.openxmlformats.org/officeDocument/2006/relationships" r:embed="rId2"/>
          <a:stretch>
            <a:fillRect/>
          </a:stretch>
        </a:blipFill>
      </dgm:spPr>
    </dgm:pt>
  </dgm:ptLst>
  <dgm:cxnLst>
    <dgm:cxn modelId="{28E138B6-51A1-42B2-BBE0-F3BC9C6684FC}" type="presOf" srcId="{FA329AB8-78CC-4BC8-8C58-4971BE6B05EB}" destId="{DDB30AA9-DC79-4AF7-BABB-1635A5634F5C}" srcOrd="0" destOrd="0" presId="urn:microsoft.com/office/officeart/2005/8/layout/bList2"/>
    <dgm:cxn modelId="{90B94486-D3D1-4C6F-8B65-8259329EFE5E}" type="presOf" srcId="{FA329AB8-78CC-4BC8-8C58-4971BE6B05EB}" destId="{F8DE2F39-6C47-4E62-8BF0-54417B2EA22C}" srcOrd="1" destOrd="0" presId="urn:microsoft.com/office/officeart/2005/8/layout/bList2"/>
    <dgm:cxn modelId="{91910ADF-D7A9-442C-A92A-4497F186191A}" type="presOf" srcId="{E077A5CA-29FF-4614-A33A-52519555C3C5}" destId="{BE2C2425-FADD-49E7-87FF-3DF9FED44949}" srcOrd="0" destOrd="0" presId="urn:microsoft.com/office/officeart/2005/8/layout/bList2"/>
    <dgm:cxn modelId="{03ED1EDD-39E4-43A3-8772-7BAE9F67F224}" srcId="{E077A5CA-29FF-4614-A33A-52519555C3C5}" destId="{FA329AB8-78CC-4BC8-8C58-4971BE6B05EB}" srcOrd="0" destOrd="0" parTransId="{037E4DB3-DEAF-4275-A9B8-0C8EB0B9196B}" sibTransId="{CA706F07-D773-4E09-A022-BD5C21574B6B}"/>
    <dgm:cxn modelId="{A2BD5A19-BC61-4BFF-8030-4CD7716F3291}" type="presParOf" srcId="{BE2C2425-FADD-49E7-87FF-3DF9FED44949}" destId="{DB27297E-ABDE-43C3-B3BA-EFB504F3EADA}" srcOrd="0" destOrd="0" presId="urn:microsoft.com/office/officeart/2005/8/layout/bList2"/>
    <dgm:cxn modelId="{CBD75770-F6EE-4662-A0A0-895C4F32531B}" type="presParOf" srcId="{DB27297E-ABDE-43C3-B3BA-EFB504F3EADA}" destId="{B9E49311-D519-4E70-8CB5-D9BEB0886785}" srcOrd="0" destOrd="0" presId="urn:microsoft.com/office/officeart/2005/8/layout/bList2"/>
    <dgm:cxn modelId="{2B8A609A-E482-44F8-8718-5A0FF0E2D4D2}" type="presParOf" srcId="{DB27297E-ABDE-43C3-B3BA-EFB504F3EADA}" destId="{DDB30AA9-DC79-4AF7-BABB-1635A5634F5C}" srcOrd="1" destOrd="0" presId="urn:microsoft.com/office/officeart/2005/8/layout/bList2"/>
    <dgm:cxn modelId="{D243905D-9AA5-482E-B515-835FCA8D9EF7}" type="presParOf" srcId="{DB27297E-ABDE-43C3-B3BA-EFB504F3EADA}" destId="{F8DE2F39-6C47-4E62-8BF0-54417B2EA22C}" srcOrd="2" destOrd="0" presId="urn:microsoft.com/office/officeart/2005/8/layout/bList2"/>
    <dgm:cxn modelId="{5AEBFECD-0956-49D8-AD37-4B9186042E40}" type="presParOf" srcId="{DB27297E-ABDE-43C3-B3BA-EFB504F3EADA}" destId="{BAF2ED58-AD4F-44F9-BB7A-797D1E058750}"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CCCFC-6624-4A00-B7F1-F7F36550570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9E977A93-9514-4C6D-9D8F-99AEC8F21F64}">
      <dgm:prSet phldrT="[Текст]" custT="1"/>
      <dgm:spPr/>
      <dgm:t>
        <a:bodyPr/>
        <a:lstStyle/>
        <a:p>
          <a:r>
            <a:rPr lang="ru-RU" sz="2000" dirty="0" smtClean="0"/>
            <a:t>Участие во внедрении системы оценки соответствия с органами власти</a:t>
          </a:r>
          <a:endParaRPr lang="ru-RU" sz="2000" dirty="0"/>
        </a:p>
      </dgm:t>
    </dgm:pt>
    <dgm:pt modelId="{4DF95C86-5FCB-4289-AE25-3E78B4C315F0}" type="parTrans" cxnId="{4C466238-29D0-4637-8256-B53FA5B38B41}">
      <dgm:prSet/>
      <dgm:spPr/>
      <dgm:t>
        <a:bodyPr/>
        <a:lstStyle/>
        <a:p>
          <a:endParaRPr lang="ru-RU"/>
        </a:p>
      </dgm:t>
    </dgm:pt>
    <dgm:pt modelId="{930440F9-D0E7-43C9-859E-65913B382882}" type="sibTrans" cxnId="{4C466238-29D0-4637-8256-B53FA5B38B41}">
      <dgm:prSet/>
      <dgm:spPr/>
      <dgm:t>
        <a:bodyPr/>
        <a:lstStyle/>
        <a:p>
          <a:endParaRPr lang="ru-RU"/>
        </a:p>
      </dgm:t>
    </dgm:pt>
    <dgm:pt modelId="{CA3C2BDE-59AC-4EAE-929C-15640119F7B7}" type="pres">
      <dgm:prSet presAssocID="{E0ACCCFC-6624-4A00-B7F1-F7F36550570A}" presName="Name0" presStyleCnt="0">
        <dgm:presLayoutVars>
          <dgm:dir/>
          <dgm:resizeHandles val="exact"/>
        </dgm:presLayoutVars>
      </dgm:prSet>
      <dgm:spPr/>
      <dgm:t>
        <a:bodyPr/>
        <a:lstStyle/>
        <a:p>
          <a:endParaRPr lang="ru-RU"/>
        </a:p>
      </dgm:t>
    </dgm:pt>
    <dgm:pt modelId="{DE6A7D0A-A5DA-4D52-8A66-C60D3C4DB996}" type="pres">
      <dgm:prSet presAssocID="{9E977A93-9514-4C6D-9D8F-99AEC8F21F64}" presName="composite" presStyleCnt="0"/>
      <dgm:spPr/>
    </dgm:pt>
    <dgm:pt modelId="{C1F4554F-8468-422A-9B94-0FC4854A7BDB}" type="pres">
      <dgm:prSet presAssocID="{9E977A93-9514-4C6D-9D8F-99AEC8F21F64}" presName="rect1" presStyleLbl="trAlignAcc1" presStyleIdx="0" presStyleCnt="1">
        <dgm:presLayoutVars>
          <dgm:bulletEnabled val="1"/>
        </dgm:presLayoutVars>
      </dgm:prSet>
      <dgm:spPr/>
      <dgm:t>
        <a:bodyPr/>
        <a:lstStyle/>
        <a:p>
          <a:endParaRPr lang="ru-RU"/>
        </a:p>
      </dgm:t>
    </dgm:pt>
    <dgm:pt modelId="{A5043E09-FD50-4481-B847-BC3DA3C89E1F}" type="pres">
      <dgm:prSet presAssocID="{9E977A93-9514-4C6D-9D8F-99AEC8F21F64}" presName="rect2" presStyleLbl="fgImgPlace1" presStyleIdx="0" presStyleCnt="1"/>
      <dgm:spPr>
        <a:blipFill rotWithShape="1">
          <a:blip xmlns:r="http://schemas.openxmlformats.org/officeDocument/2006/relationships" r:embed="rId1"/>
          <a:stretch>
            <a:fillRect/>
          </a:stretch>
        </a:blipFill>
      </dgm:spPr>
    </dgm:pt>
  </dgm:ptLst>
  <dgm:cxnLst>
    <dgm:cxn modelId="{6C4783A7-3C24-4260-B2CF-EE4B8B3118A4}" type="presOf" srcId="{9E977A93-9514-4C6D-9D8F-99AEC8F21F64}" destId="{C1F4554F-8468-422A-9B94-0FC4854A7BDB}" srcOrd="0" destOrd="0" presId="urn:microsoft.com/office/officeart/2008/layout/PictureStrips"/>
    <dgm:cxn modelId="{56CEF5A5-202D-43EE-B213-946CC6807133}" type="presOf" srcId="{E0ACCCFC-6624-4A00-B7F1-F7F36550570A}" destId="{CA3C2BDE-59AC-4EAE-929C-15640119F7B7}" srcOrd="0" destOrd="0" presId="urn:microsoft.com/office/officeart/2008/layout/PictureStrips"/>
    <dgm:cxn modelId="{4C466238-29D0-4637-8256-B53FA5B38B41}" srcId="{E0ACCCFC-6624-4A00-B7F1-F7F36550570A}" destId="{9E977A93-9514-4C6D-9D8F-99AEC8F21F64}" srcOrd="0" destOrd="0" parTransId="{4DF95C86-5FCB-4289-AE25-3E78B4C315F0}" sibTransId="{930440F9-D0E7-43C9-859E-65913B382882}"/>
    <dgm:cxn modelId="{CDACDC4E-F745-4045-8FF3-04DEE23A0F86}" type="presParOf" srcId="{CA3C2BDE-59AC-4EAE-929C-15640119F7B7}" destId="{DE6A7D0A-A5DA-4D52-8A66-C60D3C4DB996}" srcOrd="0" destOrd="0" presId="urn:microsoft.com/office/officeart/2008/layout/PictureStrips"/>
    <dgm:cxn modelId="{0CA15DC2-066C-402A-A999-D78C6BC3B175}" type="presParOf" srcId="{DE6A7D0A-A5DA-4D52-8A66-C60D3C4DB996}" destId="{C1F4554F-8468-422A-9B94-0FC4854A7BDB}" srcOrd="0" destOrd="0" presId="urn:microsoft.com/office/officeart/2008/layout/PictureStrips"/>
    <dgm:cxn modelId="{17996C40-0184-4F9A-B7A0-866E8C89ADBA}" type="presParOf" srcId="{DE6A7D0A-A5DA-4D52-8A66-C60D3C4DB996}" destId="{A5043E09-FD50-4481-B847-BC3DA3C89E1F}"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CCCFC-6624-4A00-B7F1-F7F36550570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9E977A93-9514-4C6D-9D8F-99AEC8F21F64}">
      <dgm:prSet phldrT="[Текст]" custT="1"/>
      <dgm:spPr/>
      <dgm:t>
        <a:bodyPr/>
        <a:lstStyle/>
        <a:p>
          <a:r>
            <a:rPr lang="ru-RU" sz="2500" dirty="0" err="1" smtClean="0"/>
            <a:t>Популяризаризация</a:t>
          </a:r>
          <a:r>
            <a:rPr lang="ru-RU" sz="2500" dirty="0" smtClean="0"/>
            <a:t> </a:t>
          </a:r>
          <a:r>
            <a:rPr lang="ru-RU" sz="2500" dirty="0" err="1" smtClean="0"/>
            <a:t>светопрозрачных</a:t>
          </a:r>
          <a:r>
            <a:rPr lang="ru-RU" sz="2500" dirty="0" smtClean="0"/>
            <a:t> конструкции из ПВХ</a:t>
          </a:r>
        </a:p>
      </dgm:t>
    </dgm:pt>
    <dgm:pt modelId="{4DF95C86-5FCB-4289-AE25-3E78B4C315F0}" type="parTrans" cxnId="{4C466238-29D0-4637-8256-B53FA5B38B41}">
      <dgm:prSet/>
      <dgm:spPr/>
      <dgm:t>
        <a:bodyPr/>
        <a:lstStyle/>
        <a:p>
          <a:endParaRPr lang="ru-RU"/>
        </a:p>
      </dgm:t>
    </dgm:pt>
    <dgm:pt modelId="{930440F9-D0E7-43C9-859E-65913B382882}" type="sibTrans" cxnId="{4C466238-29D0-4637-8256-B53FA5B38B41}">
      <dgm:prSet/>
      <dgm:spPr/>
      <dgm:t>
        <a:bodyPr/>
        <a:lstStyle/>
        <a:p>
          <a:endParaRPr lang="ru-RU"/>
        </a:p>
      </dgm:t>
    </dgm:pt>
    <dgm:pt modelId="{CA3C2BDE-59AC-4EAE-929C-15640119F7B7}" type="pres">
      <dgm:prSet presAssocID="{E0ACCCFC-6624-4A00-B7F1-F7F36550570A}" presName="Name0" presStyleCnt="0">
        <dgm:presLayoutVars>
          <dgm:dir/>
          <dgm:resizeHandles val="exact"/>
        </dgm:presLayoutVars>
      </dgm:prSet>
      <dgm:spPr/>
      <dgm:t>
        <a:bodyPr/>
        <a:lstStyle/>
        <a:p>
          <a:endParaRPr lang="ru-RU"/>
        </a:p>
      </dgm:t>
    </dgm:pt>
    <dgm:pt modelId="{DE6A7D0A-A5DA-4D52-8A66-C60D3C4DB996}" type="pres">
      <dgm:prSet presAssocID="{9E977A93-9514-4C6D-9D8F-99AEC8F21F64}" presName="composite" presStyleCnt="0"/>
      <dgm:spPr/>
    </dgm:pt>
    <dgm:pt modelId="{C1F4554F-8468-422A-9B94-0FC4854A7BDB}" type="pres">
      <dgm:prSet presAssocID="{9E977A93-9514-4C6D-9D8F-99AEC8F21F64}" presName="rect1" presStyleLbl="trAlignAcc1" presStyleIdx="0" presStyleCnt="1">
        <dgm:presLayoutVars>
          <dgm:bulletEnabled val="1"/>
        </dgm:presLayoutVars>
      </dgm:prSet>
      <dgm:spPr/>
      <dgm:t>
        <a:bodyPr/>
        <a:lstStyle/>
        <a:p>
          <a:endParaRPr lang="ru-RU"/>
        </a:p>
      </dgm:t>
    </dgm:pt>
    <dgm:pt modelId="{A5043E09-FD50-4481-B847-BC3DA3C89E1F}" type="pres">
      <dgm:prSet presAssocID="{9E977A93-9514-4C6D-9D8F-99AEC8F21F64}" presName="rect2" presStyleLbl="fgImgPlace1" presStyleIdx="0" presStyleCnt="1"/>
      <dgm:spPr>
        <a:blipFill rotWithShape="1">
          <a:blip xmlns:r="http://schemas.openxmlformats.org/officeDocument/2006/relationships" r:embed="rId1"/>
          <a:stretch>
            <a:fillRect/>
          </a:stretch>
        </a:blipFill>
      </dgm:spPr>
      <dgm:t>
        <a:bodyPr/>
        <a:lstStyle/>
        <a:p>
          <a:endParaRPr lang="ru-RU"/>
        </a:p>
      </dgm:t>
    </dgm:pt>
  </dgm:ptLst>
  <dgm:cxnLst>
    <dgm:cxn modelId="{4A11570A-E930-4E5A-966B-E648808CA971}" type="presOf" srcId="{E0ACCCFC-6624-4A00-B7F1-F7F36550570A}" destId="{CA3C2BDE-59AC-4EAE-929C-15640119F7B7}" srcOrd="0" destOrd="0" presId="urn:microsoft.com/office/officeart/2008/layout/PictureStrips"/>
    <dgm:cxn modelId="{7E749A5E-ABE2-4E16-ADF0-F31CD66FAE89}" type="presOf" srcId="{9E977A93-9514-4C6D-9D8F-99AEC8F21F64}" destId="{C1F4554F-8468-422A-9B94-0FC4854A7BDB}" srcOrd="0" destOrd="0" presId="urn:microsoft.com/office/officeart/2008/layout/PictureStrips"/>
    <dgm:cxn modelId="{4C466238-29D0-4637-8256-B53FA5B38B41}" srcId="{E0ACCCFC-6624-4A00-B7F1-F7F36550570A}" destId="{9E977A93-9514-4C6D-9D8F-99AEC8F21F64}" srcOrd="0" destOrd="0" parTransId="{4DF95C86-5FCB-4289-AE25-3E78B4C315F0}" sibTransId="{930440F9-D0E7-43C9-859E-65913B382882}"/>
    <dgm:cxn modelId="{8DDFE555-91CA-49C4-BD50-A9F1E40BA38C}" type="presParOf" srcId="{CA3C2BDE-59AC-4EAE-929C-15640119F7B7}" destId="{DE6A7D0A-A5DA-4D52-8A66-C60D3C4DB996}" srcOrd="0" destOrd="0" presId="urn:microsoft.com/office/officeart/2008/layout/PictureStrips"/>
    <dgm:cxn modelId="{6AEB419B-5614-437D-9E52-19A153D20610}" type="presParOf" srcId="{DE6A7D0A-A5DA-4D52-8A66-C60D3C4DB996}" destId="{C1F4554F-8468-422A-9B94-0FC4854A7BDB}" srcOrd="0" destOrd="0" presId="urn:microsoft.com/office/officeart/2008/layout/PictureStrips"/>
    <dgm:cxn modelId="{D3EA5FD3-84D7-4701-92A7-87133AA08D82}" type="presParOf" srcId="{DE6A7D0A-A5DA-4D52-8A66-C60D3C4DB996}" destId="{A5043E09-FD50-4481-B847-BC3DA3C89E1F}" srcOrd="1" destOrd="0" presId="urn:microsoft.com/office/officeart/2008/layout/PictureStrip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3248A6-1EFC-4DEF-B0A7-8830CC574B7E}"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ru-RU"/>
        </a:p>
      </dgm:t>
    </dgm:pt>
    <dgm:pt modelId="{332CCA35-9F1E-42D8-873E-37F70B994F0A}">
      <dgm:prSet phldrT="[Текст]"/>
      <dgm:spPr/>
      <dgm:t>
        <a:bodyPr/>
        <a:lstStyle/>
        <a:p>
          <a:r>
            <a:rPr lang="ru-RU" dirty="0" smtClean="0"/>
            <a:t>4.826 руб.</a:t>
          </a:r>
          <a:endParaRPr lang="ru-RU" dirty="0"/>
        </a:p>
      </dgm:t>
    </dgm:pt>
    <dgm:pt modelId="{93B44A23-449C-4F44-9BC9-BE0379422175}" type="parTrans" cxnId="{8E5CB7AE-A8DE-42B5-90F9-504BD2F72923}">
      <dgm:prSet/>
      <dgm:spPr/>
      <dgm:t>
        <a:bodyPr/>
        <a:lstStyle/>
        <a:p>
          <a:endParaRPr lang="ru-RU"/>
        </a:p>
      </dgm:t>
    </dgm:pt>
    <dgm:pt modelId="{1FB91913-0839-4C12-AD40-F7EA3E77D83F}" type="sibTrans" cxnId="{8E5CB7AE-A8DE-42B5-90F9-504BD2F72923}">
      <dgm:prSet/>
      <dgm:spPr/>
      <dgm:t>
        <a:bodyPr/>
        <a:lstStyle/>
        <a:p>
          <a:endParaRPr lang="ru-RU"/>
        </a:p>
      </dgm:t>
    </dgm:pt>
    <dgm:pt modelId="{24045BF3-27B9-4C84-8F57-87061ED23240}">
      <dgm:prSet phldrT="[Текст]"/>
      <dgm:spPr/>
      <dgm:t>
        <a:bodyPr/>
        <a:lstStyle/>
        <a:p>
          <a:r>
            <a:rPr lang="ru-RU" dirty="0" smtClean="0"/>
            <a:t>5.557 руб.</a:t>
          </a:r>
          <a:endParaRPr lang="ru-RU" dirty="0"/>
        </a:p>
      </dgm:t>
    </dgm:pt>
    <dgm:pt modelId="{DA7567E8-8D62-4F41-9266-4E615D4C5DBD}" type="parTrans" cxnId="{C9853B93-3A36-4E59-A357-4080AEBAB9DB}">
      <dgm:prSet/>
      <dgm:spPr/>
      <dgm:t>
        <a:bodyPr/>
        <a:lstStyle/>
        <a:p>
          <a:endParaRPr lang="ru-RU"/>
        </a:p>
      </dgm:t>
    </dgm:pt>
    <dgm:pt modelId="{BF805D23-56CA-4B9B-951E-62FF330FD8FD}" type="sibTrans" cxnId="{C9853B93-3A36-4E59-A357-4080AEBAB9DB}">
      <dgm:prSet/>
      <dgm:spPr/>
      <dgm:t>
        <a:bodyPr/>
        <a:lstStyle/>
        <a:p>
          <a:endParaRPr lang="ru-RU"/>
        </a:p>
      </dgm:t>
    </dgm:pt>
    <dgm:pt modelId="{FFBD184E-8549-43BF-9506-C9DB4742A2F7}" type="pres">
      <dgm:prSet presAssocID="{BF3248A6-1EFC-4DEF-B0A7-8830CC574B7E}" presName="linearFlow" presStyleCnt="0">
        <dgm:presLayoutVars>
          <dgm:dir/>
          <dgm:resizeHandles val="exact"/>
        </dgm:presLayoutVars>
      </dgm:prSet>
      <dgm:spPr/>
      <dgm:t>
        <a:bodyPr/>
        <a:lstStyle/>
        <a:p>
          <a:endParaRPr lang="ru-RU"/>
        </a:p>
      </dgm:t>
    </dgm:pt>
    <dgm:pt modelId="{8285B492-0922-4275-B171-E6DFA2D7972E}" type="pres">
      <dgm:prSet presAssocID="{332CCA35-9F1E-42D8-873E-37F70B994F0A}" presName="composite" presStyleCnt="0"/>
      <dgm:spPr/>
    </dgm:pt>
    <dgm:pt modelId="{19EC054D-F430-4A41-9075-AC04F14C26CF}" type="pres">
      <dgm:prSet presAssocID="{332CCA35-9F1E-42D8-873E-37F70B994F0A}" presName="imgShp" presStyleLbl="fgImgPlace1" presStyleIdx="0" presStyleCnt="2"/>
      <dgm:spPr>
        <a:blipFill rotWithShape="1">
          <a:blip xmlns:r="http://schemas.openxmlformats.org/officeDocument/2006/relationships" r:embed="rId1"/>
          <a:stretch>
            <a:fillRect/>
          </a:stretch>
        </a:blipFill>
      </dgm:spPr>
      <dgm:t>
        <a:bodyPr/>
        <a:lstStyle/>
        <a:p>
          <a:endParaRPr lang="ru-RU"/>
        </a:p>
      </dgm:t>
    </dgm:pt>
    <dgm:pt modelId="{C2F6206A-0D30-4475-93F1-9EF334018EC2}" type="pres">
      <dgm:prSet presAssocID="{332CCA35-9F1E-42D8-873E-37F70B994F0A}" presName="txShp" presStyleLbl="node1" presStyleIdx="0" presStyleCnt="2">
        <dgm:presLayoutVars>
          <dgm:bulletEnabled val="1"/>
        </dgm:presLayoutVars>
      </dgm:prSet>
      <dgm:spPr/>
      <dgm:t>
        <a:bodyPr/>
        <a:lstStyle/>
        <a:p>
          <a:endParaRPr lang="ru-RU"/>
        </a:p>
      </dgm:t>
    </dgm:pt>
    <dgm:pt modelId="{4C60BDEB-FE83-4818-8E5E-5D0FF65F0365}" type="pres">
      <dgm:prSet presAssocID="{1FB91913-0839-4C12-AD40-F7EA3E77D83F}" presName="spacing" presStyleCnt="0"/>
      <dgm:spPr/>
    </dgm:pt>
    <dgm:pt modelId="{565C8C72-23E2-408B-803A-C3EEE8C5FC59}" type="pres">
      <dgm:prSet presAssocID="{24045BF3-27B9-4C84-8F57-87061ED23240}" presName="composite" presStyleCnt="0"/>
      <dgm:spPr/>
    </dgm:pt>
    <dgm:pt modelId="{B84E44CF-DAC6-457D-8CEF-55791F6491E2}" type="pres">
      <dgm:prSet presAssocID="{24045BF3-27B9-4C84-8F57-87061ED23240}" presName="imgShp" presStyleLbl="fgImgPlace1" presStyleIdx="1" presStyleCnt="2"/>
      <dgm:spPr>
        <a:blipFill rotWithShape="1">
          <a:blip xmlns:r="http://schemas.openxmlformats.org/officeDocument/2006/relationships" r:embed="rId2"/>
          <a:stretch>
            <a:fillRect/>
          </a:stretch>
        </a:blipFill>
      </dgm:spPr>
      <dgm:t>
        <a:bodyPr/>
        <a:lstStyle/>
        <a:p>
          <a:endParaRPr lang="ru-RU"/>
        </a:p>
      </dgm:t>
    </dgm:pt>
    <dgm:pt modelId="{B3712AC9-5B7A-49D8-B521-E3C47C827106}" type="pres">
      <dgm:prSet presAssocID="{24045BF3-27B9-4C84-8F57-87061ED23240}" presName="txShp" presStyleLbl="node1" presStyleIdx="1" presStyleCnt="2">
        <dgm:presLayoutVars>
          <dgm:bulletEnabled val="1"/>
        </dgm:presLayoutVars>
      </dgm:prSet>
      <dgm:spPr/>
      <dgm:t>
        <a:bodyPr/>
        <a:lstStyle/>
        <a:p>
          <a:endParaRPr lang="ru-RU"/>
        </a:p>
      </dgm:t>
    </dgm:pt>
  </dgm:ptLst>
  <dgm:cxnLst>
    <dgm:cxn modelId="{C9853B93-3A36-4E59-A357-4080AEBAB9DB}" srcId="{BF3248A6-1EFC-4DEF-B0A7-8830CC574B7E}" destId="{24045BF3-27B9-4C84-8F57-87061ED23240}" srcOrd="1" destOrd="0" parTransId="{DA7567E8-8D62-4F41-9266-4E615D4C5DBD}" sibTransId="{BF805D23-56CA-4B9B-951E-62FF330FD8FD}"/>
    <dgm:cxn modelId="{3C26D89B-F014-40AA-AE6F-54B7AB2C97FA}" type="presOf" srcId="{BF3248A6-1EFC-4DEF-B0A7-8830CC574B7E}" destId="{FFBD184E-8549-43BF-9506-C9DB4742A2F7}" srcOrd="0" destOrd="0" presId="urn:microsoft.com/office/officeart/2005/8/layout/vList3"/>
    <dgm:cxn modelId="{95057C51-1D14-4162-9ECB-23753BA1A94E}" type="presOf" srcId="{332CCA35-9F1E-42D8-873E-37F70B994F0A}" destId="{C2F6206A-0D30-4475-93F1-9EF334018EC2}" srcOrd="0" destOrd="0" presId="urn:microsoft.com/office/officeart/2005/8/layout/vList3"/>
    <dgm:cxn modelId="{8E5CB7AE-A8DE-42B5-90F9-504BD2F72923}" srcId="{BF3248A6-1EFC-4DEF-B0A7-8830CC574B7E}" destId="{332CCA35-9F1E-42D8-873E-37F70B994F0A}" srcOrd="0" destOrd="0" parTransId="{93B44A23-449C-4F44-9BC9-BE0379422175}" sibTransId="{1FB91913-0839-4C12-AD40-F7EA3E77D83F}"/>
    <dgm:cxn modelId="{10BCAE8D-6B27-4CF1-8ED9-A9C9206DC270}" type="presOf" srcId="{24045BF3-27B9-4C84-8F57-87061ED23240}" destId="{B3712AC9-5B7A-49D8-B521-E3C47C827106}" srcOrd="0" destOrd="0" presId="urn:microsoft.com/office/officeart/2005/8/layout/vList3"/>
    <dgm:cxn modelId="{14879132-1C6A-4ACA-AD06-04C0F794B138}" type="presParOf" srcId="{FFBD184E-8549-43BF-9506-C9DB4742A2F7}" destId="{8285B492-0922-4275-B171-E6DFA2D7972E}" srcOrd="0" destOrd="0" presId="urn:microsoft.com/office/officeart/2005/8/layout/vList3"/>
    <dgm:cxn modelId="{7B865B90-E919-4054-A5BE-2AD164EA9823}" type="presParOf" srcId="{8285B492-0922-4275-B171-E6DFA2D7972E}" destId="{19EC054D-F430-4A41-9075-AC04F14C26CF}" srcOrd="0" destOrd="0" presId="urn:microsoft.com/office/officeart/2005/8/layout/vList3"/>
    <dgm:cxn modelId="{FB8BC375-317C-4E6C-954D-704F192C3FF5}" type="presParOf" srcId="{8285B492-0922-4275-B171-E6DFA2D7972E}" destId="{C2F6206A-0D30-4475-93F1-9EF334018EC2}" srcOrd="1" destOrd="0" presId="urn:microsoft.com/office/officeart/2005/8/layout/vList3"/>
    <dgm:cxn modelId="{A046116F-75D4-4454-B914-878CD87D7062}" type="presParOf" srcId="{FFBD184E-8549-43BF-9506-C9DB4742A2F7}" destId="{4C60BDEB-FE83-4818-8E5E-5D0FF65F0365}" srcOrd="1" destOrd="0" presId="urn:microsoft.com/office/officeart/2005/8/layout/vList3"/>
    <dgm:cxn modelId="{66BEC2C1-77A2-4CA9-A18D-2C570AA729F8}" type="presParOf" srcId="{FFBD184E-8549-43BF-9506-C9DB4742A2F7}" destId="{565C8C72-23E2-408B-803A-C3EEE8C5FC59}" srcOrd="2" destOrd="0" presId="urn:microsoft.com/office/officeart/2005/8/layout/vList3"/>
    <dgm:cxn modelId="{B305E5B0-B357-48C3-B296-2EDC6590F848}" type="presParOf" srcId="{565C8C72-23E2-408B-803A-C3EEE8C5FC59}" destId="{B84E44CF-DAC6-457D-8CEF-55791F6491E2}" srcOrd="0" destOrd="0" presId="urn:microsoft.com/office/officeart/2005/8/layout/vList3"/>
    <dgm:cxn modelId="{92952261-887F-48E1-B13D-CAA765513EA8}" type="presParOf" srcId="{565C8C72-23E2-408B-803A-C3EEE8C5FC59}" destId="{B3712AC9-5B7A-49D8-B521-E3C47C82710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3248A6-1EFC-4DEF-B0A7-8830CC574B7E}"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ru-RU"/>
        </a:p>
      </dgm:t>
    </dgm:pt>
    <dgm:pt modelId="{332CCA35-9F1E-42D8-873E-37F70B994F0A}">
      <dgm:prSet phldrT="[Текст]"/>
      <dgm:spPr>
        <a:solidFill>
          <a:srgbClr val="002060"/>
        </a:solidFill>
      </dgm:spPr>
      <dgm:t>
        <a:bodyPr/>
        <a:lstStyle/>
        <a:p>
          <a:r>
            <a:rPr lang="ru-RU" dirty="0" smtClean="0"/>
            <a:t>4</a:t>
          </a:r>
          <a:r>
            <a:rPr lang="de-DE" dirty="0" smtClean="0"/>
            <a:t>.</a:t>
          </a:r>
          <a:r>
            <a:rPr lang="ru-RU" dirty="0" smtClean="0"/>
            <a:t>233руб.</a:t>
          </a:r>
          <a:endParaRPr lang="ru-RU" dirty="0"/>
        </a:p>
      </dgm:t>
    </dgm:pt>
    <dgm:pt modelId="{93B44A23-449C-4F44-9BC9-BE0379422175}" type="parTrans" cxnId="{8E5CB7AE-A8DE-42B5-90F9-504BD2F72923}">
      <dgm:prSet/>
      <dgm:spPr/>
      <dgm:t>
        <a:bodyPr/>
        <a:lstStyle/>
        <a:p>
          <a:endParaRPr lang="ru-RU"/>
        </a:p>
      </dgm:t>
    </dgm:pt>
    <dgm:pt modelId="{1FB91913-0839-4C12-AD40-F7EA3E77D83F}" type="sibTrans" cxnId="{8E5CB7AE-A8DE-42B5-90F9-504BD2F72923}">
      <dgm:prSet/>
      <dgm:spPr/>
      <dgm:t>
        <a:bodyPr/>
        <a:lstStyle/>
        <a:p>
          <a:endParaRPr lang="ru-RU"/>
        </a:p>
      </dgm:t>
    </dgm:pt>
    <dgm:pt modelId="{24045BF3-27B9-4C84-8F57-87061ED23240}">
      <dgm:prSet phldrT="[Текст]"/>
      <dgm:spPr>
        <a:solidFill>
          <a:srgbClr val="002060"/>
        </a:solidFill>
      </dgm:spPr>
      <dgm:t>
        <a:bodyPr/>
        <a:lstStyle/>
        <a:p>
          <a:r>
            <a:rPr lang="ru-RU" dirty="0" smtClean="0"/>
            <a:t>6.090 руб.</a:t>
          </a:r>
          <a:endParaRPr lang="ru-RU" dirty="0"/>
        </a:p>
      </dgm:t>
    </dgm:pt>
    <dgm:pt modelId="{DA7567E8-8D62-4F41-9266-4E615D4C5DBD}" type="parTrans" cxnId="{C9853B93-3A36-4E59-A357-4080AEBAB9DB}">
      <dgm:prSet/>
      <dgm:spPr/>
      <dgm:t>
        <a:bodyPr/>
        <a:lstStyle/>
        <a:p>
          <a:endParaRPr lang="ru-RU"/>
        </a:p>
      </dgm:t>
    </dgm:pt>
    <dgm:pt modelId="{BF805D23-56CA-4B9B-951E-62FF330FD8FD}" type="sibTrans" cxnId="{C9853B93-3A36-4E59-A357-4080AEBAB9DB}">
      <dgm:prSet/>
      <dgm:spPr/>
      <dgm:t>
        <a:bodyPr/>
        <a:lstStyle/>
        <a:p>
          <a:endParaRPr lang="ru-RU"/>
        </a:p>
      </dgm:t>
    </dgm:pt>
    <dgm:pt modelId="{FFBD184E-8549-43BF-9506-C9DB4742A2F7}" type="pres">
      <dgm:prSet presAssocID="{BF3248A6-1EFC-4DEF-B0A7-8830CC574B7E}" presName="linearFlow" presStyleCnt="0">
        <dgm:presLayoutVars>
          <dgm:dir/>
          <dgm:resizeHandles val="exact"/>
        </dgm:presLayoutVars>
      </dgm:prSet>
      <dgm:spPr/>
      <dgm:t>
        <a:bodyPr/>
        <a:lstStyle/>
        <a:p>
          <a:endParaRPr lang="ru-RU"/>
        </a:p>
      </dgm:t>
    </dgm:pt>
    <dgm:pt modelId="{8285B492-0922-4275-B171-E6DFA2D7972E}" type="pres">
      <dgm:prSet presAssocID="{332CCA35-9F1E-42D8-873E-37F70B994F0A}" presName="composite" presStyleCnt="0"/>
      <dgm:spPr/>
    </dgm:pt>
    <dgm:pt modelId="{19EC054D-F430-4A41-9075-AC04F14C26CF}" type="pres">
      <dgm:prSet presAssocID="{332CCA35-9F1E-42D8-873E-37F70B994F0A}" presName="imgShp" presStyleLbl="fgImgPlace1" presStyleIdx="0" presStyleCnt="2"/>
      <dgm:spPr>
        <a:blipFill rotWithShape="1">
          <a:blip xmlns:r="http://schemas.openxmlformats.org/officeDocument/2006/relationships" r:embed="rId1"/>
          <a:stretch>
            <a:fillRect/>
          </a:stretch>
        </a:blipFill>
      </dgm:spPr>
      <dgm:t>
        <a:bodyPr/>
        <a:lstStyle/>
        <a:p>
          <a:endParaRPr lang="ru-RU"/>
        </a:p>
      </dgm:t>
    </dgm:pt>
    <dgm:pt modelId="{C2F6206A-0D30-4475-93F1-9EF334018EC2}" type="pres">
      <dgm:prSet presAssocID="{332CCA35-9F1E-42D8-873E-37F70B994F0A}" presName="txShp" presStyleLbl="node1" presStyleIdx="0" presStyleCnt="2">
        <dgm:presLayoutVars>
          <dgm:bulletEnabled val="1"/>
        </dgm:presLayoutVars>
      </dgm:prSet>
      <dgm:spPr/>
      <dgm:t>
        <a:bodyPr/>
        <a:lstStyle/>
        <a:p>
          <a:endParaRPr lang="ru-RU"/>
        </a:p>
      </dgm:t>
    </dgm:pt>
    <dgm:pt modelId="{4C60BDEB-FE83-4818-8E5E-5D0FF65F0365}" type="pres">
      <dgm:prSet presAssocID="{1FB91913-0839-4C12-AD40-F7EA3E77D83F}" presName="spacing" presStyleCnt="0"/>
      <dgm:spPr/>
    </dgm:pt>
    <dgm:pt modelId="{565C8C72-23E2-408B-803A-C3EEE8C5FC59}" type="pres">
      <dgm:prSet presAssocID="{24045BF3-27B9-4C84-8F57-87061ED23240}" presName="composite" presStyleCnt="0"/>
      <dgm:spPr/>
    </dgm:pt>
    <dgm:pt modelId="{B84E44CF-DAC6-457D-8CEF-55791F6491E2}" type="pres">
      <dgm:prSet presAssocID="{24045BF3-27B9-4C84-8F57-87061ED23240}" presName="imgShp" presStyleLbl="fgImgPlace1" presStyleIdx="1" presStyleCnt="2"/>
      <dgm:spPr>
        <a:blipFill rotWithShape="1">
          <a:blip xmlns:r="http://schemas.openxmlformats.org/officeDocument/2006/relationships" r:embed="rId2"/>
          <a:stretch>
            <a:fillRect/>
          </a:stretch>
        </a:blipFill>
      </dgm:spPr>
      <dgm:t>
        <a:bodyPr/>
        <a:lstStyle/>
        <a:p>
          <a:endParaRPr lang="ru-RU"/>
        </a:p>
      </dgm:t>
    </dgm:pt>
    <dgm:pt modelId="{B3712AC9-5B7A-49D8-B521-E3C47C827106}" type="pres">
      <dgm:prSet presAssocID="{24045BF3-27B9-4C84-8F57-87061ED23240}" presName="txShp" presStyleLbl="node1" presStyleIdx="1" presStyleCnt="2">
        <dgm:presLayoutVars>
          <dgm:bulletEnabled val="1"/>
        </dgm:presLayoutVars>
      </dgm:prSet>
      <dgm:spPr/>
      <dgm:t>
        <a:bodyPr/>
        <a:lstStyle/>
        <a:p>
          <a:endParaRPr lang="ru-RU"/>
        </a:p>
      </dgm:t>
    </dgm:pt>
  </dgm:ptLst>
  <dgm:cxnLst>
    <dgm:cxn modelId="{C9853B93-3A36-4E59-A357-4080AEBAB9DB}" srcId="{BF3248A6-1EFC-4DEF-B0A7-8830CC574B7E}" destId="{24045BF3-27B9-4C84-8F57-87061ED23240}" srcOrd="1" destOrd="0" parTransId="{DA7567E8-8D62-4F41-9266-4E615D4C5DBD}" sibTransId="{BF805D23-56CA-4B9B-951E-62FF330FD8FD}"/>
    <dgm:cxn modelId="{FA7C28CE-5FF3-41FE-9C23-6D752781FEDD}" type="presOf" srcId="{BF3248A6-1EFC-4DEF-B0A7-8830CC574B7E}" destId="{FFBD184E-8549-43BF-9506-C9DB4742A2F7}" srcOrd="0" destOrd="0" presId="urn:microsoft.com/office/officeart/2005/8/layout/vList3"/>
    <dgm:cxn modelId="{A3ACCF30-D735-4FEC-9015-6DE0DBBE8817}" type="presOf" srcId="{24045BF3-27B9-4C84-8F57-87061ED23240}" destId="{B3712AC9-5B7A-49D8-B521-E3C47C827106}" srcOrd="0" destOrd="0" presId="urn:microsoft.com/office/officeart/2005/8/layout/vList3"/>
    <dgm:cxn modelId="{8E5CB7AE-A8DE-42B5-90F9-504BD2F72923}" srcId="{BF3248A6-1EFC-4DEF-B0A7-8830CC574B7E}" destId="{332CCA35-9F1E-42D8-873E-37F70B994F0A}" srcOrd="0" destOrd="0" parTransId="{93B44A23-449C-4F44-9BC9-BE0379422175}" sibTransId="{1FB91913-0839-4C12-AD40-F7EA3E77D83F}"/>
    <dgm:cxn modelId="{D8746954-3584-45C1-973A-8C690DE59351}" type="presOf" srcId="{332CCA35-9F1E-42D8-873E-37F70B994F0A}" destId="{C2F6206A-0D30-4475-93F1-9EF334018EC2}" srcOrd="0" destOrd="0" presId="urn:microsoft.com/office/officeart/2005/8/layout/vList3"/>
    <dgm:cxn modelId="{746D7D25-41D1-4508-9416-643F6D98FEA3}" type="presParOf" srcId="{FFBD184E-8549-43BF-9506-C9DB4742A2F7}" destId="{8285B492-0922-4275-B171-E6DFA2D7972E}" srcOrd="0" destOrd="0" presId="urn:microsoft.com/office/officeart/2005/8/layout/vList3"/>
    <dgm:cxn modelId="{08DFA869-8602-45BF-A6EE-9B876E00286E}" type="presParOf" srcId="{8285B492-0922-4275-B171-E6DFA2D7972E}" destId="{19EC054D-F430-4A41-9075-AC04F14C26CF}" srcOrd="0" destOrd="0" presId="urn:microsoft.com/office/officeart/2005/8/layout/vList3"/>
    <dgm:cxn modelId="{8F84DFAF-B3BD-4203-BB9C-2989B3DE34F0}" type="presParOf" srcId="{8285B492-0922-4275-B171-E6DFA2D7972E}" destId="{C2F6206A-0D30-4475-93F1-9EF334018EC2}" srcOrd="1" destOrd="0" presId="urn:microsoft.com/office/officeart/2005/8/layout/vList3"/>
    <dgm:cxn modelId="{1ABDEE1D-B0A3-4711-A501-D8DF2FF5219A}" type="presParOf" srcId="{FFBD184E-8549-43BF-9506-C9DB4742A2F7}" destId="{4C60BDEB-FE83-4818-8E5E-5D0FF65F0365}" srcOrd="1" destOrd="0" presId="urn:microsoft.com/office/officeart/2005/8/layout/vList3"/>
    <dgm:cxn modelId="{779F45B6-2071-4D3B-8AFC-D977833AB616}" type="presParOf" srcId="{FFBD184E-8549-43BF-9506-C9DB4742A2F7}" destId="{565C8C72-23E2-408B-803A-C3EEE8C5FC59}" srcOrd="2" destOrd="0" presId="urn:microsoft.com/office/officeart/2005/8/layout/vList3"/>
    <dgm:cxn modelId="{41DB6D7E-6072-4A77-A0FA-0A3C65F4F1A1}" type="presParOf" srcId="{565C8C72-23E2-408B-803A-C3EEE8C5FC59}" destId="{B84E44CF-DAC6-457D-8CEF-55791F6491E2}" srcOrd="0" destOrd="0" presId="urn:microsoft.com/office/officeart/2005/8/layout/vList3"/>
    <dgm:cxn modelId="{DFFA11AE-65EC-46B7-BD1B-E411E16A264F}" type="presParOf" srcId="{565C8C72-23E2-408B-803A-C3EEE8C5FC59}" destId="{B3712AC9-5B7A-49D8-B521-E3C47C827106}" srcOrd="1" destOrd="0" presId="urn:microsoft.com/office/officeart/2005/8/layout/vList3"/>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3248A6-1EFC-4DEF-B0A7-8830CC574B7E}"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ru-RU"/>
        </a:p>
      </dgm:t>
    </dgm:pt>
    <dgm:pt modelId="{332CCA35-9F1E-42D8-873E-37F70B994F0A}">
      <dgm:prSet phldrT="[Текст]"/>
      <dgm:spPr>
        <a:solidFill>
          <a:srgbClr val="002060"/>
        </a:solidFill>
      </dgm:spPr>
      <dgm:t>
        <a:bodyPr/>
        <a:lstStyle/>
        <a:p>
          <a:r>
            <a:rPr lang="ru-RU" dirty="0" smtClean="0"/>
            <a:t>28.660 руб.</a:t>
          </a:r>
          <a:endParaRPr lang="ru-RU" dirty="0"/>
        </a:p>
      </dgm:t>
    </dgm:pt>
    <dgm:pt modelId="{93B44A23-449C-4F44-9BC9-BE0379422175}" type="parTrans" cxnId="{8E5CB7AE-A8DE-42B5-90F9-504BD2F72923}">
      <dgm:prSet/>
      <dgm:spPr/>
      <dgm:t>
        <a:bodyPr/>
        <a:lstStyle/>
        <a:p>
          <a:endParaRPr lang="ru-RU"/>
        </a:p>
      </dgm:t>
    </dgm:pt>
    <dgm:pt modelId="{1FB91913-0839-4C12-AD40-F7EA3E77D83F}" type="sibTrans" cxnId="{8E5CB7AE-A8DE-42B5-90F9-504BD2F72923}">
      <dgm:prSet/>
      <dgm:spPr/>
      <dgm:t>
        <a:bodyPr/>
        <a:lstStyle/>
        <a:p>
          <a:endParaRPr lang="ru-RU"/>
        </a:p>
      </dgm:t>
    </dgm:pt>
    <dgm:pt modelId="{24045BF3-27B9-4C84-8F57-87061ED23240}">
      <dgm:prSet phldrT="[Текст]"/>
      <dgm:spPr>
        <a:solidFill>
          <a:srgbClr val="002060"/>
        </a:solidFill>
      </dgm:spPr>
      <dgm:t>
        <a:bodyPr/>
        <a:lstStyle/>
        <a:p>
          <a:r>
            <a:rPr lang="ru-RU" dirty="0" smtClean="0"/>
            <a:t>83.000 руб.</a:t>
          </a:r>
          <a:endParaRPr lang="ru-RU" dirty="0"/>
        </a:p>
      </dgm:t>
    </dgm:pt>
    <dgm:pt modelId="{DA7567E8-8D62-4F41-9266-4E615D4C5DBD}" type="parTrans" cxnId="{C9853B93-3A36-4E59-A357-4080AEBAB9DB}">
      <dgm:prSet/>
      <dgm:spPr/>
      <dgm:t>
        <a:bodyPr/>
        <a:lstStyle/>
        <a:p>
          <a:endParaRPr lang="ru-RU"/>
        </a:p>
      </dgm:t>
    </dgm:pt>
    <dgm:pt modelId="{BF805D23-56CA-4B9B-951E-62FF330FD8FD}" type="sibTrans" cxnId="{C9853B93-3A36-4E59-A357-4080AEBAB9DB}">
      <dgm:prSet/>
      <dgm:spPr/>
      <dgm:t>
        <a:bodyPr/>
        <a:lstStyle/>
        <a:p>
          <a:endParaRPr lang="ru-RU"/>
        </a:p>
      </dgm:t>
    </dgm:pt>
    <dgm:pt modelId="{FFBD184E-8549-43BF-9506-C9DB4742A2F7}" type="pres">
      <dgm:prSet presAssocID="{BF3248A6-1EFC-4DEF-B0A7-8830CC574B7E}" presName="linearFlow" presStyleCnt="0">
        <dgm:presLayoutVars>
          <dgm:dir/>
          <dgm:resizeHandles val="exact"/>
        </dgm:presLayoutVars>
      </dgm:prSet>
      <dgm:spPr/>
      <dgm:t>
        <a:bodyPr/>
        <a:lstStyle/>
        <a:p>
          <a:endParaRPr lang="ru-RU"/>
        </a:p>
      </dgm:t>
    </dgm:pt>
    <dgm:pt modelId="{8285B492-0922-4275-B171-E6DFA2D7972E}" type="pres">
      <dgm:prSet presAssocID="{332CCA35-9F1E-42D8-873E-37F70B994F0A}" presName="composite" presStyleCnt="0"/>
      <dgm:spPr/>
    </dgm:pt>
    <dgm:pt modelId="{19EC054D-F430-4A41-9075-AC04F14C26CF}" type="pres">
      <dgm:prSet presAssocID="{332CCA35-9F1E-42D8-873E-37F70B994F0A}" presName="imgShp" presStyleLbl="fgImgPlace1" presStyleIdx="0" presStyleCnt="2"/>
      <dgm:spPr>
        <a:blipFill rotWithShape="1">
          <a:blip xmlns:r="http://schemas.openxmlformats.org/officeDocument/2006/relationships" r:embed="rId1"/>
          <a:stretch>
            <a:fillRect/>
          </a:stretch>
        </a:blipFill>
      </dgm:spPr>
      <dgm:t>
        <a:bodyPr/>
        <a:lstStyle/>
        <a:p>
          <a:endParaRPr lang="ru-RU"/>
        </a:p>
      </dgm:t>
    </dgm:pt>
    <dgm:pt modelId="{C2F6206A-0D30-4475-93F1-9EF334018EC2}" type="pres">
      <dgm:prSet presAssocID="{332CCA35-9F1E-42D8-873E-37F70B994F0A}" presName="txShp" presStyleLbl="node1" presStyleIdx="0" presStyleCnt="2">
        <dgm:presLayoutVars>
          <dgm:bulletEnabled val="1"/>
        </dgm:presLayoutVars>
      </dgm:prSet>
      <dgm:spPr/>
      <dgm:t>
        <a:bodyPr/>
        <a:lstStyle/>
        <a:p>
          <a:endParaRPr lang="ru-RU"/>
        </a:p>
      </dgm:t>
    </dgm:pt>
    <dgm:pt modelId="{4C60BDEB-FE83-4818-8E5E-5D0FF65F0365}" type="pres">
      <dgm:prSet presAssocID="{1FB91913-0839-4C12-AD40-F7EA3E77D83F}" presName="spacing" presStyleCnt="0"/>
      <dgm:spPr/>
    </dgm:pt>
    <dgm:pt modelId="{565C8C72-23E2-408B-803A-C3EEE8C5FC59}" type="pres">
      <dgm:prSet presAssocID="{24045BF3-27B9-4C84-8F57-87061ED23240}" presName="composite" presStyleCnt="0"/>
      <dgm:spPr/>
    </dgm:pt>
    <dgm:pt modelId="{B84E44CF-DAC6-457D-8CEF-55791F6491E2}" type="pres">
      <dgm:prSet presAssocID="{24045BF3-27B9-4C84-8F57-87061ED23240}" presName="imgShp" presStyleLbl="fgImgPlace1" presStyleIdx="1" presStyleCnt="2"/>
      <dgm:spPr>
        <a:blipFill rotWithShape="1">
          <a:blip xmlns:r="http://schemas.openxmlformats.org/officeDocument/2006/relationships" r:embed="rId2"/>
          <a:stretch>
            <a:fillRect/>
          </a:stretch>
        </a:blipFill>
      </dgm:spPr>
      <dgm:t>
        <a:bodyPr/>
        <a:lstStyle/>
        <a:p>
          <a:endParaRPr lang="ru-RU"/>
        </a:p>
      </dgm:t>
    </dgm:pt>
    <dgm:pt modelId="{B3712AC9-5B7A-49D8-B521-E3C47C827106}" type="pres">
      <dgm:prSet presAssocID="{24045BF3-27B9-4C84-8F57-87061ED23240}" presName="txShp" presStyleLbl="node1" presStyleIdx="1" presStyleCnt="2">
        <dgm:presLayoutVars>
          <dgm:bulletEnabled val="1"/>
        </dgm:presLayoutVars>
      </dgm:prSet>
      <dgm:spPr/>
      <dgm:t>
        <a:bodyPr/>
        <a:lstStyle/>
        <a:p>
          <a:endParaRPr lang="ru-RU"/>
        </a:p>
      </dgm:t>
    </dgm:pt>
  </dgm:ptLst>
  <dgm:cxnLst>
    <dgm:cxn modelId="{8E5CB7AE-A8DE-42B5-90F9-504BD2F72923}" srcId="{BF3248A6-1EFC-4DEF-B0A7-8830CC574B7E}" destId="{332CCA35-9F1E-42D8-873E-37F70B994F0A}" srcOrd="0" destOrd="0" parTransId="{93B44A23-449C-4F44-9BC9-BE0379422175}" sibTransId="{1FB91913-0839-4C12-AD40-F7EA3E77D83F}"/>
    <dgm:cxn modelId="{79376A90-6013-40C9-9EBC-58EB0658D718}" type="presOf" srcId="{24045BF3-27B9-4C84-8F57-87061ED23240}" destId="{B3712AC9-5B7A-49D8-B521-E3C47C827106}" srcOrd="0" destOrd="0" presId="urn:microsoft.com/office/officeart/2005/8/layout/vList3"/>
    <dgm:cxn modelId="{F1DE36A4-18AC-4A57-ABEA-6273281880E2}" type="presOf" srcId="{332CCA35-9F1E-42D8-873E-37F70B994F0A}" destId="{C2F6206A-0D30-4475-93F1-9EF334018EC2}" srcOrd="0" destOrd="0" presId="urn:microsoft.com/office/officeart/2005/8/layout/vList3"/>
    <dgm:cxn modelId="{C9853B93-3A36-4E59-A357-4080AEBAB9DB}" srcId="{BF3248A6-1EFC-4DEF-B0A7-8830CC574B7E}" destId="{24045BF3-27B9-4C84-8F57-87061ED23240}" srcOrd="1" destOrd="0" parTransId="{DA7567E8-8D62-4F41-9266-4E615D4C5DBD}" sibTransId="{BF805D23-56CA-4B9B-951E-62FF330FD8FD}"/>
    <dgm:cxn modelId="{A5992D0B-461A-427A-BF67-53E6163512B4}" type="presOf" srcId="{BF3248A6-1EFC-4DEF-B0A7-8830CC574B7E}" destId="{FFBD184E-8549-43BF-9506-C9DB4742A2F7}" srcOrd="0" destOrd="0" presId="urn:microsoft.com/office/officeart/2005/8/layout/vList3"/>
    <dgm:cxn modelId="{34BD7C7E-7DB2-4E72-8230-B3A4E7B3486F}" type="presParOf" srcId="{FFBD184E-8549-43BF-9506-C9DB4742A2F7}" destId="{8285B492-0922-4275-B171-E6DFA2D7972E}" srcOrd="0" destOrd="0" presId="urn:microsoft.com/office/officeart/2005/8/layout/vList3"/>
    <dgm:cxn modelId="{4C34AE93-0EEE-46B6-BF82-FA48B2B7A1D3}" type="presParOf" srcId="{8285B492-0922-4275-B171-E6DFA2D7972E}" destId="{19EC054D-F430-4A41-9075-AC04F14C26CF}" srcOrd="0" destOrd="0" presId="urn:microsoft.com/office/officeart/2005/8/layout/vList3"/>
    <dgm:cxn modelId="{6B823A7D-BBE0-4E52-A9A8-50BEACF28502}" type="presParOf" srcId="{8285B492-0922-4275-B171-E6DFA2D7972E}" destId="{C2F6206A-0D30-4475-93F1-9EF334018EC2}" srcOrd="1" destOrd="0" presId="urn:microsoft.com/office/officeart/2005/8/layout/vList3"/>
    <dgm:cxn modelId="{90E8D3C7-CD8F-4D4B-9B8F-1D0242644EF5}" type="presParOf" srcId="{FFBD184E-8549-43BF-9506-C9DB4742A2F7}" destId="{4C60BDEB-FE83-4818-8E5E-5D0FF65F0365}" srcOrd="1" destOrd="0" presId="urn:microsoft.com/office/officeart/2005/8/layout/vList3"/>
    <dgm:cxn modelId="{725644E7-67D5-4F53-B3A6-5931E14B17DE}" type="presParOf" srcId="{FFBD184E-8549-43BF-9506-C9DB4742A2F7}" destId="{565C8C72-23E2-408B-803A-C3EEE8C5FC59}" srcOrd="2" destOrd="0" presId="urn:microsoft.com/office/officeart/2005/8/layout/vList3"/>
    <dgm:cxn modelId="{88269CA5-9F13-4B58-A615-02A9EBD80791}" type="presParOf" srcId="{565C8C72-23E2-408B-803A-C3EEE8C5FC59}" destId="{B84E44CF-DAC6-457D-8CEF-55791F6491E2}" srcOrd="0" destOrd="0" presId="urn:microsoft.com/office/officeart/2005/8/layout/vList3"/>
    <dgm:cxn modelId="{A7D05207-A33F-498F-9F45-26BE4D237A39}" type="presParOf" srcId="{565C8C72-23E2-408B-803A-C3EEE8C5FC59}" destId="{B3712AC9-5B7A-49D8-B521-E3C47C827106}" srcOrd="1" destOrd="0" presId="urn:microsoft.com/office/officeart/2005/8/layout/vList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3248A6-1EFC-4DEF-B0A7-8830CC574B7E}"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ru-RU"/>
        </a:p>
      </dgm:t>
    </dgm:pt>
    <dgm:pt modelId="{332CCA35-9F1E-42D8-873E-37F70B994F0A}">
      <dgm:prSet phldrT="[Текст]"/>
      <dgm:spPr/>
      <dgm:t>
        <a:bodyPr/>
        <a:lstStyle/>
        <a:p>
          <a:r>
            <a:rPr lang="ru-RU" dirty="0" smtClean="0"/>
            <a:t>31.300 руб.</a:t>
          </a:r>
          <a:endParaRPr lang="ru-RU" dirty="0"/>
        </a:p>
      </dgm:t>
    </dgm:pt>
    <dgm:pt modelId="{93B44A23-449C-4F44-9BC9-BE0379422175}" type="parTrans" cxnId="{8E5CB7AE-A8DE-42B5-90F9-504BD2F72923}">
      <dgm:prSet/>
      <dgm:spPr/>
      <dgm:t>
        <a:bodyPr/>
        <a:lstStyle/>
        <a:p>
          <a:endParaRPr lang="ru-RU"/>
        </a:p>
      </dgm:t>
    </dgm:pt>
    <dgm:pt modelId="{1FB91913-0839-4C12-AD40-F7EA3E77D83F}" type="sibTrans" cxnId="{8E5CB7AE-A8DE-42B5-90F9-504BD2F72923}">
      <dgm:prSet/>
      <dgm:spPr/>
      <dgm:t>
        <a:bodyPr/>
        <a:lstStyle/>
        <a:p>
          <a:endParaRPr lang="ru-RU"/>
        </a:p>
      </dgm:t>
    </dgm:pt>
    <dgm:pt modelId="{24045BF3-27B9-4C84-8F57-87061ED23240}">
      <dgm:prSet phldrT="[Текст]"/>
      <dgm:spPr/>
      <dgm:t>
        <a:bodyPr/>
        <a:lstStyle/>
        <a:p>
          <a:r>
            <a:rPr lang="ru-RU" dirty="0" smtClean="0"/>
            <a:t>75.500 руб.</a:t>
          </a:r>
          <a:endParaRPr lang="ru-RU" dirty="0"/>
        </a:p>
      </dgm:t>
    </dgm:pt>
    <dgm:pt modelId="{DA7567E8-8D62-4F41-9266-4E615D4C5DBD}" type="parTrans" cxnId="{C9853B93-3A36-4E59-A357-4080AEBAB9DB}">
      <dgm:prSet/>
      <dgm:spPr/>
      <dgm:t>
        <a:bodyPr/>
        <a:lstStyle/>
        <a:p>
          <a:endParaRPr lang="ru-RU"/>
        </a:p>
      </dgm:t>
    </dgm:pt>
    <dgm:pt modelId="{BF805D23-56CA-4B9B-951E-62FF330FD8FD}" type="sibTrans" cxnId="{C9853B93-3A36-4E59-A357-4080AEBAB9DB}">
      <dgm:prSet/>
      <dgm:spPr/>
      <dgm:t>
        <a:bodyPr/>
        <a:lstStyle/>
        <a:p>
          <a:endParaRPr lang="ru-RU"/>
        </a:p>
      </dgm:t>
    </dgm:pt>
    <dgm:pt modelId="{FFBD184E-8549-43BF-9506-C9DB4742A2F7}" type="pres">
      <dgm:prSet presAssocID="{BF3248A6-1EFC-4DEF-B0A7-8830CC574B7E}" presName="linearFlow" presStyleCnt="0">
        <dgm:presLayoutVars>
          <dgm:dir/>
          <dgm:resizeHandles val="exact"/>
        </dgm:presLayoutVars>
      </dgm:prSet>
      <dgm:spPr/>
      <dgm:t>
        <a:bodyPr/>
        <a:lstStyle/>
        <a:p>
          <a:endParaRPr lang="ru-RU"/>
        </a:p>
      </dgm:t>
    </dgm:pt>
    <dgm:pt modelId="{8285B492-0922-4275-B171-E6DFA2D7972E}" type="pres">
      <dgm:prSet presAssocID="{332CCA35-9F1E-42D8-873E-37F70B994F0A}" presName="composite" presStyleCnt="0"/>
      <dgm:spPr/>
    </dgm:pt>
    <dgm:pt modelId="{19EC054D-F430-4A41-9075-AC04F14C26CF}" type="pres">
      <dgm:prSet presAssocID="{332CCA35-9F1E-42D8-873E-37F70B994F0A}" presName="imgShp" presStyleLbl="fgImgPlace1" presStyleIdx="0" presStyleCnt="2"/>
      <dgm:spPr>
        <a:blipFill rotWithShape="1">
          <a:blip xmlns:r="http://schemas.openxmlformats.org/officeDocument/2006/relationships" r:embed="rId1"/>
          <a:stretch>
            <a:fillRect/>
          </a:stretch>
        </a:blipFill>
      </dgm:spPr>
      <dgm:t>
        <a:bodyPr/>
        <a:lstStyle/>
        <a:p>
          <a:endParaRPr lang="ru-RU"/>
        </a:p>
      </dgm:t>
    </dgm:pt>
    <dgm:pt modelId="{C2F6206A-0D30-4475-93F1-9EF334018EC2}" type="pres">
      <dgm:prSet presAssocID="{332CCA35-9F1E-42D8-873E-37F70B994F0A}" presName="txShp" presStyleLbl="node1" presStyleIdx="0" presStyleCnt="2">
        <dgm:presLayoutVars>
          <dgm:bulletEnabled val="1"/>
        </dgm:presLayoutVars>
      </dgm:prSet>
      <dgm:spPr/>
      <dgm:t>
        <a:bodyPr/>
        <a:lstStyle/>
        <a:p>
          <a:endParaRPr lang="ru-RU"/>
        </a:p>
      </dgm:t>
    </dgm:pt>
    <dgm:pt modelId="{4C60BDEB-FE83-4818-8E5E-5D0FF65F0365}" type="pres">
      <dgm:prSet presAssocID="{1FB91913-0839-4C12-AD40-F7EA3E77D83F}" presName="spacing" presStyleCnt="0"/>
      <dgm:spPr/>
    </dgm:pt>
    <dgm:pt modelId="{565C8C72-23E2-408B-803A-C3EEE8C5FC59}" type="pres">
      <dgm:prSet presAssocID="{24045BF3-27B9-4C84-8F57-87061ED23240}" presName="composite" presStyleCnt="0"/>
      <dgm:spPr/>
    </dgm:pt>
    <dgm:pt modelId="{B84E44CF-DAC6-457D-8CEF-55791F6491E2}" type="pres">
      <dgm:prSet presAssocID="{24045BF3-27B9-4C84-8F57-87061ED23240}" presName="imgShp" presStyleLbl="fgImgPlace1" presStyleIdx="1" presStyleCnt="2"/>
      <dgm:spPr>
        <a:blipFill rotWithShape="1">
          <a:blip xmlns:r="http://schemas.openxmlformats.org/officeDocument/2006/relationships" r:embed="rId2"/>
          <a:stretch>
            <a:fillRect/>
          </a:stretch>
        </a:blipFill>
      </dgm:spPr>
      <dgm:t>
        <a:bodyPr/>
        <a:lstStyle/>
        <a:p>
          <a:endParaRPr lang="ru-RU"/>
        </a:p>
      </dgm:t>
    </dgm:pt>
    <dgm:pt modelId="{B3712AC9-5B7A-49D8-B521-E3C47C827106}" type="pres">
      <dgm:prSet presAssocID="{24045BF3-27B9-4C84-8F57-87061ED23240}" presName="txShp" presStyleLbl="node1" presStyleIdx="1" presStyleCnt="2">
        <dgm:presLayoutVars>
          <dgm:bulletEnabled val="1"/>
        </dgm:presLayoutVars>
      </dgm:prSet>
      <dgm:spPr/>
      <dgm:t>
        <a:bodyPr/>
        <a:lstStyle/>
        <a:p>
          <a:endParaRPr lang="ru-RU"/>
        </a:p>
      </dgm:t>
    </dgm:pt>
  </dgm:ptLst>
  <dgm:cxnLst>
    <dgm:cxn modelId="{DF3895A6-F495-43B1-AB98-404419FF1C5B}" type="presOf" srcId="{24045BF3-27B9-4C84-8F57-87061ED23240}" destId="{B3712AC9-5B7A-49D8-B521-E3C47C827106}" srcOrd="0" destOrd="0" presId="urn:microsoft.com/office/officeart/2005/8/layout/vList3"/>
    <dgm:cxn modelId="{5FED48E0-0199-49B7-9426-F484304C4085}" type="presOf" srcId="{332CCA35-9F1E-42D8-873E-37F70B994F0A}" destId="{C2F6206A-0D30-4475-93F1-9EF334018EC2}" srcOrd="0" destOrd="0" presId="urn:microsoft.com/office/officeart/2005/8/layout/vList3"/>
    <dgm:cxn modelId="{C9853B93-3A36-4E59-A357-4080AEBAB9DB}" srcId="{BF3248A6-1EFC-4DEF-B0A7-8830CC574B7E}" destId="{24045BF3-27B9-4C84-8F57-87061ED23240}" srcOrd="1" destOrd="0" parTransId="{DA7567E8-8D62-4F41-9266-4E615D4C5DBD}" sibTransId="{BF805D23-56CA-4B9B-951E-62FF330FD8FD}"/>
    <dgm:cxn modelId="{8E5CB7AE-A8DE-42B5-90F9-504BD2F72923}" srcId="{BF3248A6-1EFC-4DEF-B0A7-8830CC574B7E}" destId="{332CCA35-9F1E-42D8-873E-37F70B994F0A}" srcOrd="0" destOrd="0" parTransId="{93B44A23-449C-4F44-9BC9-BE0379422175}" sibTransId="{1FB91913-0839-4C12-AD40-F7EA3E77D83F}"/>
    <dgm:cxn modelId="{EB468084-A3DD-4870-BC9B-C3B288C4290F}" type="presOf" srcId="{BF3248A6-1EFC-4DEF-B0A7-8830CC574B7E}" destId="{FFBD184E-8549-43BF-9506-C9DB4742A2F7}" srcOrd="0" destOrd="0" presId="urn:microsoft.com/office/officeart/2005/8/layout/vList3"/>
    <dgm:cxn modelId="{4F82FDC5-ED56-4AA9-8EDD-3A218DDD2633}" type="presParOf" srcId="{FFBD184E-8549-43BF-9506-C9DB4742A2F7}" destId="{8285B492-0922-4275-B171-E6DFA2D7972E}" srcOrd="0" destOrd="0" presId="urn:microsoft.com/office/officeart/2005/8/layout/vList3"/>
    <dgm:cxn modelId="{8E017363-9ECD-44C9-8F85-51463144D93A}" type="presParOf" srcId="{8285B492-0922-4275-B171-E6DFA2D7972E}" destId="{19EC054D-F430-4A41-9075-AC04F14C26CF}" srcOrd="0" destOrd="0" presId="urn:microsoft.com/office/officeart/2005/8/layout/vList3"/>
    <dgm:cxn modelId="{2815B033-9741-4D79-A2AB-4F5135A5AA50}" type="presParOf" srcId="{8285B492-0922-4275-B171-E6DFA2D7972E}" destId="{C2F6206A-0D30-4475-93F1-9EF334018EC2}" srcOrd="1" destOrd="0" presId="urn:microsoft.com/office/officeart/2005/8/layout/vList3"/>
    <dgm:cxn modelId="{C0F01DBD-DCD2-47CA-A057-0FBFB2EC1DBC}" type="presParOf" srcId="{FFBD184E-8549-43BF-9506-C9DB4742A2F7}" destId="{4C60BDEB-FE83-4818-8E5E-5D0FF65F0365}" srcOrd="1" destOrd="0" presId="urn:microsoft.com/office/officeart/2005/8/layout/vList3"/>
    <dgm:cxn modelId="{C11495F0-BC3D-467E-8E31-D08F198E0842}" type="presParOf" srcId="{FFBD184E-8549-43BF-9506-C9DB4742A2F7}" destId="{565C8C72-23E2-408B-803A-C3EEE8C5FC59}" srcOrd="2" destOrd="0" presId="urn:microsoft.com/office/officeart/2005/8/layout/vList3"/>
    <dgm:cxn modelId="{6663CA9A-03A9-4BC2-9E5E-831E69B05714}" type="presParOf" srcId="{565C8C72-23E2-408B-803A-C3EEE8C5FC59}" destId="{B84E44CF-DAC6-457D-8CEF-55791F6491E2}" srcOrd="0" destOrd="0" presId="urn:microsoft.com/office/officeart/2005/8/layout/vList3"/>
    <dgm:cxn modelId="{26897BF2-56C3-44E0-936E-17D42E798139}" type="presParOf" srcId="{565C8C72-23E2-408B-803A-C3EEE8C5FC59}" destId="{B3712AC9-5B7A-49D8-B521-E3C47C827106}"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5A2898-DF57-4860-BA3C-59724F7111B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5425E085-736D-4127-B7E2-5F89AF7DD84C}">
      <dgm:prSet phldrT="[Текст]" custT="1"/>
      <dgm:spPr/>
      <dgm:t>
        <a:bodyPr/>
        <a:lstStyle/>
        <a:p>
          <a:pPr algn="l"/>
          <a:r>
            <a:rPr lang="ru-RU" sz="1600" dirty="0" smtClean="0"/>
            <a:t>В конце 2014 года резко повысились цены на ПВХ-сырьё. Уровень повышения за 1 год составил около </a:t>
          </a:r>
          <a:r>
            <a:rPr lang="ru-RU" sz="1600" b="1" dirty="0" smtClean="0">
              <a:solidFill>
                <a:srgbClr val="FF0000"/>
              </a:solidFill>
            </a:rPr>
            <a:t>40% и достиг 53,6 тыс. руб./т.</a:t>
          </a:r>
          <a:endParaRPr lang="ru-RU" sz="1600" b="1" dirty="0">
            <a:solidFill>
              <a:srgbClr val="FF0000"/>
            </a:solidFill>
          </a:endParaRPr>
        </a:p>
      </dgm:t>
    </dgm:pt>
    <dgm:pt modelId="{E35A0F53-19F7-4634-8B46-760D50FAD352}" type="parTrans" cxnId="{DC69DD8A-4DEF-42F7-B8A2-D13CF6975E58}">
      <dgm:prSet/>
      <dgm:spPr/>
      <dgm:t>
        <a:bodyPr/>
        <a:lstStyle/>
        <a:p>
          <a:pPr algn="l"/>
          <a:endParaRPr lang="ru-RU"/>
        </a:p>
      </dgm:t>
    </dgm:pt>
    <dgm:pt modelId="{CC5772A1-B5A8-4EC2-807A-E9BC80856735}" type="sibTrans" cxnId="{DC69DD8A-4DEF-42F7-B8A2-D13CF6975E58}">
      <dgm:prSet/>
      <dgm:spPr/>
      <dgm:t>
        <a:bodyPr/>
        <a:lstStyle/>
        <a:p>
          <a:pPr algn="l"/>
          <a:endParaRPr lang="ru-RU"/>
        </a:p>
      </dgm:t>
    </dgm:pt>
    <dgm:pt modelId="{A5541D79-A5AF-4BBB-B639-CF2FAE8D81D4}" type="pres">
      <dgm:prSet presAssocID="{4C5A2898-DF57-4860-BA3C-59724F7111B2}" presName="Name0" presStyleCnt="0">
        <dgm:presLayoutVars>
          <dgm:dir/>
          <dgm:resizeHandles val="exact"/>
        </dgm:presLayoutVars>
      </dgm:prSet>
      <dgm:spPr/>
      <dgm:t>
        <a:bodyPr/>
        <a:lstStyle/>
        <a:p>
          <a:endParaRPr lang="ru-RU"/>
        </a:p>
      </dgm:t>
    </dgm:pt>
    <dgm:pt modelId="{A82B0081-D43F-41C1-9A1F-F4EB30C115A7}" type="pres">
      <dgm:prSet presAssocID="{5425E085-736D-4127-B7E2-5F89AF7DD84C}" presName="composite" presStyleCnt="0"/>
      <dgm:spPr/>
    </dgm:pt>
    <dgm:pt modelId="{D595C2C7-F0C6-4938-BD3C-502E04668362}" type="pres">
      <dgm:prSet presAssocID="{5425E085-736D-4127-B7E2-5F89AF7DD84C}" presName="rect1" presStyleLbl="trAlignAcc1" presStyleIdx="0" presStyleCnt="1" custScaleX="317930">
        <dgm:presLayoutVars>
          <dgm:bulletEnabled val="1"/>
        </dgm:presLayoutVars>
      </dgm:prSet>
      <dgm:spPr/>
      <dgm:t>
        <a:bodyPr/>
        <a:lstStyle/>
        <a:p>
          <a:endParaRPr lang="ru-RU"/>
        </a:p>
      </dgm:t>
    </dgm:pt>
    <dgm:pt modelId="{7994BF60-ED6E-466F-B6CD-70BF3198B2C4}" type="pres">
      <dgm:prSet presAssocID="{5425E085-736D-4127-B7E2-5F89AF7DD84C}" presName="rect2" presStyleLbl="fgImgPlace1" presStyleIdx="0" presStyleCnt="1" custLinFactX="-211005" custLinFactNeighborX="-300000" custLinFactNeighborY="-2997"/>
      <dgm:spPr>
        <a:blipFill rotWithShape="1">
          <a:blip xmlns:r="http://schemas.openxmlformats.org/officeDocument/2006/relationships" r:embed="rId1"/>
          <a:stretch>
            <a:fillRect/>
          </a:stretch>
        </a:blipFill>
      </dgm:spPr>
      <dgm:t>
        <a:bodyPr/>
        <a:lstStyle/>
        <a:p>
          <a:endParaRPr lang="ru-RU"/>
        </a:p>
      </dgm:t>
    </dgm:pt>
  </dgm:ptLst>
  <dgm:cxnLst>
    <dgm:cxn modelId="{DC69DD8A-4DEF-42F7-B8A2-D13CF6975E58}" srcId="{4C5A2898-DF57-4860-BA3C-59724F7111B2}" destId="{5425E085-736D-4127-B7E2-5F89AF7DD84C}" srcOrd="0" destOrd="0" parTransId="{E35A0F53-19F7-4634-8B46-760D50FAD352}" sibTransId="{CC5772A1-B5A8-4EC2-807A-E9BC80856735}"/>
    <dgm:cxn modelId="{F964995C-38D9-4FE2-A5B8-FB63BB711F9B}" type="presOf" srcId="{5425E085-736D-4127-B7E2-5F89AF7DD84C}" destId="{D595C2C7-F0C6-4938-BD3C-502E04668362}" srcOrd="0" destOrd="0" presId="urn:microsoft.com/office/officeart/2008/layout/PictureStrips"/>
    <dgm:cxn modelId="{A8C02A92-43A6-4B93-846C-57AA02D87CCD}" type="presOf" srcId="{4C5A2898-DF57-4860-BA3C-59724F7111B2}" destId="{A5541D79-A5AF-4BBB-B639-CF2FAE8D81D4}" srcOrd="0" destOrd="0" presId="urn:microsoft.com/office/officeart/2008/layout/PictureStrips"/>
    <dgm:cxn modelId="{E2B5B479-A4C0-4D6A-8486-9BBD2AB54B36}" type="presParOf" srcId="{A5541D79-A5AF-4BBB-B639-CF2FAE8D81D4}" destId="{A82B0081-D43F-41C1-9A1F-F4EB30C115A7}" srcOrd="0" destOrd="0" presId="urn:microsoft.com/office/officeart/2008/layout/PictureStrips"/>
    <dgm:cxn modelId="{2EEDC347-6411-4944-A2EF-ACFEE5B91BBA}" type="presParOf" srcId="{A82B0081-D43F-41C1-9A1F-F4EB30C115A7}" destId="{D595C2C7-F0C6-4938-BD3C-502E04668362}" srcOrd="0" destOrd="0" presId="urn:microsoft.com/office/officeart/2008/layout/PictureStrips"/>
    <dgm:cxn modelId="{860E266D-8D6F-43B0-83C5-984F39DC5109}" type="presParOf" srcId="{A82B0081-D43F-41C1-9A1F-F4EB30C115A7}" destId="{7994BF60-ED6E-466F-B6CD-70BF3198B2C4}"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5A2898-DF57-4860-BA3C-59724F7111B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5425E085-736D-4127-B7E2-5F89AF7DD84C}">
      <dgm:prSet phldrT="[Текст]" custT="1"/>
      <dgm:spPr/>
      <dgm:t>
        <a:bodyPr/>
        <a:lstStyle/>
        <a:p>
          <a:pPr algn="l"/>
          <a:r>
            <a:rPr lang="ru-RU" sz="1600" dirty="0" smtClean="0"/>
            <a:t>В течении 2015 и 2016 годов уровень цен на ПВХ-сырьё был стабильно высоким в рублёвом эквиваленте</a:t>
          </a:r>
          <a:r>
            <a:rPr lang="de-DE" sz="1600" dirty="0" smtClean="0"/>
            <a:t> </a:t>
          </a:r>
          <a:r>
            <a:rPr lang="ru-RU" sz="1600" dirty="0" smtClean="0"/>
            <a:t>и на пике достигал </a:t>
          </a:r>
          <a:r>
            <a:rPr lang="ru-RU" sz="1600" b="1" dirty="0" smtClean="0">
              <a:solidFill>
                <a:srgbClr val="FF0000"/>
              </a:solidFill>
            </a:rPr>
            <a:t>78 тыс. руб./т. </a:t>
          </a:r>
          <a:r>
            <a:rPr lang="ru-RU" sz="1600" dirty="0" smtClean="0"/>
            <a:t>и уже в 2018 году достигли пиковых значений</a:t>
          </a:r>
          <a:r>
            <a:rPr lang="ru-RU" sz="1600" b="1" dirty="0" smtClean="0">
              <a:solidFill>
                <a:srgbClr val="FF0000"/>
              </a:solidFill>
            </a:rPr>
            <a:t> 83 тыс. руб./т.</a:t>
          </a:r>
          <a:endParaRPr lang="ru-RU" sz="1600" b="1" dirty="0">
            <a:solidFill>
              <a:srgbClr val="FF0000"/>
            </a:solidFill>
          </a:endParaRPr>
        </a:p>
      </dgm:t>
    </dgm:pt>
    <dgm:pt modelId="{E35A0F53-19F7-4634-8B46-760D50FAD352}" type="parTrans" cxnId="{DC69DD8A-4DEF-42F7-B8A2-D13CF6975E58}">
      <dgm:prSet/>
      <dgm:spPr/>
      <dgm:t>
        <a:bodyPr/>
        <a:lstStyle/>
        <a:p>
          <a:pPr algn="l"/>
          <a:endParaRPr lang="ru-RU"/>
        </a:p>
      </dgm:t>
    </dgm:pt>
    <dgm:pt modelId="{CC5772A1-B5A8-4EC2-807A-E9BC80856735}" type="sibTrans" cxnId="{DC69DD8A-4DEF-42F7-B8A2-D13CF6975E58}">
      <dgm:prSet/>
      <dgm:spPr/>
      <dgm:t>
        <a:bodyPr/>
        <a:lstStyle/>
        <a:p>
          <a:pPr algn="l"/>
          <a:endParaRPr lang="ru-RU"/>
        </a:p>
      </dgm:t>
    </dgm:pt>
    <dgm:pt modelId="{A5541D79-A5AF-4BBB-B639-CF2FAE8D81D4}" type="pres">
      <dgm:prSet presAssocID="{4C5A2898-DF57-4860-BA3C-59724F7111B2}" presName="Name0" presStyleCnt="0">
        <dgm:presLayoutVars>
          <dgm:dir/>
          <dgm:resizeHandles val="exact"/>
        </dgm:presLayoutVars>
      </dgm:prSet>
      <dgm:spPr/>
      <dgm:t>
        <a:bodyPr/>
        <a:lstStyle/>
        <a:p>
          <a:endParaRPr lang="ru-RU"/>
        </a:p>
      </dgm:t>
    </dgm:pt>
    <dgm:pt modelId="{A82B0081-D43F-41C1-9A1F-F4EB30C115A7}" type="pres">
      <dgm:prSet presAssocID="{5425E085-736D-4127-B7E2-5F89AF7DD84C}" presName="composite" presStyleCnt="0"/>
      <dgm:spPr/>
    </dgm:pt>
    <dgm:pt modelId="{D595C2C7-F0C6-4938-BD3C-502E04668362}" type="pres">
      <dgm:prSet presAssocID="{5425E085-736D-4127-B7E2-5F89AF7DD84C}" presName="rect1" presStyleLbl="trAlignAcc1" presStyleIdx="0" presStyleCnt="1" custScaleX="282393">
        <dgm:presLayoutVars>
          <dgm:bulletEnabled val="1"/>
        </dgm:presLayoutVars>
      </dgm:prSet>
      <dgm:spPr/>
      <dgm:t>
        <a:bodyPr/>
        <a:lstStyle/>
        <a:p>
          <a:endParaRPr lang="ru-RU"/>
        </a:p>
      </dgm:t>
    </dgm:pt>
    <dgm:pt modelId="{7994BF60-ED6E-466F-B6CD-70BF3198B2C4}" type="pres">
      <dgm:prSet presAssocID="{5425E085-736D-4127-B7E2-5F89AF7DD84C}" presName="rect2" presStyleLbl="fgImgPlace1" presStyleIdx="0" presStyleCnt="1" custLinFactX="-200000" custLinFactNeighborX="-237950" custLinFactNeighborY="-295"/>
      <dgm:spPr>
        <a:blipFill rotWithShape="1">
          <a:blip xmlns:r="http://schemas.openxmlformats.org/officeDocument/2006/relationships" r:embed="rId1"/>
          <a:stretch>
            <a:fillRect/>
          </a:stretch>
        </a:blipFill>
      </dgm:spPr>
      <dgm:t>
        <a:bodyPr/>
        <a:lstStyle/>
        <a:p>
          <a:endParaRPr lang="ru-RU"/>
        </a:p>
      </dgm:t>
    </dgm:pt>
  </dgm:ptLst>
  <dgm:cxnLst>
    <dgm:cxn modelId="{E4CA2075-D461-4D6E-B9D0-DAE0B17804ED}" type="presOf" srcId="{4C5A2898-DF57-4860-BA3C-59724F7111B2}" destId="{A5541D79-A5AF-4BBB-B639-CF2FAE8D81D4}" srcOrd="0" destOrd="0" presId="urn:microsoft.com/office/officeart/2008/layout/PictureStrips"/>
    <dgm:cxn modelId="{DC69DD8A-4DEF-42F7-B8A2-D13CF6975E58}" srcId="{4C5A2898-DF57-4860-BA3C-59724F7111B2}" destId="{5425E085-736D-4127-B7E2-5F89AF7DD84C}" srcOrd="0" destOrd="0" parTransId="{E35A0F53-19F7-4634-8B46-760D50FAD352}" sibTransId="{CC5772A1-B5A8-4EC2-807A-E9BC80856735}"/>
    <dgm:cxn modelId="{D6191ABE-CEFC-40E6-ADF5-220E8885C895}" type="presOf" srcId="{5425E085-736D-4127-B7E2-5F89AF7DD84C}" destId="{D595C2C7-F0C6-4938-BD3C-502E04668362}" srcOrd="0" destOrd="0" presId="urn:microsoft.com/office/officeart/2008/layout/PictureStrips"/>
    <dgm:cxn modelId="{3D4192B8-CCCC-427F-A827-8AEE1C3486A8}" type="presParOf" srcId="{A5541D79-A5AF-4BBB-B639-CF2FAE8D81D4}" destId="{A82B0081-D43F-41C1-9A1F-F4EB30C115A7}" srcOrd="0" destOrd="0" presId="urn:microsoft.com/office/officeart/2008/layout/PictureStrips"/>
    <dgm:cxn modelId="{B3F6C040-F5C2-48C3-8FC7-D40B7F7AB29A}" type="presParOf" srcId="{A82B0081-D43F-41C1-9A1F-F4EB30C115A7}" destId="{D595C2C7-F0C6-4938-BD3C-502E04668362}" srcOrd="0" destOrd="0" presId="urn:microsoft.com/office/officeart/2008/layout/PictureStrips"/>
    <dgm:cxn modelId="{2BF53D7D-60DE-435F-99C4-19E4A08503C9}" type="presParOf" srcId="{A82B0081-D43F-41C1-9A1F-F4EB30C115A7}" destId="{7994BF60-ED6E-466F-B6CD-70BF3198B2C4}" srcOrd="1" destOrd="0" presId="urn:microsoft.com/office/officeart/2008/layout/PictureStrip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4554F-8468-422A-9B94-0FC4854A7BDB}">
      <dsp:nvSpPr>
        <dsp:cNvPr id="0" name=""/>
        <dsp:cNvSpPr/>
      </dsp:nvSpPr>
      <dsp:spPr>
        <a:xfrm>
          <a:off x="161297" y="279928"/>
          <a:ext cx="3871150" cy="120973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19393"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Участие в разработке нормативной базы</a:t>
          </a:r>
          <a:endParaRPr lang="ru-RU" sz="2500" kern="1200" dirty="0"/>
        </a:p>
      </dsp:txBody>
      <dsp:txXfrm>
        <a:off x="161297" y="279928"/>
        <a:ext cx="3871150" cy="1209734"/>
      </dsp:txXfrm>
    </dsp:sp>
    <dsp:sp modelId="{A5043E09-FD50-4481-B847-BC3DA3C89E1F}">
      <dsp:nvSpPr>
        <dsp:cNvPr id="0" name=""/>
        <dsp:cNvSpPr/>
      </dsp:nvSpPr>
      <dsp:spPr>
        <a:xfrm>
          <a:off x="0" y="105189"/>
          <a:ext cx="846814" cy="127022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5C2C7-F0C6-4938-BD3C-502E04668362}">
      <dsp:nvSpPr>
        <dsp:cNvPr id="0" name=""/>
        <dsp:cNvSpPr/>
      </dsp:nvSpPr>
      <dsp:spPr>
        <a:xfrm>
          <a:off x="473982" y="138109"/>
          <a:ext cx="7780905" cy="9396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6439"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Средняя стоимость 1м2 окна с 2012 г. по 2018 г. </a:t>
          </a:r>
          <a:r>
            <a:rPr lang="ru-RU" sz="1600" b="1" kern="1200" dirty="0" smtClean="0">
              <a:solidFill>
                <a:srgbClr val="FF0000"/>
              </a:solidFill>
            </a:rPr>
            <a:t>несущественно выросла</a:t>
          </a:r>
          <a:r>
            <a:rPr lang="ru-RU" sz="1600" kern="1200" dirty="0" smtClean="0"/>
            <a:t>.</a:t>
          </a:r>
          <a:endParaRPr lang="ru-RU" sz="1600" kern="1200" dirty="0"/>
        </a:p>
      </dsp:txBody>
      <dsp:txXfrm>
        <a:off x="473982" y="138109"/>
        <a:ext cx="7780905" cy="939624"/>
      </dsp:txXfrm>
    </dsp:sp>
    <dsp:sp modelId="{7994BF60-ED6E-466F-B6CD-70BF3198B2C4}">
      <dsp:nvSpPr>
        <dsp:cNvPr id="0" name=""/>
        <dsp:cNvSpPr/>
      </dsp:nvSpPr>
      <dsp:spPr>
        <a:xfrm>
          <a:off x="83728" y="0"/>
          <a:ext cx="657737" cy="98660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5C2C7-F0C6-4938-BD3C-502E04668362}">
      <dsp:nvSpPr>
        <dsp:cNvPr id="0" name=""/>
        <dsp:cNvSpPr/>
      </dsp:nvSpPr>
      <dsp:spPr>
        <a:xfrm>
          <a:off x="532784" y="144018"/>
          <a:ext cx="7755142" cy="1024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675"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Объёмы производства на рынке </a:t>
          </a:r>
          <a:r>
            <a:rPr lang="ru-RU" sz="1600" kern="1200" dirty="0" err="1" smtClean="0"/>
            <a:t>светопрозрачных</a:t>
          </a:r>
          <a:r>
            <a:rPr lang="ru-RU" sz="1600" kern="1200" dirty="0" smtClean="0"/>
            <a:t> конструкций из ПВХ сократились с 2012 г. (млн.м2) на </a:t>
          </a:r>
          <a:r>
            <a:rPr lang="ru-RU" sz="1600" b="1" kern="1200" dirty="0" smtClean="0">
              <a:solidFill>
                <a:srgbClr val="FF0000"/>
              </a:solidFill>
            </a:rPr>
            <a:t>48%</a:t>
          </a:r>
          <a:endParaRPr lang="ru-RU" sz="1600" b="1" kern="1200" dirty="0">
            <a:solidFill>
              <a:srgbClr val="FF0000"/>
            </a:solidFill>
          </a:endParaRPr>
        </a:p>
      </dsp:txBody>
      <dsp:txXfrm>
        <a:off x="532784" y="144018"/>
        <a:ext cx="7755142" cy="1024126"/>
      </dsp:txXfrm>
    </dsp:sp>
    <dsp:sp modelId="{7994BF60-ED6E-466F-B6CD-70BF3198B2C4}">
      <dsp:nvSpPr>
        <dsp:cNvPr id="0" name=""/>
        <dsp:cNvSpPr/>
      </dsp:nvSpPr>
      <dsp:spPr>
        <a:xfrm>
          <a:off x="147138" y="72007"/>
          <a:ext cx="716888" cy="107533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5C2C7-F0C6-4938-BD3C-502E04668362}">
      <dsp:nvSpPr>
        <dsp:cNvPr id="0" name=""/>
        <dsp:cNvSpPr/>
      </dsp:nvSpPr>
      <dsp:spPr>
        <a:xfrm>
          <a:off x="405810" y="155622"/>
          <a:ext cx="7845242" cy="105474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4411"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Из-за низкой эластичности спроса и высокой чувствительности к изменению цен на СПК на рынке </a:t>
          </a:r>
          <a:r>
            <a:rPr lang="ru-RU" sz="1600" b="1" kern="1200" dirty="0" smtClean="0">
              <a:solidFill>
                <a:srgbClr val="FF0000"/>
              </a:solidFill>
            </a:rPr>
            <a:t>резко сократилось, и продолжает сокращаться </a:t>
          </a:r>
          <a:r>
            <a:rPr lang="ru-RU" sz="1600" kern="1200" dirty="0" smtClean="0"/>
            <a:t>количество компаний производителей ПВХ-конструкций</a:t>
          </a:r>
          <a:endParaRPr lang="ru-RU" sz="1600" kern="1200" dirty="0"/>
        </a:p>
      </dsp:txBody>
      <dsp:txXfrm>
        <a:off x="405810" y="155622"/>
        <a:ext cx="7845242" cy="1054740"/>
      </dsp:txXfrm>
    </dsp:sp>
    <dsp:sp modelId="{7994BF60-ED6E-466F-B6CD-70BF3198B2C4}">
      <dsp:nvSpPr>
        <dsp:cNvPr id="0" name=""/>
        <dsp:cNvSpPr/>
      </dsp:nvSpPr>
      <dsp:spPr>
        <a:xfrm>
          <a:off x="105789" y="93829"/>
          <a:ext cx="738318" cy="110747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49311-D519-4E70-8CB5-D9BEB0886785}">
      <dsp:nvSpPr>
        <dsp:cNvPr id="0" name=""/>
        <dsp:cNvSpPr/>
      </dsp:nvSpPr>
      <dsp:spPr>
        <a:xfrm>
          <a:off x="851148" y="2224"/>
          <a:ext cx="6145887" cy="3145953"/>
        </a:xfrm>
        <a:prstGeom prst="round2SameRect">
          <a:avLst>
            <a:gd name="adj1" fmla="val 8000"/>
            <a:gd name="adj2" fmla="val 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E2F39-6C47-4E62-8BF0-54417B2EA22C}">
      <dsp:nvSpPr>
        <dsp:cNvPr id="0" name=""/>
        <dsp:cNvSpPr/>
      </dsp:nvSpPr>
      <dsp:spPr>
        <a:xfrm>
          <a:off x="881028" y="3148177"/>
          <a:ext cx="6086127" cy="135275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lvl="0" algn="l" defTabSz="2711450">
            <a:lnSpc>
              <a:spcPct val="90000"/>
            </a:lnSpc>
            <a:spcBef>
              <a:spcPct val="0"/>
            </a:spcBef>
            <a:spcAft>
              <a:spcPct val="35000"/>
            </a:spcAft>
          </a:pPr>
          <a:r>
            <a:rPr lang="ru-RU" sz="6100" kern="1200" dirty="0" smtClean="0"/>
            <a:t>Минус 5-7%</a:t>
          </a:r>
          <a:endParaRPr lang="ru-RU" sz="6100" kern="1200" dirty="0"/>
        </a:p>
      </dsp:txBody>
      <dsp:txXfrm>
        <a:off x="881028" y="3148177"/>
        <a:ext cx="4286005" cy="1352759"/>
      </dsp:txXfrm>
    </dsp:sp>
    <dsp:sp modelId="{BAF2ED58-AD4F-44F9-BB7A-797D1E058750}">
      <dsp:nvSpPr>
        <dsp:cNvPr id="0" name=""/>
        <dsp:cNvSpPr/>
      </dsp:nvSpPr>
      <dsp:spPr>
        <a:xfrm>
          <a:off x="5452428" y="3096349"/>
          <a:ext cx="1475036" cy="1475036"/>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4554F-8468-422A-9B94-0FC4854A7BDB}">
      <dsp:nvSpPr>
        <dsp:cNvPr id="0" name=""/>
        <dsp:cNvSpPr/>
      </dsp:nvSpPr>
      <dsp:spPr>
        <a:xfrm>
          <a:off x="158114" y="296265"/>
          <a:ext cx="3748937" cy="117154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93525" tIns="76200" rIns="76200" bIns="76200" numCol="1" spcCol="1270" anchor="ctr" anchorCtr="0">
          <a:noAutofit/>
        </a:bodyPr>
        <a:lstStyle/>
        <a:p>
          <a:pPr lvl="0" algn="l" defTabSz="889000">
            <a:lnSpc>
              <a:spcPct val="90000"/>
            </a:lnSpc>
            <a:spcBef>
              <a:spcPct val="0"/>
            </a:spcBef>
            <a:spcAft>
              <a:spcPct val="35000"/>
            </a:spcAft>
          </a:pPr>
          <a:r>
            <a:rPr lang="ru-RU" sz="2000" kern="1200" dirty="0" smtClean="0"/>
            <a:t>Участие во внедрении системы оценки соответствия с органами власти</a:t>
          </a:r>
          <a:endParaRPr lang="ru-RU" sz="2000" kern="1200" dirty="0"/>
        </a:p>
      </dsp:txBody>
      <dsp:txXfrm>
        <a:off x="158114" y="296265"/>
        <a:ext cx="3748937" cy="1171543"/>
      </dsp:txXfrm>
    </dsp:sp>
    <dsp:sp modelId="{A5043E09-FD50-4481-B847-BC3DA3C89E1F}">
      <dsp:nvSpPr>
        <dsp:cNvPr id="0" name=""/>
        <dsp:cNvSpPr/>
      </dsp:nvSpPr>
      <dsp:spPr>
        <a:xfrm>
          <a:off x="1908" y="127043"/>
          <a:ext cx="820080" cy="1230120"/>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4554F-8468-422A-9B94-0FC4854A7BDB}">
      <dsp:nvSpPr>
        <dsp:cNvPr id="0" name=""/>
        <dsp:cNvSpPr/>
      </dsp:nvSpPr>
      <dsp:spPr>
        <a:xfrm>
          <a:off x="251986" y="204118"/>
          <a:ext cx="4398313" cy="137447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30976" tIns="95250" rIns="95250" bIns="95250" numCol="1" spcCol="1270" anchor="ctr" anchorCtr="0">
          <a:noAutofit/>
        </a:bodyPr>
        <a:lstStyle/>
        <a:p>
          <a:pPr lvl="0" algn="l" defTabSz="1111250">
            <a:lnSpc>
              <a:spcPct val="90000"/>
            </a:lnSpc>
            <a:spcBef>
              <a:spcPct val="0"/>
            </a:spcBef>
            <a:spcAft>
              <a:spcPct val="35000"/>
            </a:spcAft>
          </a:pPr>
          <a:r>
            <a:rPr lang="ru-RU" sz="2500" kern="1200" dirty="0" err="1" smtClean="0"/>
            <a:t>Популяризаризация</a:t>
          </a:r>
          <a:r>
            <a:rPr lang="ru-RU" sz="2500" kern="1200" dirty="0" smtClean="0"/>
            <a:t> </a:t>
          </a:r>
          <a:r>
            <a:rPr lang="ru-RU" sz="2500" kern="1200" dirty="0" err="1" smtClean="0"/>
            <a:t>светопрозрачных</a:t>
          </a:r>
          <a:r>
            <a:rPr lang="ru-RU" sz="2500" kern="1200" dirty="0" smtClean="0"/>
            <a:t> конструкции из ПВХ</a:t>
          </a:r>
        </a:p>
      </dsp:txBody>
      <dsp:txXfrm>
        <a:off x="251986" y="204118"/>
        <a:ext cx="4398313" cy="1374473"/>
      </dsp:txXfrm>
    </dsp:sp>
    <dsp:sp modelId="{A5043E09-FD50-4481-B847-BC3DA3C89E1F}">
      <dsp:nvSpPr>
        <dsp:cNvPr id="0" name=""/>
        <dsp:cNvSpPr/>
      </dsp:nvSpPr>
      <dsp:spPr>
        <a:xfrm>
          <a:off x="68723" y="5583"/>
          <a:ext cx="962131" cy="1443196"/>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206A-0D30-4475-93F1-9EF334018EC2}">
      <dsp:nvSpPr>
        <dsp:cNvPr id="0" name=""/>
        <dsp:cNvSpPr/>
      </dsp:nvSpPr>
      <dsp:spPr>
        <a:xfrm rot="10800000">
          <a:off x="854843" y="146"/>
          <a:ext cx="2554434" cy="84573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21920" rIns="227584" bIns="121920" numCol="1" spcCol="1270" anchor="ctr" anchorCtr="0">
          <a:noAutofit/>
        </a:bodyPr>
        <a:lstStyle/>
        <a:p>
          <a:pPr lvl="0" algn="ctr" defTabSz="1422400">
            <a:lnSpc>
              <a:spcPct val="90000"/>
            </a:lnSpc>
            <a:spcBef>
              <a:spcPct val="0"/>
            </a:spcBef>
            <a:spcAft>
              <a:spcPct val="35000"/>
            </a:spcAft>
          </a:pPr>
          <a:r>
            <a:rPr lang="ru-RU" sz="3200" kern="1200" dirty="0" smtClean="0"/>
            <a:t>4.826 руб.</a:t>
          </a:r>
          <a:endParaRPr lang="ru-RU" sz="3200" kern="1200" dirty="0"/>
        </a:p>
      </dsp:txBody>
      <dsp:txXfrm rot="10800000">
        <a:off x="1066276" y="146"/>
        <a:ext cx="2343001" cy="845732"/>
      </dsp:txXfrm>
    </dsp:sp>
    <dsp:sp modelId="{19EC054D-F430-4A41-9075-AC04F14C26CF}">
      <dsp:nvSpPr>
        <dsp:cNvPr id="0" name=""/>
        <dsp:cNvSpPr/>
      </dsp:nvSpPr>
      <dsp:spPr>
        <a:xfrm>
          <a:off x="431977" y="146"/>
          <a:ext cx="845732" cy="845732"/>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3712AC9-5B7A-49D8-B521-E3C47C827106}">
      <dsp:nvSpPr>
        <dsp:cNvPr id="0" name=""/>
        <dsp:cNvSpPr/>
      </dsp:nvSpPr>
      <dsp:spPr>
        <a:xfrm rot="10800000">
          <a:off x="854843" y="1098336"/>
          <a:ext cx="2554434" cy="84573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21920" rIns="227584" bIns="121920" numCol="1" spcCol="1270" anchor="ctr" anchorCtr="0">
          <a:noAutofit/>
        </a:bodyPr>
        <a:lstStyle/>
        <a:p>
          <a:pPr lvl="0" algn="ctr" defTabSz="1422400">
            <a:lnSpc>
              <a:spcPct val="90000"/>
            </a:lnSpc>
            <a:spcBef>
              <a:spcPct val="0"/>
            </a:spcBef>
            <a:spcAft>
              <a:spcPct val="35000"/>
            </a:spcAft>
          </a:pPr>
          <a:r>
            <a:rPr lang="ru-RU" sz="3200" kern="1200" dirty="0" smtClean="0"/>
            <a:t>5.557 руб.</a:t>
          </a:r>
          <a:endParaRPr lang="ru-RU" sz="3200" kern="1200" dirty="0"/>
        </a:p>
      </dsp:txBody>
      <dsp:txXfrm rot="10800000">
        <a:off x="1066276" y="1098336"/>
        <a:ext cx="2343001" cy="845732"/>
      </dsp:txXfrm>
    </dsp:sp>
    <dsp:sp modelId="{B84E44CF-DAC6-457D-8CEF-55791F6491E2}">
      <dsp:nvSpPr>
        <dsp:cNvPr id="0" name=""/>
        <dsp:cNvSpPr/>
      </dsp:nvSpPr>
      <dsp:spPr>
        <a:xfrm>
          <a:off x="431977" y="1098336"/>
          <a:ext cx="845732" cy="845732"/>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206A-0D30-4475-93F1-9EF334018EC2}">
      <dsp:nvSpPr>
        <dsp:cNvPr id="0" name=""/>
        <dsp:cNvSpPr/>
      </dsp:nvSpPr>
      <dsp:spPr>
        <a:xfrm rot="10800000">
          <a:off x="854843" y="146"/>
          <a:ext cx="2554434" cy="845732"/>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06680" rIns="199136" bIns="106680" numCol="1" spcCol="1270" anchor="ctr" anchorCtr="0">
          <a:noAutofit/>
        </a:bodyPr>
        <a:lstStyle/>
        <a:p>
          <a:pPr lvl="0" algn="ctr" defTabSz="1244600">
            <a:lnSpc>
              <a:spcPct val="90000"/>
            </a:lnSpc>
            <a:spcBef>
              <a:spcPct val="0"/>
            </a:spcBef>
            <a:spcAft>
              <a:spcPct val="35000"/>
            </a:spcAft>
          </a:pPr>
          <a:r>
            <a:rPr lang="ru-RU" sz="2800" kern="1200" dirty="0" smtClean="0"/>
            <a:t>4</a:t>
          </a:r>
          <a:r>
            <a:rPr lang="de-DE" sz="2800" kern="1200" dirty="0" smtClean="0"/>
            <a:t>.</a:t>
          </a:r>
          <a:r>
            <a:rPr lang="ru-RU" sz="2800" kern="1200" dirty="0" smtClean="0"/>
            <a:t>233руб.</a:t>
          </a:r>
          <a:endParaRPr lang="ru-RU" sz="2800" kern="1200" dirty="0"/>
        </a:p>
      </dsp:txBody>
      <dsp:txXfrm rot="10800000">
        <a:off x="1066276" y="146"/>
        <a:ext cx="2343001" cy="845732"/>
      </dsp:txXfrm>
    </dsp:sp>
    <dsp:sp modelId="{19EC054D-F430-4A41-9075-AC04F14C26CF}">
      <dsp:nvSpPr>
        <dsp:cNvPr id="0" name=""/>
        <dsp:cNvSpPr/>
      </dsp:nvSpPr>
      <dsp:spPr>
        <a:xfrm>
          <a:off x="431977" y="146"/>
          <a:ext cx="845732" cy="845732"/>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3712AC9-5B7A-49D8-B521-E3C47C827106}">
      <dsp:nvSpPr>
        <dsp:cNvPr id="0" name=""/>
        <dsp:cNvSpPr/>
      </dsp:nvSpPr>
      <dsp:spPr>
        <a:xfrm rot="10800000">
          <a:off x="854843" y="1098336"/>
          <a:ext cx="2554434" cy="845732"/>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06680" rIns="199136" bIns="106680" numCol="1" spcCol="1270" anchor="ctr" anchorCtr="0">
          <a:noAutofit/>
        </a:bodyPr>
        <a:lstStyle/>
        <a:p>
          <a:pPr lvl="0" algn="ctr" defTabSz="1244600">
            <a:lnSpc>
              <a:spcPct val="90000"/>
            </a:lnSpc>
            <a:spcBef>
              <a:spcPct val="0"/>
            </a:spcBef>
            <a:spcAft>
              <a:spcPct val="35000"/>
            </a:spcAft>
          </a:pPr>
          <a:r>
            <a:rPr lang="ru-RU" sz="2800" kern="1200" dirty="0" smtClean="0"/>
            <a:t>6.090 руб.</a:t>
          </a:r>
          <a:endParaRPr lang="ru-RU" sz="2800" kern="1200" dirty="0"/>
        </a:p>
      </dsp:txBody>
      <dsp:txXfrm rot="10800000">
        <a:off x="1066276" y="1098336"/>
        <a:ext cx="2343001" cy="845732"/>
      </dsp:txXfrm>
    </dsp:sp>
    <dsp:sp modelId="{B84E44CF-DAC6-457D-8CEF-55791F6491E2}">
      <dsp:nvSpPr>
        <dsp:cNvPr id="0" name=""/>
        <dsp:cNvSpPr/>
      </dsp:nvSpPr>
      <dsp:spPr>
        <a:xfrm>
          <a:off x="431977" y="1098336"/>
          <a:ext cx="845732" cy="845732"/>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206A-0D30-4475-93F1-9EF334018EC2}">
      <dsp:nvSpPr>
        <dsp:cNvPr id="0" name=""/>
        <dsp:cNvSpPr/>
      </dsp:nvSpPr>
      <dsp:spPr>
        <a:xfrm rot="10800000">
          <a:off x="854843" y="146"/>
          <a:ext cx="2554434" cy="845732"/>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10490" rIns="206248" bIns="110490" numCol="1" spcCol="1270" anchor="ctr" anchorCtr="0">
          <a:noAutofit/>
        </a:bodyPr>
        <a:lstStyle/>
        <a:p>
          <a:pPr lvl="0" algn="ctr" defTabSz="1289050">
            <a:lnSpc>
              <a:spcPct val="90000"/>
            </a:lnSpc>
            <a:spcBef>
              <a:spcPct val="0"/>
            </a:spcBef>
            <a:spcAft>
              <a:spcPct val="35000"/>
            </a:spcAft>
          </a:pPr>
          <a:r>
            <a:rPr lang="ru-RU" sz="2900" kern="1200" dirty="0" smtClean="0"/>
            <a:t>28.660 руб.</a:t>
          </a:r>
          <a:endParaRPr lang="ru-RU" sz="2900" kern="1200" dirty="0"/>
        </a:p>
      </dsp:txBody>
      <dsp:txXfrm rot="10800000">
        <a:off x="1066276" y="146"/>
        <a:ext cx="2343001" cy="845732"/>
      </dsp:txXfrm>
    </dsp:sp>
    <dsp:sp modelId="{19EC054D-F430-4A41-9075-AC04F14C26CF}">
      <dsp:nvSpPr>
        <dsp:cNvPr id="0" name=""/>
        <dsp:cNvSpPr/>
      </dsp:nvSpPr>
      <dsp:spPr>
        <a:xfrm>
          <a:off x="431977" y="146"/>
          <a:ext cx="845732" cy="845732"/>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3712AC9-5B7A-49D8-B521-E3C47C827106}">
      <dsp:nvSpPr>
        <dsp:cNvPr id="0" name=""/>
        <dsp:cNvSpPr/>
      </dsp:nvSpPr>
      <dsp:spPr>
        <a:xfrm rot="10800000">
          <a:off x="854843" y="1098336"/>
          <a:ext cx="2554434" cy="845732"/>
        </a:xfrm>
        <a:prstGeom prst="homePlate">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10490" rIns="206248" bIns="110490" numCol="1" spcCol="1270" anchor="ctr" anchorCtr="0">
          <a:noAutofit/>
        </a:bodyPr>
        <a:lstStyle/>
        <a:p>
          <a:pPr lvl="0" algn="ctr" defTabSz="1289050">
            <a:lnSpc>
              <a:spcPct val="90000"/>
            </a:lnSpc>
            <a:spcBef>
              <a:spcPct val="0"/>
            </a:spcBef>
            <a:spcAft>
              <a:spcPct val="35000"/>
            </a:spcAft>
          </a:pPr>
          <a:r>
            <a:rPr lang="ru-RU" sz="2900" kern="1200" dirty="0" smtClean="0"/>
            <a:t>83.000 руб.</a:t>
          </a:r>
          <a:endParaRPr lang="ru-RU" sz="2900" kern="1200" dirty="0"/>
        </a:p>
      </dsp:txBody>
      <dsp:txXfrm rot="10800000">
        <a:off x="1066276" y="1098336"/>
        <a:ext cx="2343001" cy="845732"/>
      </dsp:txXfrm>
    </dsp:sp>
    <dsp:sp modelId="{B84E44CF-DAC6-457D-8CEF-55791F6491E2}">
      <dsp:nvSpPr>
        <dsp:cNvPr id="0" name=""/>
        <dsp:cNvSpPr/>
      </dsp:nvSpPr>
      <dsp:spPr>
        <a:xfrm>
          <a:off x="431977" y="1098336"/>
          <a:ext cx="845732" cy="845732"/>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206A-0D30-4475-93F1-9EF334018EC2}">
      <dsp:nvSpPr>
        <dsp:cNvPr id="0" name=""/>
        <dsp:cNvSpPr/>
      </dsp:nvSpPr>
      <dsp:spPr>
        <a:xfrm rot="10800000">
          <a:off x="854843" y="146"/>
          <a:ext cx="2554434" cy="84573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10490" rIns="206248" bIns="110490" numCol="1" spcCol="1270" anchor="ctr" anchorCtr="0">
          <a:noAutofit/>
        </a:bodyPr>
        <a:lstStyle/>
        <a:p>
          <a:pPr lvl="0" algn="ctr" defTabSz="1289050">
            <a:lnSpc>
              <a:spcPct val="90000"/>
            </a:lnSpc>
            <a:spcBef>
              <a:spcPct val="0"/>
            </a:spcBef>
            <a:spcAft>
              <a:spcPct val="35000"/>
            </a:spcAft>
          </a:pPr>
          <a:r>
            <a:rPr lang="ru-RU" sz="2900" kern="1200" dirty="0" smtClean="0"/>
            <a:t>31.300 руб.</a:t>
          </a:r>
          <a:endParaRPr lang="ru-RU" sz="2900" kern="1200" dirty="0"/>
        </a:p>
      </dsp:txBody>
      <dsp:txXfrm rot="10800000">
        <a:off x="1066276" y="146"/>
        <a:ext cx="2343001" cy="845732"/>
      </dsp:txXfrm>
    </dsp:sp>
    <dsp:sp modelId="{19EC054D-F430-4A41-9075-AC04F14C26CF}">
      <dsp:nvSpPr>
        <dsp:cNvPr id="0" name=""/>
        <dsp:cNvSpPr/>
      </dsp:nvSpPr>
      <dsp:spPr>
        <a:xfrm>
          <a:off x="431977" y="146"/>
          <a:ext cx="845732" cy="845732"/>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3712AC9-5B7A-49D8-B521-E3C47C827106}">
      <dsp:nvSpPr>
        <dsp:cNvPr id="0" name=""/>
        <dsp:cNvSpPr/>
      </dsp:nvSpPr>
      <dsp:spPr>
        <a:xfrm rot="10800000">
          <a:off x="854843" y="1098336"/>
          <a:ext cx="2554434" cy="84573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72945" tIns="110490" rIns="206248" bIns="110490" numCol="1" spcCol="1270" anchor="ctr" anchorCtr="0">
          <a:noAutofit/>
        </a:bodyPr>
        <a:lstStyle/>
        <a:p>
          <a:pPr lvl="0" algn="ctr" defTabSz="1289050">
            <a:lnSpc>
              <a:spcPct val="90000"/>
            </a:lnSpc>
            <a:spcBef>
              <a:spcPct val="0"/>
            </a:spcBef>
            <a:spcAft>
              <a:spcPct val="35000"/>
            </a:spcAft>
          </a:pPr>
          <a:r>
            <a:rPr lang="ru-RU" sz="2900" kern="1200" dirty="0" smtClean="0"/>
            <a:t>75.500 руб.</a:t>
          </a:r>
          <a:endParaRPr lang="ru-RU" sz="2900" kern="1200" dirty="0"/>
        </a:p>
      </dsp:txBody>
      <dsp:txXfrm rot="10800000">
        <a:off x="1066276" y="1098336"/>
        <a:ext cx="2343001" cy="845732"/>
      </dsp:txXfrm>
    </dsp:sp>
    <dsp:sp modelId="{B84E44CF-DAC6-457D-8CEF-55791F6491E2}">
      <dsp:nvSpPr>
        <dsp:cNvPr id="0" name=""/>
        <dsp:cNvSpPr/>
      </dsp:nvSpPr>
      <dsp:spPr>
        <a:xfrm>
          <a:off x="431977" y="1098336"/>
          <a:ext cx="845732" cy="845732"/>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5C2C7-F0C6-4938-BD3C-502E04668362}">
      <dsp:nvSpPr>
        <dsp:cNvPr id="0" name=""/>
        <dsp:cNvSpPr/>
      </dsp:nvSpPr>
      <dsp:spPr>
        <a:xfrm>
          <a:off x="333839" y="114819"/>
          <a:ext cx="7917176" cy="77819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27098"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В конце 2014 года резко повысились цены на ПВХ-сырьё. Уровень повышения за 1 год составил около </a:t>
          </a:r>
          <a:r>
            <a:rPr lang="ru-RU" sz="1600" b="1" kern="1200" dirty="0" smtClean="0">
              <a:solidFill>
                <a:srgbClr val="FF0000"/>
              </a:solidFill>
            </a:rPr>
            <a:t>40% и достиг 53,6 тыс. руб./т.</a:t>
          </a:r>
          <a:endParaRPr lang="ru-RU" sz="1600" b="1" kern="1200" dirty="0">
            <a:solidFill>
              <a:srgbClr val="FF0000"/>
            </a:solidFill>
          </a:endParaRPr>
        </a:p>
      </dsp:txBody>
      <dsp:txXfrm>
        <a:off x="333839" y="114819"/>
        <a:ext cx="7917176" cy="778195"/>
      </dsp:txXfrm>
    </dsp:sp>
    <dsp:sp modelId="{7994BF60-ED6E-466F-B6CD-70BF3198B2C4}">
      <dsp:nvSpPr>
        <dsp:cNvPr id="0" name=""/>
        <dsp:cNvSpPr/>
      </dsp:nvSpPr>
      <dsp:spPr>
        <a:xfrm>
          <a:off x="159921" y="0"/>
          <a:ext cx="544737" cy="81710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5C2C7-F0C6-4938-BD3C-502E04668362}">
      <dsp:nvSpPr>
        <dsp:cNvPr id="0" name=""/>
        <dsp:cNvSpPr/>
      </dsp:nvSpPr>
      <dsp:spPr>
        <a:xfrm>
          <a:off x="333834" y="129268"/>
          <a:ext cx="7917186" cy="876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343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В течении 2015 и 2016 годов уровень цен на ПВХ-сырьё был стабильно высоким в рублёвом эквиваленте</a:t>
          </a:r>
          <a:r>
            <a:rPr lang="de-DE" sz="1600" kern="1200" dirty="0" smtClean="0"/>
            <a:t> </a:t>
          </a:r>
          <a:r>
            <a:rPr lang="ru-RU" sz="1600" kern="1200" dirty="0" smtClean="0"/>
            <a:t>и на пике достигал </a:t>
          </a:r>
          <a:r>
            <a:rPr lang="ru-RU" sz="1600" b="1" kern="1200" dirty="0" smtClean="0">
              <a:solidFill>
                <a:srgbClr val="FF0000"/>
              </a:solidFill>
            </a:rPr>
            <a:t>78 тыс. руб./т. </a:t>
          </a:r>
          <a:r>
            <a:rPr lang="ru-RU" sz="1600" kern="1200" dirty="0" smtClean="0"/>
            <a:t>и уже в 2018 году достигли пиковых значений</a:t>
          </a:r>
          <a:r>
            <a:rPr lang="ru-RU" sz="1600" b="1" kern="1200" dirty="0" smtClean="0">
              <a:solidFill>
                <a:srgbClr val="FF0000"/>
              </a:solidFill>
            </a:rPr>
            <a:t> 83 тыс. руб./т.</a:t>
          </a:r>
          <a:endParaRPr lang="ru-RU" sz="1600" b="1" kern="1200" dirty="0">
            <a:solidFill>
              <a:srgbClr val="FF0000"/>
            </a:solidFill>
          </a:endParaRPr>
        </a:p>
      </dsp:txBody>
      <dsp:txXfrm>
        <a:off x="333834" y="129268"/>
        <a:ext cx="7917186" cy="876126"/>
      </dsp:txXfrm>
    </dsp:sp>
    <dsp:sp modelId="{7994BF60-ED6E-466F-B6CD-70BF3198B2C4}">
      <dsp:nvSpPr>
        <dsp:cNvPr id="0" name=""/>
        <dsp:cNvSpPr/>
      </dsp:nvSpPr>
      <dsp:spPr>
        <a:xfrm>
          <a:off x="87909" y="2"/>
          <a:ext cx="613288" cy="919933"/>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0.68562</cdr:x>
      <cdr:y>0.08825</cdr:y>
    </cdr:from>
    <cdr:to>
      <cdr:x>0.7705</cdr:x>
      <cdr:y>0.22657</cdr:y>
    </cdr:to>
    <cdr:pic>
      <cdr:nvPicPr>
        <cdr:cNvPr id="2" name="Рисунок 1" descr="ОКНА? КОНЕЧНО VEKA!"/>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825715" y="418208"/>
          <a:ext cx="721221" cy="655455"/>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0.81911</cdr:x>
      <cdr:y>0.22502</cdr:y>
    </cdr:from>
    <cdr:to>
      <cdr:x>0.94623</cdr:x>
      <cdr:y>0.34658</cdr:y>
    </cdr:to>
    <cdr:pic>
      <cdr:nvPicPr>
        <cdr:cNvPr id="3" name="Рисунок 2" descr="http://www.deceuninck.com/style/img/logo.png"/>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959968" y="1066309"/>
          <a:ext cx="1080131" cy="576035"/>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0.79586</cdr:x>
      <cdr:y>0.45375</cdr:y>
    </cdr:from>
    <cdr:to>
      <cdr:x>0.98908</cdr:x>
      <cdr:y>0.59051</cdr:y>
    </cdr:to>
    <cdr:pic>
      <cdr:nvPicPr>
        <cdr:cNvPr id="5" name="Рисунок 4" descr="http://toplogos.ru/images/logo-profine.jpg"/>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762390" y="2150175"/>
          <a:ext cx="1641747" cy="648071"/>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0.75396</cdr:x>
      <cdr:y>0.75687</cdr:y>
    </cdr:from>
    <cdr:to>
      <cdr:x>0.97213</cdr:x>
      <cdr:y>0.92402</cdr:y>
    </cdr:to>
    <cdr:sp macro="" textlink="">
      <cdr:nvSpPr>
        <cdr:cNvPr id="6" name="Прямоугольник 5"/>
        <cdr:cNvSpPr/>
      </cdr:nvSpPr>
      <cdr:spPr>
        <a:xfrm xmlns:a="http://schemas.openxmlformats.org/drawingml/2006/main">
          <a:off x="6406356" y="3586560"/>
          <a:ext cx="1853778" cy="792082"/>
        </a:xfrm>
        <a:prstGeom xmlns:a="http://schemas.openxmlformats.org/drawingml/2006/main" prst="rect">
          <a:avLst/>
        </a:prstGeom>
        <a:blipFill xmlns:a="http://schemas.openxmlformats.org/drawingml/2006/main" rotWithShape="1">
          <a:blip xmlns:r="http://schemas.openxmlformats.org/officeDocument/2006/relationships" r:embed="rId4"/>
          <a:stretch>
            <a:fillRect/>
          </a:stretch>
        </a:blipFill>
        <a:scene3d xmlns:a="http://schemas.openxmlformats.org/drawingml/2006/main">
          <a:camera prst="orthographicFront"/>
          <a:lightRig rig="threePt" dir="t">
            <a:rot lat="0" lon="0" rev="7500000"/>
          </a:lightRig>
        </a:scene3d>
        <a:sp3d xmlns:a="http://schemas.openxmlformats.org/drawingml/2006/main" z="-152400" extrusionH="63500" contourW="12700" prstMaterial="matte">
          <a:contourClr>
            <a:schemeClr val="lt1"/>
          </a:contourClr>
        </a:sp3d>
      </cdr:spPr>
      <cdr:style>
        <a:lnRef xmlns:a="http://schemas.openxmlformats.org/drawingml/2006/main" idx="0">
          <a:schemeClr val="lt1">
            <a:hueOff val="0"/>
            <a:satOff val="0"/>
            <a:lumOff val="0"/>
            <a:alphaOff val="0"/>
          </a:schemeClr>
        </a:lnRef>
        <a:fillRef xmlns:a="http://schemas.openxmlformats.org/drawingml/2006/main" idx="1">
          <a:scrgbClr r="0" g="0" b="0"/>
        </a:fillRef>
        <a:effectRef xmlns:a="http://schemas.openxmlformats.org/drawingml/2006/main" idx="0">
          <a:schemeClr val="accent1">
            <a:tint val="50000"/>
            <a:hueOff val="0"/>
            <a:satOff val="0"/>
            <a:lumOff val="0"/>
            <a:alphaOff val="0"/>
          </a:schemeClr>
        </a:effectRef>
        <a:fontRef xmlns:a="http://schemas.openxmlformats.org/drawingml/2006/main" idx="minor">
          <a:schemeClr val="lt1">
            <a:hueOff val="0"/>
            <a:satOff val="0"/>
            <a:lumOff val="0"/>
            <a:alphaOff val="0"/>
          </a:schemeClr>
        </a:fontRef>
      </cdr:style>
    </cdr:sp>
  </cdr:relSizeAnchor>
</c:userShapes>
</file>

<file path=ppt/drawings/drawing2.xml><?xml version="1.0" encoding="utf-8"?>
<c:userShapes xmlns:c="http://schemas.openxmlformats.org/drawingml/2006/chart">
  <cdr:relSizeAnchor xmlns:cdr="http://schemas.openxmlformats.org/drawingml/2006/chartDrawing">
    <cdr:from>
      <cdr:x>0.09231</cdr:x>
      <cdr:y>0.89594</cdr:y>
    </cdr:from>
    <cdr:to>
      <cdr:x>0.48637</cdr:x>
      <cdr:y>0.93206</cdr:y>
    </cdr:to>
    <cdr:sp macro="" textlink="">
      <cdr:nvSpPr>
        <cdr:cNvPr id="2" name="TextBox 11"/>
        <cdr:cNvSpPr txBox="1"/>
      </cdr:nvSpPr>
      <cdr:spPr>
        <a:xfrm xmlns:a="http://schemas.openxmlformats.org/drawingml/2006/main">
          <a:off x="864096" y="5343955"/>
          <a:ext cx="3688830"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sz="800" dirty="0" smtClean="0"/>
            <a:t>Использованы материалы компаний Окна Медиа, </a:t>
          </a:r>
          <a:r>
            <a:rPr lang="ru-RU" sz="800" dirty="0" err="1" smtClean="0"/>
            <a:t>Хим</a:t>
          </a:r>
          <a:r>
            <a:rPr lang="ru-RU" sz="800" dirty="0" smtClean="0"/>
            <a:t> Курьер, </a:t>
          </a:r>
          <a:r>
            <a:rPr lang="ru-RU" sz="800" dirty="0" err="1" smtClean="0"/>
            <a:t>Инвентра</a:t>
          </a:r>
          <a:endParaRPr lang="ru-RU" sz="800" dirty="0"/>
        </a:p>
      </cdr:txBody>
    </cdr:sp>
  </cdr:relSizeAnchor>
</c:userShapes>
</file>

<file path=ppt/drawings/drawing3.xml><?xml version="1.0" encoding="utf-8"?>
<c:userShapes xmlns:c="http://schemas.openxmlformats.org/drawingml/2006/chart">
  <cdr:relSizeAnchor xmlns:cdr="http://schemas.openxmlformats.org/drawingml/2006/chartDrawing">
    <cdr:from>
      <cdr:x>0.02185</cdr:x>
      <cdr:y>0.93909</cdr:y>
    </cdr:from>
    <cdr:to>
      <cdr:x>0.43471</cdr:x>
      <cdr:y>0.97835</cdr:y>
    </cdr:to>
    <cdr:sp macro="" textlink="">
      <cdr:nvSpPr>
        <cdr:cNvPr id="2" name="TextBox 3"/>
        <cdr:cNvSpPr txBox="1"/>
      </cdr:nvSpPr>
      <cdr:spPr>
        <a:xfrm xmlns:a="http://schemas.openxmlformats.org/drawingml/2006/main">
          <a:off x="195247" y="5153457"/>
          <a:ext cx="3688830"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ru-RU" sz="800" dirty="0" smtClean="0"/>
            <a:t>Использованы материалы компаний Окна Медиа, </a:t>
          </a:r>
          <a:r>
            <a:rPr lang="ru-RU" sz="800" dirty="0" err="1" smtClean="0"/>
            <a:t>Хим</a:t>
          </a:r>
          <a:r>
            <a:rPr lang="ru-RU" sz="800" dirty="0" smtClean="0"/>
            <a:t> Курьер, </a:t>
          </a:r>
          <a:r>
            <a:rPr lang="ru-RU" sz="800" dirty="0" err="1" smtClean="0"/>
            <a:t>Инвентра</a:t>
          </a:r>
          <a:endParaRPr lang="ru-RU"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278685" cy="340284"/>
          </a:xfrm>
          <a:prstGeom prst="rect">
            <a:avLst/>
          </a:prstGeom>
        </p:spPr>
        <p:txBody>
          <a:bodyPr vert="horz" lIns="91833" tIns="45917" rIns="91833" bIns="45917" rtlCol="0"/>
          <a:lstStyle>
            <a:lvl1pPr algn="l">
              <a:defRPr sz="1200"/>
            </a:lvl1pPr>
          </a:lstStyle>
          <a:p>
            <a:pPr>
              <a:defRPr/>
            </a:pPr>
            <a:endParaRPr lang="ru-RU"/>
          </a:p>
        </p:txBody>
      </p:sp>
      <p:sp>
        <p:nvSpPr>
          <p:cNvPr id="3" name="Дата 2"/>
          <p:cNvSpPr>
            <a:spLocks noGrp="1"/>
          </p:cNvSpPr>
          <p:nvPr>
            <p:ph type="dt" sz="quarter" idx="1"/>
          </p:nvPr>
        </p:nvSpPr>
        <p:spPr>
          <a:xfrm>
            <a:off x="5592387" y="0"/>
            <a:ext cx="4278685" cy="340284"/>
          </a:xfrm>
          <a:prstGeom prst="rect">
            <a:avLst/>
          </a:prstGeom>
        </p:spPr>
        <p:txBody>
          <a:bodyPr vert="horz" lIns="91833" tIns="45917" rIns="91833" bIns="45917" rtlCol="0"/>
          <a:lstStyle>
            <a:lvl1pPr algn="r">
              <a:defRPr sz="1200"/>
            </a:lvl1pPr>
          </a:lstStyle>
          <a:p>
            <a:pPr>
              <a:defRPr/>
            </a:pPr>
            <a:fld id="{7DA36A8A-A0D2-4A11-8781-59B8B3AE7F4D}" type="datetimeFigureOut">
              <a:rPr lang="ru-RU"/>
              <a:pPr>
                <a:defRPr/>
              </a:pPr>
              <a:t>24.10.2019</a:t>
            </a:fld>
            <a:endParaRPr lang="ru-RU"/>
          </a:p>
        </p:txBody>
      </p:sp>
      <p:sp>
        <p:nvSpPr>
          <p:cNvPr id="4" name="Нижний колонтитул 3"/>
          <p:cNvSpPr>
            <a:spLocks noGrp="1"/>
          </p:cNvSpPr>
          <p:nvPr>
            <p:ph type="ftr" sz="quarter" idx="2"/>
          </p:nvPr>
        </p:nvSpPr>
        <p:spPr>
          <a:xfrm>
            <a:off x="1" y="6457391"/>
            <a:ext cx="4278685" cy="338686"/>
          </a:xfrm>
          <a:prstGeom prst="rect">
            <a:avLst/>
          </a:prstGeom>
        </p:spPr>
        <p:txBody>
          <a:bodyPr vert="horz" lIns="91833" tIns="45917" rIns="91833" bIns="45917"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5592387" y="6457391"/>
            <a:ext cx="4278685" cy="338686"/>
          </a:xfrm>
          <a:prstGeom prst="rect">
            <a:avLst/>
          </a:prstGeom>
        </p:spPr>
        <p:txBody>
          <a:bodyPr vert="horz" lIns="91833" tIns="45917" rIns="91833" bIns="45917" rtlCol="0" anchor="b"/>
          <a:lstStyle>
            <a:lvl1pPr algn="r">
              <a:defRPr sz="1200"/>
            </a:lvl1pPr>
          </a:lstStyle>
          <a:p>
            <a:pPr>
              <a:defRPr/>
            </a:pPr>
            <a:fld id="{167F850E-80E9-4975-AF4A-4BD215AE73F6}" type="slidenum">
              <a:rPr lang="ru-RU"/>
              <a:pPr>
                <a:defRPr/>
              </a:pPr>
              <a:t>‹#›</a:t>
            </a:fld>
            <a:endParaRPr lang="ru-RU"/>
          </a:p>
        </p:txBody>
      </p:sp>
    </p:spTree>
    <p:extLst>
      <p:ext uri="{BB962C8B-B14F-4D97-AF65-F5344CB8AC3E}">
        <p14:creationId xmlns:p14="http://schemas.microsoft.com/office/powerpoint/2010/main" val="3211728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278685" cy="340284"/>
          </a:xfrm>
          <a:prstGeom prst="rect">
            <a:avLst/>
          </a:prstGeom>
        </p:spPr>
        <p:txBody>
          <a:bodyPr vert="horz" lIns="91833" tIns="45917" rIns="91833" bIns="45917" rtlCol="0"/>
          <a:lstStyle>
            <a:lvl1pPr algn="l">
              <a:defRPr sz="1200"/>
            </a:lvl1pPr>
          </a:lstStyle>
          <a:p>
            <a:pPr>
              <a:defRPr/>
            </a:pPr>
            <a:endParaRPr lang="ru-RU"/>
          </a:p>
        </p:txBody>
      </p:sp>
      <p:sp>
        <p:nvSpPr>
          <p:cNvPr id="3" name="Дата 2"/>
          <p:cNvSpPr>
            <a:spLocks noGrp="1"/>
          </p:cNvSpPr>
          <p:nvPr>
            <p:ph type="dt" idx="1"/>
          </p:nvPr>
        </p:nvSpPr>
        <p:spPr>
          <a:xfrm>
            <a:off x="5592387" y="0"/>
            <a:ext cx="4278685" cy="340284"/>
          </a:xfrm>
          <a:prstGeom prst="rect">
            <a:avLst/>
          </a:prstGeom>
        </p:spPr>
        <p:txBody>
          <a:bodyPr vert="horz" lIns="91833" tIns="45917" rIns="91833" bIns="45917" rtlCol="0"/>
          <a:lstStyle>
            <a:lvl1pPr algn="r">
              <a:defRPr sz="1200"/>
            </a:lvl1pPr>
          </a:lstStyle>
          <a:p>
            <a:pPr>
              <a:defRPr/>
            </a:pPr>
            <a:fld id="{AC00DC1B-FC54-425B-AC84-624B26559619}" type="datetimeFigureOut">
              <a:rPr lang="ru-RU"/>
              <a:pPr>
                <a:defRPr/>
              </a:pPr>
              <a:t>24.10.2019</a:t>
            </a:fld>
            <a:endParaRPr lang="ru-RU"/>
          </a:p>
        </p:txBody>
      </p:sp>
      <p:sp>
        <p:nvSpPr>
          <p:cNvPr id="4" name="Образ слайда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833" tIns="45917" rIns="91833" bIns="45917" rtlCol="0" anchor="ctr"/>
          <a:lstStyle/>
          <a:p>
            <a:pPr lvl="0"/>
            <a:endParaRPr lang="ru-RU" noProof="0" smtClean="0"/>
          </a:p>
        </p:txBody>
      </p:sp>
      <p:sp>
        <p:nvSpPr>
          <p:cNvPr id="5" name="Заметки 4"/>
          <p:cNvSpPr>
            <a:spLocks noGrp="1"/>
          </p:cNvSpPr>
          <p:nvPr>
            <p:ph type="body" sz="quarter" idx="3"/>
          </p:nvPr>
        </p:nvSpPr>
        <p:spPr>
          <a:xfrm>
            <a:off x="987267" y="3228696"/>
            <a:ext cx="7898130" cy="3059352"/>
          </a:xfrm>
          <a:prstGeom prst="rect">
            <a:avLst/>
          </a:prstGeom>
        </p:spPr>
        <p:txBody>
          <a:bodyPr vert="horz" lIns="91833" tIns="45917" rIns="91833" bIns="45917"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6457391"/>
            <a:ext cx="4278685" cy="338686"/>
          </a:xfrm>
          <a:prstGeom prst="rect">
            <a:avLst/>
          </a:prstGeom>
        </p:spPr>
        <p:txBody>
          <a:bodyPr vert="horz" lIns="91833" tIns="45917" rIns="91833" bIns="45917"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5592387" y="6457391"/>
            <a:ext cx="4278685" cy="338686"/>
          </a:xfrm>
          <a:prstGeom prst="rect">
            <a:avLst/>
          </a:prstGeom>
        </p:spPr>
        <p:txBody>
          <a:bodyPr vert="horz" lIns="91833" tIns="45917" rIns="91833" bIns="45917" rtlCol="0" anchor="b"/>
          <a:lstStyle>
            <a:lvl1pPr algn="r">
              <a:defRPr sz="1200"/>
            </a:lvl1pPr>
          </a:lstStyle>
          <a:p>
            <a:pPr>
              <a:defRPr/>
            </a:pPr>
            <a:fld id="{DBAEDAE8-E157-4B85-A2C7-B41371E855C8}" type="slidenum">
              <a:rPr lang="ru-RU"/>
              <a:pPr>
                <a:defRPr/>
              </a:pPr>
              <a:t>‹#›</a:t>
            </a:fld>
            <a:endParaRPr lang="ru-RU"/>
          </a:p>
        </p:txBody>
      </p:sp>
    </p:spTree>
    <p:extLst>
      <p:ext uri="{BB962C8B-B14F-4D97-AF65-F5344CB8AC3E}">
        <p14:creationId xmlns:p14="http://schemas.microsoft.com/office/powerpoint/2010/main" val="245377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Добрый день уважаемые участники конференции. Позвольте поприветствовать Вас от имени Союза производителей полимерных профилей. Тема</a:t>
            </a:r>
            <a:r>
              <a:rPr lang="ru-RU" baseline="0" dirty="0" smtClean="0"/>
              <a:t> доклада была нами выбрана неслучайно. Взаимозависимость рынка ПВХ и рынка окон. Прежде всего нам самим хотелось бы понять какова взаимозависимость этих двух рынков с точки зрения цен и объёмов. Мы сделали сравнение цен на ПВХ-окна и ПВХ-сырьё, и хотим обратить Ваше внимание к полученным результатам. </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10</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представлена</a:t>
            </a:r>
            <a:r>
              <a:rPr lang="ru-RU" baseline="0" dirty="0" smtClean="0"/>
              <a:t> средняя стоимость 1 тонны ПВХ-сырья за период с 2012 по 2015 годы. Видно, что стоимость выросла в 2 раза.</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11</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Динамика цен</a:t>
            </a:r>
            <a:r>
              <a:rPr lang="ru-RU" baseline="0" dirty="0" smtClean="0"/>
              <a:t> 1м2 ПВХ-окна за 4 года наглядно показывает, что данные за 2015 год не отличаются от динамики прошлых лет. На графике это фиолетовая кривая. Тогда как динамика цен на ПВХ-сырьё за 2015 год кардинально отличается. Цены на ПВХ сырьё уже в конце 2014 года взлетели и удерживали тренд на повышение практически до конца 2015 года. Динамику, или уровень цен на ПВХ сырьё можно так же увидеть, это фиолетовая линия, которая явно оторвалась от прошлогодних цен. На основании этих данных можно сделать ряд выводов, которые я представлю на следующем слайде.</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12</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Среднерыночные цены за 1 м2 ПВХ-конструкций можно проследить на данной диаграмме. </a:t>
            </a:r>
            <a:r>
              <a:rPr lang="ru-RU" baseline="0" dirty="0" smtClean="0"/>
              <a:t>Видно, что стоимость 1 м2 практически не выросла. Такая ценовая тенденция ярко показывает, что на рынке ПВХ-конструкций присутствует жесточайшая конкуренция, которая не позволяет скорректировать цены в зависимости от роста цен на ПВХ-сырьё. Производители ПВХ-профиля частично, а где то и полностью берут на себя поднятие цен.</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13</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Динамика цен</a:t>
            </a:r>
            <a:r>
              <a:rPr lang="ru-RU" baseline="0" dirty="0" smtClean="0"/>
              <a:t> 1м2 ПВХ-окна за 4 года наглядно показывает, что данные за 2015 год не отличаются от динамики прошлых лет. На графике это фиолетовая кривая. Тогда как динамика цен на ПВХ-сырьё за 2015 год кардинально отличается. Цены на ПВХ сырьё уже в конце 2014 года взлетели и удерживали тренд на повышение практически до конца 2015 года. Динамику, или уровень цен на ПВХ сырьё можно так же увидеть, это фиолетовая линия, которая явно оторвалась от прошлогодних цен. На основании этих данных можно сделать ряд выводов, которые я представлю на следующем слайде.</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14</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Анализ цен на окна</a:t>
            </a:r>
            <a:r>
              <a:rPr lang="ru-RU" baseline="0" dirty="0" smtClean="0"/>
              <a:t> за период с 2012 по 2015 годы наглядно показывает, что разница между самой низкой ценой и самой высокой составляет всего 15,6%. И то эта разница в основном возникает из-за </a:t>
            </a:r>
            <a:r>
              <a:rPr lang="ru-RU" baseline="0" dirty="0" err="1" smtClean="0"/>
              <a:t>региональности</a:t>
            </a:r>
            <a:r>
              <a:rPr lang="ru-RU" baseline="0" dirty="0" smtClean="0"/>
              <a:t>. Если сравнивать данные одного отдельно взятого региона разница будет существенно меньше. Что же касается стоимости на ПВХ-сырьё картинка говорит сама за себя. Разрыв между минимальной и максимальной ценой достигает почти трёхкратного значения.</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15</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Анализ цен на окна</a:t>
            </a:r>
            <a:r>
              <a:rPr lang="ru-RU" baseline="0" dirty="0" smtClean="0"/>
              <a:t> за период с 2012 по 2015 годы наглядно показывает, что разница между самой низкой ценой и самой высокой составляет всего 15,6%. И то эта разница в основном возникает из-за </a:t>
            </a:r>
            <a:r>
              <a:rPr lang="ru-RU" baseline="0" dirty="0" err="1" smtClean="0"/>
              <a:t>региональности</a:t>
            </a:r>
            <a:r>
              <a:rPr lang="ru-RU" baseline="0" dirty="0" smtClean="0"/>
              <a:t>. Если сравнивать данные одного отдельно взятого региона разница будет существенно меньше. Что же касается стоимости на ПВХ-сырьё картинка говорит сама за себя. Разрыв между минимальной и максимальной ценой достигает почти трёхкратного значения.</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16</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17</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Благодарю</a:t>
            </a:r>
            <a:r>
              <a:rPr lang="ru-RU" baseline="0" dirty="0" smtClean="0"/>
              <a:t> Вас за внимание. Готов ответить на Ваши вопросы, если таковые имеются.</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20</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Союз производителей полимерных профилей для </a:t>
            </a:r>
            <a:r>
              <a:rPr lang="ru-RU" dirty="0" err="1" smtClean="0"/>
              <a:t>светопрозрачных</a:t>
            </a:r>
            <a:r>
              <a:rPr lang="ru-RU" dirty="0" smtClean="0"/>
              <a:t> конструкций, который я представляю, был создан ведущими производственными компаниями в марте 2011 года. Члены Союза - безусловные лидеры отрасли. Это </a:t>
            </a:r>
            <a:r>
              <a:rPr lang="ru-RU" dirty="0" err="1" smtClean="0"/>
              <a:t>Veka</a:t>
            </a:r>
            <a:r>
              <a:rPr lang="ru-RU" dirty="0" smtClean="0"/>
              <a:t>, </a:t>
            </a:r>
            <a:r>
              <a:rPr lang="ru-RU" dirty="0" err="1" smtClean="0"/>
              <a:t>Deceuninck</a:t>
            </a:r>
            <a:r>
              <a:rPr lang="ru-RU" dirty="0" smtClean="0"/>
              <a:t>, </a:t>
            </a:r>
            <a:r>
              <a:rPr lang="ru-RU" dirty="0" err="1" smtClean="0"/>
              <a:t>Rehau</a:t>
            </a:r>
            <a:r>
              <a:rPr lang="ru-RU" dirty="0" smtClean="0"/>
              <a:t>, </a:t>
            </a:r>
            <a:r>
              <a:rPr lang="ru-RU" dirty="0" err="1" smtClean="0"/>
              <a:t>profine</a:t>
            </a:r>
            <a:r>
              <a:rPr lang="ru-RU" dirty="0" smtClean="0"/>
              <a:t>.</a:t>
            </a:r>
            <a:r>
              <a:rPr lang="ru-RU" baseline="0" dirty="0" smtClean="0"/>
              <a:t> </a:t>
            </a:r>
            <a:r>
              <a:rPr lang="ru-RU" dirty="0" smtClean="0"/>
              <a:t>Предприятия Союза находятся в Центральной России, на Урале, в Сибири и на Дальнем Востоке. СППП основной своей миссией видит консолидацию отрасли, создание цивилизованного рынка </a:t>
            </a:r>
            <a:r>
              <a:rPr lang="ru-RU" dirty="0" err="1" smtClean="0"/>
              <a:t>светопрозрачных</a:t>
            </a:r>
            <a:r>
              <a:rPr lang="ru-RU" dirty="0" smtClean="0"/>
              <a:t> конструкций. Союз решает задачи в области создание целостной нормативной базы, повышения качества проектных и строительных работ, обеспечения объективности результатов при сертификации и экспертизе, продвижения инновационных технологий и продуктов, основанных на принципах безопасности, </a:t>
            </a:r>
            <a:r>
              <a:rPr lang="ru-RU" dirty="0" err="1" smtClean="0"/>
              <a:t>экологичности</a:t>
            </a:r>
            <a:r>
              <a:rPr lang="ru-RU" dirty="0" smtClean="0"/>
              <a:t> и энергосбережения как на строительном, так и на потребительском рынках, соблюдения на рынке принципов бизнес-этики, соблюдения правил честной конкуренции и защиты участников рынка </a:t>
            </a:r>
            <a:r>
              <a:rPr lang="ru-RU" dirty="0" err="1" smtClean="0"/>
              <a:t>светопрозрачных</a:t>
            </a:r>
            <a:r>
              <a:rPr lang="ru-RU" dirty="0" smtClean="0"/>
              <a:t> конструкций от протекционизма и другие актуальные задачи.</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2</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3</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4</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представлена</a:t>
            </a:r>
            <a:r>
              <a:rPr lang="ru-RU" baseline="0" dirty="0" smtClean="0"/>
              <a:t> динамика отгрузок ПВХ-сырья. Как Вы можете видеть, на протяжении 4-х лет прослеживается отрицательная тенденция по всем сырьевым продуктам.</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5</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представлена</a:t>
            </a:r>
            <a:r>
              <a:rPr lang="ru-RU" baseline="0" dirty="0" smtClean="0"/>
              <a:t> динамика отгрузок ПВХ-сырья. Как Вы можете видеть, на протяжении 4-х лет прослеживается отрицательная тенденция по всем сырьевым продуктам.</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6</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представлена</a:t>
            </a:r>
            <a:r>
              <a:rPr lang="ru-RU" baseline="0" dirty="0" smtClean="0"/>
              <a:t> динамика отгрузок ПВХ-сырья. Как Вы можете видеть, на протяжении 4-х лет прослеживается отрицательная тенденция по всем сырьевым продуктам.</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7</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Данные по объём рынка ПВХ-конструкций в России взяты в компании Окна маркетинг. Вы с ними уже познакомились</a:t>
            </a:r>
            <a:r>
              <a:rPr lang="ru-RU" baseline="0" dirty="0" smtClean="0"/>
              <a:t> в прошлом докладе. Как Вы можете видеть, прослеживается отрицательная тенденция. Общее падение объёма производства (продаж) по итогам 4-х лет составляет 34%.</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8</a:t>
            </a:fld>
            <a:endParaRPr lang="ru-RU"/>
          </a:p>
        </p:txBody>
      </p:sp>
    </p:spTree>
    <p:extLst>
      <p:ext uri="{BB962C8B-B14F-4D97-AF65-F5344CB8AC3E}">
        <p14:creationId xmlns:p14="http://schemas.microsoft.com/office/powerpoint/2010/main" val="190814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представлена</a:t>
            </a:r>
            <a:r>
              <a:rPr lang="ru-RU" baseline="0" dirty="0" smtClean="0"/>
              <a:t> средняя стоимость 1 тонны ПВХ-сырья за период с 2012 по 2015 годы. Видно, что стоимость выросла в 2 раза.</a:t>
            </a:r>
            <a:endParaRPr lang="de-DE" dirty="0"/>
          </a:p>
        </p:txBody>
      </p:sp>
      <p:sp>
        <p:nvSpPr>
          <p:cNvPr id="4" name="Номер слайда 3"/>
          <p:cNvSpPr>
            <a:spLocks noGrp="1"/>
          </p:cNvSpPr>
          <p:nvPr>
            <p:ph type="sldNum" sz="quarter" idx="10"/>
          </p:nvPr>
        </p:nvSpPr>
        <p:spPr/>
        <p:txBody>
          <a:bodyPr/>
          <a:lstStyle/>
          <a:p>
            <a:pPr>
              <a:defRPr/>
            </a:pPr>
            <a:fld id="{DBAEDAE8-E157-4B85-A2C7-B41371E855C8}" type="slidenum">
              <a:rPr lang="ru-RU" smtClean="0"/>
              <a:pPr>
                <a:defRPr/>
              </a:pPr>
              <a:t>9</a:t>
            </a:fld>
            <a:endParaRPr lang="ru-RU"/>
          </a:p>
        </p:txBody>
      </p:sp>
    </p:spTree>
    <p:extLst>
      <p:ext uri="{BB962C8B-B14F-4D97-AF65-F5344CB8AC3E}">
        <p14:creationId xmlns:p14="http://schemas.microsoft.com/office/powerpoint/2010/main" val="190814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de-DE"/>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de-DE"/>
          </a:p>
        </p:txBody>
      </p:sp>
      <p:sp>
        <p:nvSpPr>
          <p:cNvPr id="4" name="Дата 3"/>
          <p:cNvSpPr>
            <a:spLocks noGrp="1"/>
          </p:cNvSpPr>
          <p:nvPr>
            <p:ph type="dt" sz="half" idx="10"/>
          </p:nvPr>
        </p:nvSpPr>
        <p:spPr/>
        <p:txBody>
          <a:bodyPr/>
          <a:lstStyle/>
          <a:p>
            <a:pPr>
              <a:defRPr/>
            </a:pPr>
            <a:fld id="{FE6A8EC7-96A9-481F-B4C7-0C25A6083C77}" type="datetime1">
              <a:rPr lang="ru-RU" smtClean="0"/>
              <a:pPr>
                <a:defRPr/>
              </a:pPr>
              <a:t>24.10.2019</a:t>
            </a:fld>
            <a:endParaRPr lang="ru-RU"/>
          </a:p>
        </p:txBody>
      </p:sp>
      <p:sp>
        <p:nvSpPr>
          <p:cNvPr id="5" name="Нижний колонтитул 4"/>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6" name="Номер слайда 5"/>
          <p:cNvSpPr>
            <a:spLocks noGrp="1"/>
          </p:cNvSpPr>
          <p:nvPr>
            <p:ph type="sldNum" sz="quarter" idx="12"/>
          </p:nvPr>
        </p:nvSpPr>
        <p:spPr/>
        <p:txBody>
          <a:bodyPr/>
          <a:lstStyle/>
          <a:p>
            <a:pPr>
              <a:defRPr/>
            </a:pPr>
            <a:fld id="{F3525E96-9F2C-493F-AC74-B3A9307BCCB1}" type="slidenum">
              <a:rPr lang="ru-RU" smtClean="0"/>
              <a:pPr>
                <a:defRPr/>
              </a:pPr>
              <a:t>‹#›</a:t>
            </a:fld>
            <a:endParaRPr lang="ru-RU"/>
          </a:p>
        </p:txBody>
      </p:sp>
    </p:spTree>
    <p:extLst>
      <p:ext uri="{BB962C8B-B14F-4D97-AF65-F5344CB8AC3E}">
        <p14:creationId xmlns:p14="http://schemas.microsoft.com/office/powerpoint/2010/main" val="54367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fld id="{F50567AA-F7F4-4378-8714-0D33BD995DAD}" type="datetime1">
              <a:rPr lang="ru-RU" smtClean="0"/>
              <a:pPr>
                <a:defRPr/>
              </a:pPr>
              <a:t>24.10.2019</a:t>
            </a:fld>
            <a:endParaRPr lang="ru-RU"/>
          </a:p>
        </p:txBody>
      </p:sp>
      <p:sp>
        <p:nvSpPr>
          <p:cNvPr id="5" name="Нижний колонтитул 4"/>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6" name="Номер слайда 5"/>
          <p:cNvSpPr>
            <a:spLocks noGrp="1"/>
          </p:cNvSpPr>
          <p:nvPr>
            <p:ph type="sldNum" sz="quarter" idx="12"/>
          </p:nvPr>
        </p:nvSpPr>
        <p:spPr/>
        <p:txBody>
          <a:bodyPr/>
          <a:lstStyle/>
          <a:p>
            <a:pPr>
              <a:defRPr/>
            </a:pPr>
            <a:fld id="{75FDDC86-FA2B-4E22-A668-B9BF037DFF4D}" type="slidenum">
              <a:rPr lang="ru-RU" smtClean="0"/>
              <a:pPr>
                <a:defRPr/>
              </a:pPr>
              <a:t>‹#›</a:t>
            </a:fld>
            <a:endParaRPr lang="ru-RU"/>
          </a:p>
        </p:txBody>
      </p:sp>
    </p:spTree>
    <p:extLst>
      <p:ext uri="{BB962C8B-B14F-4D97-AF65-F5344CB8AC3E}">
        <p14:creationId xmlns:p14="http://schemas.microsoft.com/office/powerpoint/2010/main" val="259094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de-DE"/>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fld id="{8B50E891-240C-4978-A3A0-C5E3D3586545}" type="datetime1">
              <a:rPr lang="ru-RU" smtClean="0"/>
              <a:pPr>
                <a:defRPr/>
              </a:pPr>
              <a:t>24.10.2019</a:t>
            </a:fld>
            <a:endParaRPr lang="ru-RU"/>
          </a:p>
        </p:txBody>
      </p:sp>
      <p:sp>
        <p:nvSpPr>
          <p:cNvPr id="5" name="Нижний колонтитул 4"/>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6" name="Номер слайда 5"/>
          <p:cNvSpPr>
            <a:spLocks noGrp="1"/>
          </p:cNvSpPr>
          <p:nvPr>
            <p:ph type="sldNum" sz="quarter" idx="12"/>
          </p:nvPr>
        </p:nvSpPr>
        <p:spPr/>
        <p:txBody>
          <a:bodyPr/>
          <a:lstStyle/>
          <a:p>
            <a:pPr>
              <a:defRPr/>
            </a:pPr>
            <a:fld id="{0D191027-AB90-498E-BFC5-C1C210332CBD}" type="slidenum">
              <a:rPr lang="ru-RU" smtClean="0"/>
              <a:pPr>
                <a:defRPr/>
              </a:pPr>
              <a:t>‹#›</a:t>
            </a:fld>
            <a:endParaRPr lang="ru-RU"/>
          </a:p>
        </p:txBody>
      </p:sp>
    </p:spTree>
    <p:extLst>
      <p:ext uri="{BB962C8B-B14F-4D97-AF65-F5344CB8AC3E}">
        <p14:creationId xmlns:p14="http://schemas.microsoft.com/office/powerpoint/2010/main" val="145390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10"/>
          </p:nvPr>
        </p:nvSpPr>
        <p:spPr/>
        <p:txBody>
          <a:bodyPr/>
          <a:lstStyle/>
          <a:p>
            <a:pPr>
              <a:defRPr/>
            </a:pPr>
            <a:fld id="{F1B51EF4-2B58-4EA6-8020-001036E7004D}" type="datetime1">
              <a:rPr lang="ru-RU" smtClean="0"/>
              <a:pPr>
                <a:defRPr/>
              </a:pPr>
              <a:t>24.10.2019</a:t>
            </a:fld>
            <a:endParaRPr lang="ru-RU"/>
          </a:p>
        </p:txBody>
      </p:sp>
      <p:sp>
        <p:nvSpPr>
          <p:cNvPr id="5" name="Нижний колонтитул 4"/>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6" name="Номер слайда 5"/>
          <p:cNvSpPr>
            <a:spLocks noGrp="1"/>
          </p:cNvSpPr>
          <p:nvPr>
            <p:ph type="sldNum" sz="quarter" idx="12"/>
          </p:nvPr>
        </p:nvSpPr>
        <p:spPr/>
        <p:txBody>
          <a:bodyPr/>
          <a:lstStyle/>
          <a:p>
            <a:pPr>
              <a:defRPr/>
            </a:pPr>
            <a:fld id="{44A60621-4BF1-45BA-84CD-17D997516933}" type="slidenum">
              <a:rPr lang="ru-RU" smtClean="0"/>
              <a:pPr>
                <a:defRPr/>
              </a:pPr>
              <a:t>‹#›</a:t>
            </a:fld>
            <a:endParaRPr lang="ru-RU"/>
          </a:p>
        </p:txBody>
      </p:sp>
    </p:spTree>
    <p:extLst>
      <p:ext uri="{BB962C8B-B14F-4D97-AF65-F5344CB8AC3E}">
        <p14:creationId xmlns:p14="http://schemas.microsoft.com/office/powerpoint/2010/main" val="3658220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de-DE"/>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0A8238F6-3BA0-448D-A445-B0F0EA058F33}" type="datetime1">
              <a:rPr lang="ru-RU" smtClean="0"/>
              <a:pPr>
                <a:defRPr/>
              </a:pPr>
              <a:t>24.10.2019</a:t>
            </a:fld>
            <a:endParaRPr lang="ru-RU"/>
          </a:p>
        </p:txBody>
      </p:sp>
      <p:sp>
        <p:nvSpPr>
          <p:cNvPr id="5" name="Нижний колонтитул 4"/>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6" name="Номер слайда 5"/>
          <p:cNvSpPr>
            <a:spLocks noGrp="1"/>
          </p:cNvSpPr>
          <p:nvPr>
            <p:ph type="sldNum" sz="quarter" idx="12"/>
          </p:nvPr>
        </p:nvSpPr>
        <p:spPr/>
        <p:txBody>
          <a:bodyPr/>
          <a:lstStyle/>
          <a:p>
            <a:pPr>
              <a:defRPr/>
            </a:pPr>
            <a:fld id="{04A114E1-265B-4AE8-AC7F-36F5519E768A}" type="slidenum">
              <a:rPr lang="ru-RU" smtClean="0"/>
              <a:pPr>
                <a:defRPr/>
              </a:pPr>
              <a:t>‹#›</a:t>
            </a:fld>
            <a:endParaRPr lang="ru-RU"/>
          </a:p>
        </p:txBody>
      </p:sp>
    </p:spTree>
    <p:extLst>
      <p:ext uri="{BB962C8B-B14F-4D97-AF65-F5344CB8AC3E}">
        <p14:creationId xmlns:p14="http://schemas.microsoft.com/office/powerpoint/2010/main" val="336956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Дата 4"/>
          <p:cNvSpPr>
            <a:spLocks noGrp="1"/>
          </p:cNvSpPr>
          <p:nvPr>
            <p:ph type="dt" sz="half" idx="10"/>
          </p:nvPr>
        </p:nvSpPr>
        <p:spPr/>
        <p:txBody>
          <a:bodyPr/>
          <a:lstStyle/>
          <a:p>
            <a:pPr>
              <a:defRPr/>
            </a:pPr>
            <a:fld id="{A790E305-BE8D-4BEC-BCA6-D671156C0738}" type="datetime1">
              <a:rPr lang="ru-RU" smtClean="0"/>
              <a:pPr>
                <a:defRPr/>
              </a:pPr>
              <a:t>24.10.2019</a:t>
            </a:fld>
            <a:endParaRPr lang="ru-RU"/>
          </a:p>
        </p:txBody>
      </p:sp>
      <p:sp>
        <p:nvSpPr>
          <p:cNvPr id="6" name="Нижний колонтитул 5"/>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7" name="Номер слайда 6"/>
          <p:cNvSpPr>
            <a:spLocks noGrp="1"/>
          </p:cNvSpPr>
          <p:nvPr>
            <p:ph type="sldNum" sz="quarter" idx="12"/>
          </p:nvPr>
        </p:nvSpPr>
        <p:spPr/>
        <p:txBody>
          <a:bodyPr/>
          <a:lstStyle/>
          <a:p>
            <a:pPr>
              <a:defRPr/>
            </a:pPr>
            <a:fld id="{3DED8386-2918-46F7-B429-361FF461BFA3}" type="slidenum">
              <a:rPr lang="ru-RU" smtClean="0"/>
              <a:pPr>
                <a:defRPr/>
              </a:pPr>
              <a:t>‹#›</a:t>
            </a:fld>
            <a:endParaRPr lang="ru-RU"/>
          </a:p>
        </p:txBody>
      </p:sp>
    </p:spTree>
    <p:extLst>
      <p:ext uri="{BB962C8B-B14F-4D97-AF65-F5344CB8AC3E}">
        <p14:creationId xmlns:p14="http://schemas.microsoft.com/office/powerpoint/2010/main" val="327638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de-DE"/>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7" name="Дата 6"/>
          <p:cNvSpPr>
            <a:spLocks noGrp="1"/>
          </p:cNvSpPr>
          <p:nvPr>
            <p:ph type="dt" sz="half" idx="10"/>
          </p:nvPr>
        </p:nvSpPr>
        <p:spPr/>
        <p:txBody>
          <a:bodyPr/>
          <a:lstStyle/>
          <a:p>
            <a:pPr>
              <a:defRPr/>
            </a:pPr>
            <a:fld id="{708B3168-CFC6-46BA-AE71-37EC02DB86EB}" type="datetime1">
              <a:rPr lang="ru-RU" smtClean="0"/>
              <a:pPr>
                <a:defRPr/>
              </a:pPr>
              <a:t>24.10.2019</a:t>
            </a:fld>
            <a:endParaRPr lang="ru-RU"/>
          </a:p>
        </p:txBody>
      </p:sp>
      <p:sp>
        <p:nvSpPr>
          <p:cNvPr id="8" name="Нижний колонтитул 7"/>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9" name="Номер слайда 8"/>
          <p:cNvSpPr>
            <a:spLocks noGrp="1"/>
          </p:cNvSpPr>
          <p:nvPr>
            <p:ph type="sldNum" sz="quarter" idx="12"/>
          </p:nvPr>
        </p:nvSpPr>
        <p:spPr/>
        <p:txBody>
          <a:bodyPr/>
          <a:lstStyle/>
          <a:p>
            <a:pPr>
              <a:defRPr/>
            </a:pPr>
            <a:fld id="{E35920B2-E631-42AB-A9A6-66F4108FD2B9}" type="slidenum">
              <a:rPr lang="ru-RU" smtClean="0"/>
              <a:pPr>
                <a:defRPr/>
              </a:pPr>
              <a:t>‹#›</a:t>
            </a:fld>
            <a:endParaRPr lang="ru-RU"/>
          </a:p>
        </p:txBody>
      </p:sp>
    </p:spTree>
    <p:extLst>
      <p:ext uri="{BB962C8B-B14F-4D97-AF65-F5344CB8AC3E}">
        <p14:creationId xmlns:p14="http://schemas.microsoft.com/office/powerpoint/2010/main" val="140489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de-DE"/>
          </a:p>
        </p:txBody>
      </p:sp>
      <p:sp>
        <p:nvSpPr>
          <p:cNvPr id="3" name="Дата 2"/>
          <p:cNvSpPr>
            <a:spLocks noGrp="1"/>
          </p:cNvSpPr>
          <p:nvPr>
            <p:ph type="dt" sz="half" idx="10"/>
          </p:nvPr>
        </p:nvSpPr>
        <p:spPr/>
        <p:txBody>
          <a:bodyPr/>
          <a:lstStyle/>
          <a:p>
            <a:pPr>
              <a:defRPr/>
            </a:pPr>
            <a:fld id="{A9AE8286-6889-49DF-8A29-90F250582AB1}" type="datetime1">
              <a:rPr lang="ru-RU" smtClean="0"/>
              <a:pPr>
                <a:defRPr/>
              </a:pPr>
              <a:t>24.10.2019</a:t>
            </a:fld>
            <a:endParaRPr lang="ru-RU"/>
          </a:p>
        </p:txBody>
      </p:sp>
      <p:sp>
        <p:nvSpPr>
          <p:cNvPr id="4" name="Нижний колонтитул 3"/>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5" name="Номер слайда 4"/>
          <p:cNvSpPr>
            <a:spLocks noGrp="1"/>
          </p:cNvSpPr>
          <p:nvPr>
            <p:ph type="sldNum" sz="quarter" idx="12"/>
          </p:nvPr>
        </p:nvSpPr>
        <p:spPr/>
        <p:txBody>
          <a:bodyPr/>
          <a:lstStyle/>
          <a:p>
            <a:pPr>
              <a:defRPr/>
            </a:pPr>
            <a:fld id="{3F852F82-C1A3-4A8C-9464-C3605FA03D96}" type="slidenum">
              <a:rPr lang="ru-RU" smtClean="0"/>
              <a:pPr>
                <a:defRPr/>
              </a:pPr>
              <a:t>‹#›</a:t>
            </a:fld>
            <a:endParaRPr lang="ru-RU"/>
          </a:p>
        </p:txBody>
      </p:sp>
    </p:spTree>
    <p:extLst>
      <p:ext uri="{BB962C8B-B14F-4D97-AF65-F5344CB8AC3E}">
        <p14:creationId xmlns:p14="http://schemas.microsoft.com/office/powerpoint/2010/main" val="270882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CA7842BF-C349-497C-B157-7D23AF5E5092}" type="datetime1">
              <a:rPr lang="ru-RU" smtClean="0"/>
              <a:pPr>
                <a:defRPr/>
              </a:pPr>
              <a:t>24.10.2019</a:t>
            </a:fld>
            <a:endParaRPr lang="ru-RU"/>
          </a:p>
        </p:txBody>
      </p:sp>
      <p:sp>
        <p:nvSpPr>
          <p:cNvPr id="3" name="Нижний колонтитул 2"/>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4" name="Номер слайда 3"/>
          <p:cNvSpPr>
            <a:spLocks noGrp="1"/>
          </p:cNvSpPr>
          <p:nvPr>
            <p:ph type="sldNum" sz="quarter" idx="12"/>
          </p:nvPr>
        </p:nvSpPr>
        <p:spPr/>
        <p:txBody>
          <a:bodyPr/>
          <a:lstStyle/>
          <a:p>
            <a:pPr>
              <a:defRPr/>
            </a:pPr>
            <a:fld id="{AA8C8039-601E-4205-AAA0-473F5B5CD958}" type="slidenum">
              <a:rPr lang="ru-RU" smtClean="0"/>
              <a:pPr>
                <a:defRPr/>
              </a:pPr>
              <a:t>‹#›</a:t>
            </a:fld>
            <a:endParaRPr lang="ru-RU"/>
          </a:p>
        </p:txBody>
      </p:sp>
    </p:spTree>
    <p:extLst>
      <p:ext uri="{BB962C8B-B14F-4D97-AF65-F5344CB8AC3E}">
        <p14:creationId xmlns:p14="http://schemas.microsoft.com/office/powerpoint/2010/main" val="89244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de-DE"/>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A188D5F-C0E7-407D-AD0A-36CFFBEC4E54}" type="datetime1">
              <a:rPr lang="ru-RU" smtClean="0"/>
              <a:pPr>
                <a:defRPr/>
              </a:pPr>
              <a:t>24.10.2019</a:t>
            </a:fld>
            <a:endParaRPr lang="ru-RU"/>
          </a:p>
        </p:txBody>
      </p:sp>
      <p:sp>
        <p:nvSpPr>
          <p:cNvPr id="6" name="Нижний колонтитул 5"/>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7" name="Номер слайда 6"/>
          <p:cNvSpPr>
            <a:spLocks noGrp="1"/>
          </p:cNvSpPr>
          <p:nvPr>
            <p:ph type="sldNum" sz="quarter" idx="12"/>
          </p:nvPr>
        </p:nvSpPr>
        <p:spPr/>
        <p:txBody>
          <a:bodyPr/>
          <a:lstStyle/>
          <a:p>
            <a:pPr>
              <a:defRPr/>
            </a:pPr>
            <a:fld id="{DD17D42F-C9C4-4ACA-9AD4-602C75E52EBF}" type="slidenum">
              <a:rPr lang="ru-RU" smtClean="0"/>
              <a:pPr>
                <a:defRPr/>
              </a:pPr>
              <a:t>‹#›</a:t>
            </a:fld>
            <a:endParaRPr lang="ru-RU"/>
          </a:p>
        </p:txBody>
      </p:sp>
    </p:spTree>
    <p:extLst>
      <p:ext uri="{BB962C8B-B14F-4D97-AF65-F5344CB8AC3E}">
        <p14:creationId xmlns:p14="http://schemas.microsoft.com/office/powerpoint/2010/main" val="41355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de-DE"/>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de-DE"/>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02A82522-C333-4A89-B718-28B7E97FC071}" type="datetime1">
              <a:rPr lang="ru-RU" smtClean="0"/>
              <a:pPr>
                <a:defRPr/>
              </a:pPr>
              <a:t>24.10.2019</a:t>
            </a:fld>
            <a:endParaRPr lang="ru-RU"/>
          </a:p>
        </p:txBody>
      </p:sp>
      <p:sp>
        <p:nvSpPr>
          <p:cNvPr id="6" name="Нижний колонтитул 5"/>
          <p:cNvSpPr>
            <a:spLocks noGrp="1"/>
          </p:cNvSpPr>
          <p:nvPr>
            <p:ph type="ftr" sz="quarter" idx="11"/>
          </p:nvPr>
        </p:nvSpPr>
        <p:spPr/>
        <p:txBody>
          <a:bodyPr/>
          <a:lstStyle/>
          <a:p>
            <a:pPr>
              <a:defRPr/>
            </a:pPr>
            <a:r>
              <a:rPr lang="en-US" smtClean="0"/>
              <a:t>Funke Kunststoffe________________________________________________________________________________</a:t>
            </a:r>
            <a:endParaRPr lang="ru-RU"/>
          </a:p>
        </p:txBody>
      </p:sp>
      <p:sp>
        <p:nvSpPr>
          <p:cNvPr id="7" name="Номер слайда 6"/>
          <p:cNvSpPr>
            <a:spLocks noGrp="1"/>
          </p:cNvSpPr>
          <p:nvPr>
            <p:ph type="sldNum" sz="quarter" idx="12"/>
          </p:nvPr>
        </p:nvSpPr>
        <p:spPr/>
        <p:txBody>
          <a:bodyPr/>
          <a:lstStyle/>
          <a:p>
            <a:pPr>
              <a:defRPr/>
            </a:pPr>
            <a:fld id="{D98D3EC2-3E0B-43A2-8A1B-DCA860089FA0}" type="slidenum">
              <a:rPr lang="ru-RU" smtClean="0"/>
              <a:pPr>
                <a:defRPr/>
              </a:pPr>
              <a:t>‹#›</a:t>
            </a:fld>
            <a:endParaRPr lang="ru-RU"/>
          </a:p>
        </p:txBody>
      </p:sp>
    </p:spTree>
    <p:extLst>
      <p:ext uri="{BB962C8B-B14F-4D97-AF65-F5344CB8AC3E}">
        <p14:creationId xmlns:p14="http://schemas.microsoft.com/office/powerpoint/2010/main" val="109227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de-DE"/>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957C6F7-B645-446C-A788-80BDA33C3A11}" type="datetime1">
              <a:rPr lang="ru-RU" smtClean="0"/>
              <a:pPr>
                <a:defRPr/>
              </a:pPr>
              <a:t>24.10.2019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Funke Kunststoffe________________________________________________________________________________</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C245253-4133-4F6D-861A-53718CC16AB3}" type="slidenum">
              <a:rPr lang="ru-RU" smtClean="0"/>
              <a:pPr>
                <a:defRPr/>
              </a:pPr>
              <a:t>‹#›</a:t>
            </a:fld>
            <a:endParaRPr lang="ru-RU"/>
          </a:p>
        </p:txBody>
      </p:sp>
    </p:spTree>
    <p:extLst>
      <p:ext uri="{BB962C8B-B14F-4D97-AF65-F5344CB8AC3E}">
        <p14:creationId xmlns:p14="http://schemas.microsoft.com/office/powerpoint/2010/main" val="4145643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sppp-sk.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www.sppp-sk.r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image" Target="../media/image13.jpeg"/><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notesSlide" Target="../notesSlides/notesSlide15.xml"/><Relationship Id="rId16" Type="http://schemas.microsoft.com/office/2007/relationships/diagramDrawing" Target="../diagrams/drawing5.xml"/><Relationship Id="rId1" Type="http://schemas.openxmlformats.org/officeDocument/2006/relationships/slideLayout" Target="../slideLayouts/slideLayout1.xml"/><Relationship Id="rId6" Type="http://schemas.openxmlformats.org/officeDocument/2006/relationships/hyperlink" Target="http://www.sppp-sk.ru/" TargetMode="External"/><Relationship Id="rId11" Type="http://schemas.microsoft.com/office/2007/relationships/diagramDrawing" Target="../diagrams/drawing4.xml"/><Relationship Id="rId5" Type="http://schemas.openxmlformats.org/officeDocument/2006/relationships/hyperlink" Target="mailto:info@sppp-sk.ru" TargetMode="Externa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image" Target="../media/image1.jpeg"/><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image" Target="../media/image16.jpeg"/><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notesSlide" Target="../notesSlides/notesSlide16.xml"/><Relationship Id="rId16" Type="http://schemas.microsoft.com/office/2007/relationships/diagramDrawing" Target="../diagrams/drawing7.xml"/><Relationship Id="rId1" Type="http://schemas.openxmlformats.org/officeDocument/2006/relationships/slideLayout" Target="../slideLayouts/slideLayout1.xml"/><Relationship Id="rId6" Type="http://schemas.openxmlformats.org/officeDocument/2006/relationships/hyperlink" Target="http://www.sppp-sk.ru/" TargetMode="External"/><Relationship Id="rId11" Type="http://schemas.microsoft.com/office/2007/relationships/diagramDrawing" Target="../diagrams/drawing6.xml"/><Relationship Id="rId5" Type="http://schemas.openxmlformats.org/officeDocument/2006/relationships/hyperlink" Target="mailto:info@sppp-sk.ru" TargetMode="Externa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image" Target="../media/image1.jpeg"/><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8.xml"/><Relationship Id="rId13" Type="http://schemas.openxmlformats.org/officeDocument/2006/relationships/diagramQuickStyle" Target="../diagrams/quickStyle9.xml"/><Relationship Id="rId18" Type="http://schemas.openxmlformats.org/officeDocument/2006/relationships/diagramQuickStyle" Target="../diagrams/quickStyle10.xml"/><Relationship Id="rId26" Type="http://schemas.openxmlformats.org/officeDocument/2006/relationships/diagramData" Target="../diagrams/data12.xml"/><Relationship Id="rId3" Type="http://schemas.openxmlformats.org/officeDocument/2006/relationships/image" Target="../media/image1.jpeg"/><Relationship Id="rId21" Type="http://schemas.openxmlformats.org/officeDocument/2006/relationships/diagramData" Target="../diagrams/data11.xml"/><Relationship Id="rId7" Type="http://schemas.openxmlformats.org/officeDocument/2006/relationships/diagramLayout" Target="../diagrams/layout8.xml"/><Relationship Id="rId12" Type="http://schemas.openxmlformats.org/officeDocument/2006/relationships/diagramLayout" Target="../diagrams/layout9.xml"/><Relationship Id="rId17" Type="http://schemas.openxmlformats.org/officeDocument/2006/relationships/diagramLayout" Target="../diagrams/layout10.xml"/><Relationship Id="rId25" Type="http://schemas.microsoft.com/office/2007/relationships/diagramDrawing" Target="../diagrams/drawing11.xml"/><Relationship Id="rId2" Type="http://schemas.openxmlformats.org/officeDocument/2006/relationships/notesSlide" Target="../notesSlides/notesSlide17.xml"/><Relationship Id="rId16" Type="http://schemas.openxmlformats.org/officeDocument/2006/relationships/diagramData" Target="../diagrams/data10.xml"/><Relationship Id="rId20" Type="http://schemas.microsoft.com/office/2007/relationships/diagramDrawing" Target="../diagrams/drawing10.xml"/><Relationship Id="rId29" Type="http://schemas.openxmlformats.org/officeDocument/2006/relationships/diagramColors" Target="../diagrams/colors12.xml"/><Relationship Id="rId1" Type="http://schemas.openxmlformats.org/officeDocument/2006/relationships/slideLayout" Target="../slideLayouts/slideLayout1.xml"/><Relationship Id="rId6" Type="http://schemas.openxmlformats.org/officeDocument/2006/relationships/diagramData" Target="../diagrams/data8.xml"/><Relationship Id="rId11" Type="http://schemas.openxmlformats.org/officeDocument/2006/relationships/diagramData" Target="../diagrams/data9.xml"/><Relationship Id="rId24" Type="http://schemas.openxmlformats.org/officeDocument/2006/relationships/diagramColors" Target="../diagrams/colors11.xml"/><Relationship Id="rId5" Type="http://schemas.openxmlformats.org/officeDocument/2006/relationships/hyperlink" Target="http://www.sppp-sk.ru/" TargetMode="External"/><Relationship Id="rId15" Type="http://schemas.microsoft.com/office/2007/relationships/diagramDrawing" Target="../diagrams/drawing9.xml"/><Relationship Id="rId23" Type="http://schemas.openxmlformats.org/officeDocument/2006/relationships/diagramQuickStyle" Target="../diagrams/quickStyle11.xml"/><Relationship Id="rId28" Type="http://schemas.openxmlformats.org/officeDocument/2006/relationships/diagramQuickStyle" Target="../diagrams/quickStyle12.xml"/><Relationship Id="rId10" Type="http://schemas.microsoft.com/office/2007/relationships/diagramDrawing" Target="../diagrams/drawing8.xml"/><Relationship Id="rId19" Type="http://schemas.openxmlformats.org/officeDocument/2006/relationships/diagramColors" Target="../diagrams/colors10.xml"/><Relationship Id="rId4" Type="http://schemas.openxmlformats.org/officeDocument/2006/relationships/hyperlink" Target="mailto:info@sppp-sk.ru" TargetMode="External"/><Relationship Id="rId9" Type="http://schemas.openxmlformats.org/officeDocument/2006/relationships/diagramColors" Target="../diagrams/colors8.xml"/><Relationship Id="rId14" Type="http://schemas.openxmlformats.org/officeDocument/2006/relationships/diagramColors" Target="../diagrams/colors9.xml"/><Relationship Id="rId22" Type="http://schemas.openxmlformats.org/officeDocument/2006/relationships/diagramLayout" Target="../diagrams/layout11.xml"/><Relationship Id="rId27" Type="http://schemas.openxmlformats.org/officeDocument/2006/relationships/diagramLayout" Target="../diagrams/layout12.xml"/><Relationship Id="rId30" Type="http://schemas.microsoft.com/office/2007/relationships/diagramDrawing" Target="../diagrams/drawing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hyperlink" Target="mailto:info@sppp-sk.ru" TargetMode="External"/><Relationship Id="rId7" Type="http://schemas.openxmlformats.org/officeDocument/2006/relationships/diagramQuickStyle" Target="../diagrams/quickStyle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hyperlink" Target="http://www.sppp-sk.ru/" TargetMode="External"/><Relationship Id="rId9" Type="http://schemas.microsoft.com/office/2007/relationships/diagramDrawing" Target="../diagrams/drawing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sppp-sk.ru/" TargetMode="External"/><Relationship Id="rId5" Type="http://schemas.openxmlformats.org/officeDocument/2006/relationships/hyperlink" Target="mailto:info@sppp-sk.ru" TargetMode="Externa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20" Type="http://schemas.openxmlformats.org/officeDocument/2006/relationships/hyperlink" Target="http://www.sppp-sk.ru/" TargetMode="Externa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hyperlink" Target="mailto:info@sppp-sk.ru" TargetMode="Externa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hyperlink" Target="http://www.sppp-sk.ru/" TargetMode="External"/><Relationship Id="rId4" Type="http://schemas.openxmlformats.org/officeDocument/2006/relationships/hyperlink" Target="mailto:info@sppp-sk.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1</a:t>
            </a:fld>
            <a:endParaRPr lang="ru-RU" dirty="0"/>
          </a:p>
        </p:txBody>
      </p:sp>
      <p:sp>
        <p:nvSpPr>
          <p:cNvPr id="9" name="Прямоугольник 8"/>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3"/>
              </a:rPr>
              <a:t>info@sppp-sk.ru</a:t>
            </a:r>
            <a:r>
              <a:rPr lang="ru-RU" sz="1000" b="1" dirty="0" smtClean="0">
                <a:latin typeface="Calibri" pitchFamily="34" charset="0"/>
              </a:rPr>
              <a:t>, </a:t>
            </a:r>
            <a:r>
              <a:rPr lang="de-DE" sz="1000" b="1" dirty="0" smtClean="0">
                <a:latin typeface="Calibri" pitchFamily="34" charset="0"/>
                <a:hlinkClick r:id="rId4"/>
              </a:rPr>
              <a:t>www.sppp-sk.ru</a:t>
            </a:r>
            <a:r>
              <a:rPr lang="de-DE" sz="1000" b="1" dirty="0" smtClean="0">
                <a:latin typeface="Calibri" pitchFamily="34" charset="0"/>
              </a:rPr>
              <a:t> </a:t>
            </a:r>
            <a:endParaRPr lang="ru-RU" sz="1000" dirty="0">
              <a:latin typeface="Calibri" pitchFamily="34" charset="0"/>
            </a:endParaRPr>
          </a:p>
        </p:txBody>
      </p:sp>
      <p:pic>
        <p:nvPicPr>
          <p:cNvPr id="2087" name="Picture 39" descr="http://ryazan.stroyka.ru/upload/iblock/fb6/fb6f493d27883efb2e0cbc06273f382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6" name="Прямоугольник 15"/>
          <p:cNvSpPr/>
          <p:nvPr/>
        </p:nvSpPr>
        <p:spPr>
          <a:xfrm>
            <a:off x="918113" y="1628800"/>
            <a:ext cx="7181325"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Основные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итоги </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развития </a:t>
            </a:r>
            <a:endPar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оконного рынка России.</a:t>
            </a: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Перспективы</a:t>
            </a:r>
            <a:endPar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4590081" y="4616395"/>
            <a:ext cx="4362172" cy="1384995"/>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Москва</a:t>
            </a:r>
          </a:p>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31</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октября </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2019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a:t>
            </a: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Русин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С.Л. </a:t>
            </a:r>
          </a:p>
        </p:txBody>
      </p:sp>
      <p:sp>
        <p:nvSpPr>
          <p:cNvPr id="4" name="TextBox 3"/>
          <p:cNvSpPr txBox="1"/>
          <p:nvPr/>
        </p:nvSpPr>
        <p:spPr>
          <a:xfrm>
            <a:off x="492843" y="720365"/>
            <a:ext cx="8194475" cy="707886"/>
          </a:xfrm>
          <a:prstGeom prst="rect">
            <a:avLst/>
          </a:prstGeom>
          <a:noFill/>
        </p:spPr>
        <p:txBody>
          <a:bodyPr wrap="square" rtlCol="0">
            <a:spAutoFit/>
          </a:bodyPr>
          <a:lstStyle/>
          <a:p>
            <a:pPr algn="ctr"/>
            <a:r>
              <a:rPr lang="ru-RU" sz="2000" b="1" dirty="0"/>
              <a:t>Международный Форум</a:t>
            </a:r>
          </a:p>
          <a:p>
            <a:pPr algn="ctr"/>
            <a:r>
              <a:rPr lang="ru-RU" sz="2000" b="1" dirty="0"/>
              <a:t>«Стекло и Современные Технологии-XXI»</a:t>
            </a:r>
            <a:endParaRPr lang="ru-RU" sz="2000" b="1" dirty="0"/>
          </a:p>
        </p:txBody>
      </p:sp>
      <p:pic>
        <p:nvPicPr>
          <p:cNvPr id="1026" name="Picture 2" descr="http://www.ok-vesta.ru/upload/Rehau/Profiles_Rehau/%D0%AD%D0%BA%D1%81%D1%82%D1%80%D1%83%D0%B7%D0%B8%D1%8F%20%D0%9F%D0%92%D0%A5%20%D0%BF%D1%80%D0%BE%D1%84%D0%B8%D0%BB%D1%8F_04.jpg"/>
          <p:cNvPicPr>
            <a:picLocks noChangeAspect="1" noChangeArrowheads="1"/>
          </p:cNvPicPr>
          <p:nvPr/>
        </p:nvPicPr>
        <p:blipFill rotWithShape="1">
          <a:blip r:embed="rId6">
            <a:extLst>
              <a:ext uri="{28A0092B-C50C-407E-A947-70E740481C1C}">
                <a14:useLocalDpi xmlns:a14="http://schemas.microsoft.com/office/drawing/2010/main" val="0"/>
              </a:ext>
            </a:extLst>
          </a:blip>
          <a:srcRect l="10089" r="14169"/>
          <a:stretch/>
        </p:blipFill>
        <p:spPr bwMode="auto">
          <a:xfrm>
            <a:off x="672075" y="3789040"/>
            <a:ext cx="3762497" cy="2483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10</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157660" y="1150220"/>
            <a:ext cx="6750317"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Теперь о ценах!</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 name="Picture 2" descr="http://cliparts.co/cliparts/kiK/oqx/kiKoqxXrT.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11" t="33270" r="4589" b="21496"/>
          <a:stretch/>
        </p:blipFill>
        <p:spPr bwMode="auto">
          <a:xfrm>
            <a:off x="1547664" y="4293096"/>
            <a:ext cx="5270363" cy="2034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image.made-in-china.com/2f0j00yMcTpbmPfFuH/Polypropylene-Jumbo-Side-Sewing-Sacks-CB01T005T-.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829" t="6769" r="27837" b="17298"/>
          <a:stretch/>
        </p:blipFill>
        <p:spPr bwMode="auto">
          <a:xfrm>
            <a:off x="1691680" y="2255788"/>
            <a:ext cx="1851881" cy="25929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okna-nizhnii.ru/wp-content/uploads/2015/03/111005339-294x30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87951" y="2675151"/>
            <a:ext cx="2130075" cy="21735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558149">
            <a:off x="2051720" y="3761923"/>
            <a:ext cx="720080" cy="369332"/>
          </a:xfrm>
          <a:prstGeom prst="rect">
            <a:avLst/>
          </a:prstGeom>
          <a:noFill/>
        </p:spPr>
        <p:txBody>
          <a:bodyPr wrap="square" rtlCol="0">
            <a:spAutoFit/>
          </a:bodyPr>
          <a:lstStyle/>
          <a:p>
            <a:r>
              <a:rPr lang="ru-RU" dirty="0" smtClean="0"/>
              <a:t>ПВХ</a:t>
            </a:r>
            <a:endParaRPr lang="ru-RU" dirty="0"/>
          </a:p>
        </p:txBody>
      </p:sp>
    </p:spTree>
    <p:extLst>
      <p:ext uri="{BB962C8B-B14F-4D97-AF65-F5344CB8AC3E}">
        <p14:creationId xmlns:p14="http://schemas.microsoft.com/office/powerpoint/2010/main" val="38847316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11</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75031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Средняя стоимость ПВХ сырья за 1 тонну </a:t>
            </a: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 2012-2018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г.г</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graphicFrame>
        <p:nvGraphicFramePr>
          <p:cNvPr id="4" name="Диаграмма 3"/>
          <p:cNvGraphicFramePr/>
          <p:nvPr>
            <p:extLst>
              <p:ext uri="{D42A27DB-BD31-4B8C-83A1-F6EECF244321}">
                <p14:modId xmlns:p14="http://schemas.microsoft.com/office/powerpoint/2010/main" val="715773954"/>
              </p:ext>
            </p:extLst>
          </p:nvPr>
        </p:nvGraphicFramePr>
        <p:xfrm>
          <a:off x="179512" y="1621095"/>
          <a:ext cx="8784976" cy="4696296"/>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Прямая со стрелкой 11"/>
          <p:cNvCxnSpPr/>
          <p:nvPr/>
        </p:nvCxnSpPr>
        <p:spPr>
          <a:xfrm flipV="1">
            <a:off x="1294580" y="2348880"/>
            <a:ext cx="7021836" cy="25202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1161728" y="1722648"/>
            <a:ext cx="3159134"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Рост в 2,41 раза</a:t>
            </a:r>
            <a:endPar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46701243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27" dur="500"/>
                                        <p:tgtEl>
                                          <p:spTgt spid="4">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left)">
                                      <p:cBhvr>
                                        <p:cTn id="32" dur="500"/>
                                        <p:tgtEl>
                                          <p:spTgt spid="4">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left)">
                                      <p:cBhvr>
                                        <p:cTn id="37" dur="500"/>
                                        <p:tgtEl>
                                          <p:spTgt spid="4">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left)">
                                      <p:cBhvr>
                                        <p:cTn id="42" dur="500"/>
                                        <p:tgtEl>
                                          <p:spTgt spid="4">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12</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475656" y="597830"/>
            <a:ext cx="6966342"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Цена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м2 окна в </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руб. за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2012-2018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г.г</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по России</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155977613"/>
              </p:ext>
            </p:extLst>
          </p:nvPr>
        </p:nvGraphicFramePr>
        <p:xfrm>
          <a:off x="107504" y="1150220"/>
          <a:ext cx="8856977" cy="5112574"/>
        </p:xfrm>
        <a:graphic>
          <a:graphicData uri="http://schemas.openxmlformats.org/drawingml/2006/table">
            <a:tbl>
              <a:tblPr>
                <a:tableStyleId>{5C22544A-7EE6-4342-B048-85BDC9FD1C3A}</a:tableStyleId>
              </a:tblPr>
              <a:tblGrid>
                <a:gridCol w="1080118"/>
                <a:gridCol w="557082"/>
                <a:gridCol w="572572"/>
                <a:gridCol w="572572"/>
                <a:gridCol w="572572"/>
                <a:gridCol w="572572"/>
                <a:gridCol w="572572"/>
                <a:gridCol w="572572"/>
                <a:gridCol w="572572"/>
                <a:gridCol w="572572"/>
                <a:gridCol w="572572"/>
                <a:gridCol w="572572"/>
                <a:gridCol w="572572"/>
                <a:gridCol w="572572"/>
                <a:gridCol w="348913"/>
              </a:tblGrid>
              <a:tr h="823135">
                <a:tc>
                  <a:txBody>
                    <a:bodyPr/>
                    <a:lstStyle/>
                    <a:p>
                      <a:pPr algn="ctr" fontAlgn="ctr"/>
                      <a:endParaRPr lang="ru-RU" sz="1100" b="0" i="0" u="none" strike="noStrike" dirty="0">
                        <a:solidFill>
                          <a:srgbClr val="000000"/>
                        </a:solidFill>
                        <a:effectLst/>
                        <a:latin typeface="Calibri"/>
                      </a:endParaRPr>
                    </a:p>
                  </a:txBody>
                  <a:tcPr marL="8318" marR="8318" marT="8318" marB="0" anchor="ctr"/>
                </a:tc>
                <a:tc>
                  <a:txBody>
                    <a:bodyPr/>
                    <a:lstStyle/>
                    <a:p>
                      <a:pPr algn="ctr" fontAlgn="ctr"/>
                      <a:r>
                        <a:rPr lang="ru-RU" sz="1600" u="none" strike="noStrike" dirty="0">
                          <a:effectLst/>
                        </a:rPr>
                        <a:t>январь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февраль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март</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апрель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май</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июнь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июль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август</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сентябрь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октябрь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ноябрь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декабрь</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Средняя</a:t>
                      </a:r>
                      <a:endParaRPr lang="ru-RU" sz="1600" b="0" i="0" u="none" strike="noStrike" dirty="0">
                        <a:solidFill>
                          <a:srgbClr val="000000"/>
                        </a:solidFill>
                        <a:effectLst/>
                        <a:latin typeface="Calibri"/>
                      </a:endParaRPr>
                    </a:p>
                  </a:txBody>
                  <a:tcPr marL="8318" marR="8318" marT="8318" marB="0" vert="vert270" anchor="ctr"/>
                </a:tc>
                <a:tc>
                  <a:txBody>
                    <a:bodyPr/>
                    <a:lstStyle/>
                    <a:p>
                      <a:pPr algn="ctr" fontAlgn="ctr"/>
                      <a:r>
                        <a:rPr lang="ru-RU" sz="1600" u="none" strike="noStrike" dirty="0">
                          <a:effectLst/>
                        </a:rPr>
                        <a:t>Рост</a:t>
                      </a:r>
                      <a:endParaRPr lang="ru-RU" sz="1600" b="0" i="0" u="none" strike="noStrike" dirty="0">
                        <a:solidFill>
                          <a:srgbClr val="000000"/>
                        </a:solidFill>
                        <a:effectLst/>
                        <a:latin typeface="Calibri"/>
                      </a:endParaRPr>
                    </a:p>
                  </a:txBody>
                  <a:tcPr marL="8318" marR="8318" marT="8318" marB="0" vert="vert270" anchor="ctr"/>
                </a:tc>
              </a:tr>
              <a:tr h="612777">
                <a:tc>
                  <a:txBody>
                    <a:bodyPr/>
                    <a:lstStyle/>
                    <a:p>
                      <a:pPr algn="ctr" fontAlgn="ctr"/>
                      <a:r>
                        <a:rPr lang="ru-RU" sz="2800" u="none" strike="noStrike" dirty="0">
                          <a:effectLst/>
                        </a:rPr>
                        <a:t>2012</a:t>
                      </a:r>
                      <a:endParaRPr lang="ru-RU" sz="28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4 751р.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4 724р.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4 909р.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a:effectLst/>
                        </a:rPr>
                        <a:t>4 783р.</a:t>
                      </a:r>
                      <a:endParaRPr lang="ru-RU" sz="1400" b="0" i="0" u="none" strike="noStrike">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a:effectLst/>
                        </a:rPr>
                        <a:t>5 112р.</a:t>
                      </a:r>
                      <a:endParaRPr lang="ru-RU" sz="1400" b="0" i="0" u="none" strike="noStrike">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4 990р.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a:effectLst/>
                        </a:rPr>
                        <a:t>4 999р.</a:t>
                      </a:r>
                      <a:endParaRPr lang="ru-RU" sz="1400" b="0" i="0" u="none" strike="noStrike">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4 958р.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4 674р.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4 909р.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4 505р.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a:effectLst/>
                        </a:rPr>
                        <a:t>4 598р.</a:t>
                      </a:r>
                      <a:endParaRPr lang="ru-RU" sz="1400" b="0" i="0" u="none" strike="noStrike">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b="1" u="none" strike="noStrike" dirty="0">
                          <a:effectLst/>
                        </a:rPr>
                        <a:t>4 826р.</a:t>
                      </a:r>
                      <a:endParaRPr lang="ru-RU" sz="1400" b="1" i="0" u="none" strike="noStrike" dirty="0">
                        <a:solidFill>
                          <a:srgbClr val="FF0000"/>
                        </a:solidFill>
                        <a:effectLst/>
                        <a:latin typeface="Calibri"/>
                      </a:endParaRPr>
                    </a:p>
                  </a:txBody>
                  <a:tcPr marL="8318" marR="8318" marT="8318" marB="0" anchor="ctr">
                    <a:solidFill>
                      <a:schemeClr val="bg2"/>
                    </a:solidFill>
                  </a:tcPr>
                </a:tc>
                <a:tc>
                  <a:txBody>
                    <a:bodyPr/>
                    <a:lstStyle/>
                    <a:p>
                      <a:pPr algn="ctr" fontAlgn="ctr"/>
                      <a:r>
                        <a:rPr lang="ru-RU" sz="1100" b="1" u="none" strike="noStrike" dirty="0">
                          <a:effectLst/>
                        </a:rPr>
                        <a:t>100%</a:t>
                      </a:r>
                      <a:endParaRPr lang="ru-RU" sz="1100" b="1" i="0" u="none" strike="noStrike" dirty="0">
                        <a:solidFill>
                          <a:srgbClr val="000000"/>
                        </a:solidFill>
                        <a:effectLst/>
                        <a:latin typeface="Calibri"/>
                      </a:endParaRPr>
                    </a:p>
                  </a:txBody>
                  <a:tcPr marL="8318" marR="8318" marT="8318" marB="0" anchor="ctr">
                    <a:solidFill>
                      <a:schemeClr val="bg2"/>
                    </a:solidFill>
                  </a:tcPr>
                </a:tc>
              </a:tr>
              <a:tr h="612777">
                <a:tc>
                  <a:txBody>
                    <a:bodyPr/>
                    <a:lstStyle/>
                    <a:p>
                      <a:pPr algn="ctr" fontAlgn="ctr"/>
                      <a:r>
                        <a:rPr lang="ru-RU" sz="2800" u="none" strike="noStrike" dirty="0">
                          <a:effectLst/>
                        </a:rPr>
                        <a:t>2013</a:t>
                      </a:r>
                      <a:endParaRPr lang="ru-RU" sz="28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4 812р.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4 669р.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4 724р.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4 681р.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4 625р.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a:effectLst/>
                        </a:rPr>
                        <a:t>4 462р.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4 856р.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4 765р.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5 058р.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4 668р.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4 779р.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4 610р.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b="1" u="none" strike="noStrike" dirty="0">
                          <a:effectLst/>
                        </a:rPr>
                        <a:t>4 726р.</a:t>
                      </a:r>
                      <a:endParaRPr lang="ru-RU" sz="1400" b="1" i="0" u="none" strike="noStrike" dirty="0">
                        <a:solidFill>
                          <a:srgbClr val="FF0000"/>
                        </a:solidFill>
                        <a:effectLst/>
                        <a:latin typeface="Calibri"/>
                      </a:endParaRPr>
                    </a:p>
                  </a:txBody>
                  <a:tcPr marL="8318" marR="8318" marT="8318" marB="0" anchor="ctr"/>
                </a:tc>
                <a:tc>
                  <a:txBody>
                    <a:bodyPr/>
                    <a:lstStyle/>
                    <a:p>
                      <a:pPr algn="ctr" fontAlgn="ctr"/>
                      <a:r>
                        <a:rPr lang="ru-RU" sz="1100" b="1" u="none" strike="noStrike" dirty="0">
                          <a:effectLst/>
                        </a:rPr>
                        <a:t>98%</a:t>
                      </a:r>
                      <a:endParaRPr lang="ru-RU" sz="1100" b="1" i="0" u="none" strike="noStrike" dirty="0">
                        <a:solidFill>
                          <a:srgbClr val="000000"/>
                        </a:solidFill>
                        <a:effectLst/>
                        <a:latin typeface="Calibri"/>
                      </a:endParaRPr>
                    </a:p>
                  </a:txBody>
                  <a:tcPr marL="8318" marR="8318" marT="8318" marB="0" anchor="ctr"/>
                </a:tc>
              </a:tr>
              <a:tr h="612777">
                <a:tc>
                  <a:txBody>
                    <a:bodyPr/>
                    <a:lstStyle/>
                    <a:p>
                      <a:pPr algn="ctr" fontAlgn="ctr"/>
                      <a:r>
                        <a:rPr lang="ru-RU" sz="2800" u="none" strike="noStrike" dirty="0">
                          <a:effectLst/>
                        </a:rPr>
                        <a:t>2014</a:t>
                      </a:r>
                      <a:endParaRPr lang="ru-RU" sz="28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5 063р.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4 638р.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4 701р.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4 780р.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4 925р.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4 914р.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4 809р.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4 815р.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5 110р.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5 005р.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5 011р.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4 931р.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b="1" u="none" strike="noStrike" dirty="0">
                          <a:effectLst/>
                        </a:rPr>
                        <a:t>4 892р.</a:t>
                      </a:r>
                      <a:endParaRPr lang="ru-RU" sz="1400" b="1" i="0" u="none" strike="noStrike" dirty="0">
                        <a:solidFill>
                          <a:srgbClr val="FF0000"/>
                        </a:solidFill>
                        <a:effectLst/>
                        <a:latin typeface="Calibri"/>
                      </a:endParaRPr>
                    </a:p>
                  </a:txBody>
                  <a:tcPr marL="8318" marR="8318" marT="8318" marB="0" anchor="ctr">
                    <a:solidFill>
                      <a:schemeClr val="bg2"/>
                    </a:solidFill>
                  </a:tcPr>
                </a:tc>
                <a:tc>
                  <a:txBody>
                    <a:bodyPr/>
                    <a:lstStyle/>
                    <a:p>
                      <a:pPr algn="ctr" fontAlgn="ctr"/>
                      <a:r>
                        <a:rPr lang="ru-RU" sz="1100" b="1" u="none" strike="noStrike" dirty="0">
                          <a:effectLst/>
                        </a:rPr>
                        <a:t>101%</a:t>
                      </a:r>
                      <a:endParaRPr lang="ru-RU" sz="1100" b="1" i="0" u="none" strike="noStrike" dirty="0">
                        <a:solidFill>
                          <a:srgbClr val="000000"/>
                        </a:solidFill>
                        <a:effectLst/>
                        <a:latin typeface="Calibri"/>
                      </a:endParaRPr>
                    </a:p>
                  </a:txBody>
                  <a:tcPr marL="8318" marR="8318" marT="8318" marB="0" anchor="ctr">
                    <a:solidFill>
                      <a:schemeClr val="bg2"/>
                    </a:solidFill>
                  </a:tcPr>
                </a:tc>
              </a:tr>
              <a:tr h="612777">
                <a:tc>
                  <a:txBody>
                    <a:bodyPr/>
                    <a:lstStyle/>
                    <a:p>
                      <a:pPr algn="ctr" fontAlgn="ctr"/>
                      <a:r>
                        <a:rPr lang="ru-RU" sz="2800" u="none" strike="noStrike" dirty="0">
                          <a:effectLst/>
                        </a:rPr>
                        <a:t>2015</a:t>
                      </a:r>
                      <a:endParaRPr lang="ru-RU" sz="28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a:effectLst/>
                        </a:rPr>
                        <a:t>5 176р.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4 901р.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4 853р.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4 960р.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4 921р.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4 831р.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a:effectLst/>
                        </a:rPr>
                        <a:t>4 564р.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4 938р.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4 983р.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5 293р.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a:effectLst/>
                        </a:rPr>
                        <a:t>4 895р.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5 252р.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b="1" u="none" strike="noStrike" dirty="0">
                          <a:effectLst/>
                        </a:rPr>
                        <a:t>4 964р.</a:t>
                      </a:r>
                      <a:endParaRPr lang="ru-RU" sz="1400" b="1" i="0" u="none" strike="noStrike" dirty="0">
                        <a:solidFill>
                          <a:srgbClr val="FF0000"/>
                        </a:solidFill>
                        <a:effectLst/>
                        <a:latin typeface="Calibri"/>
                      </a:endParaRPr>
                    </a:p>
                  </a:txBody>
                  <a:tcPr marL="8318" marR="8318" marT="8318" marB="0" anchor="ctr"/>
                </a:tc>
                <a:tc>
                  <a:txBody>
                    <a:bodyPr/>
                    <a:lstStyle/>
                    <a:p>
                      <a:pPr algn="ctr" fontAlgn="ctr"/>
                      <a:r>
                        <a:rPr lang="ru-RU" sz="1100" b="1" u="none" strike="noStrike">
                          <a:effectLst/>
                        </a:rPr>
                        <a:t>103%</a:t>
                      </a:r>
                      <a:endParaRPr lang="ru-RU" sz="1100" b="1" i="0" u="none" strike="noStrike">
                        <a:solidFill>
                          <a:srgbClr val="000000"/>
                        </a:solidFill>
                        <a:effectLst/>
                        <a:latin typeface="Calibri"/>
                      </a:endParaRPr>
                    </a:p>
                  </a:txBody>
                  <a:tcPr marL="8318" marR="8318" marT="8318" marB="0" anchor="ctr"/>
                </a:tc>
              </a:tr>
              <a:tr h="612777">
                <a:tc>
                  <a:txBody>
                    <a:bodyPr/>
                    <a:lstStyle/>
                    <a:p>
                      <a:pPr algn="ctr" fontAlgn="ctr"/>
                      <a:r>
                        <a:rPr lang="ru-RU" sz="2800" u="none" strike="noStrike" dirty="0">
                          <a:effectLst/>
                        </a:rPr>
                        <a:t>2016</a:t>
                      </a:r>
                      <a:endParaRPr lang="ru-RU" sz="28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4 805р.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b="1" u="none" strike="noStrike" dirty="0">
                          <a:solidFill>
                            <a:srgbClr val="FF0000"/>
                          </a:solidFill>
                          <a:effectLst/>
                        </a:rPr>
                        <a:t>4 233р.</a:t>
                      </a:r>
                      <a:endParaRPr lang="ru-RU" sz="1400" b="1" i="0" u="none" strike="noStrike" dirty="0">
                        <a:solidFill>
                          <a:srgbClr val="FF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5 105р.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4 648р.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5 033р.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4 875р.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4 733р.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5 173р.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a:effectLst/>
                        </a:rPr>
                        <a:t>5 392р.</a:t>
                      </a:r>
                      <a:endParaRPr lang="ru-RU" sz="1400" b="0" i="0" u="none" strike="noStrike">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5 865р.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5 472р.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a:effectLst/>
                        </a:rPr>
                        <a:t>5 662р.</a:t>
                      </a:r>
                      <a:endParaRPr lang="ru-RU" sz="1400" b="0" i="0" u="none" strike="noStrike">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b="1" u="none" strike="noStrike" dirty="0">
                          <a:effectLst/>
                        </a:rPr>
                        <a:t>5 083р.</a:t>
                      </a:r>
                      <a:endParaRPr lang="ru-RU" sz="1400" b="1" i="0" u="none" strike="noStrike" dirty="0">
                        <a:solidFill>
                          <a:srgbClr val="FF0000"/>
                        </a:solidFill>
                        <a:effectLst/>
                        <a:latin typeface="Calibri"/>
                      </a:endParaRPr>
                    </a:p>
                  </a:txBody>
                  <a:tcPr marL="8318" marR="8318" marT="8318" marB="0" anchor="ctr">
                    <a:solidFill>
                      <a:schemeClr val="bg2"/>
                    </a:solidFill>
                  </a:tcPr>
                </a:tc>
                <a:tc>
                  <a:txBody>
                    <a:bodyPr/>
                    <a:lstStyle/>
                    <a:p>
                      <a:pPr algn="ctr" fontAlgn="ctr"/>
                      <a:r>
                        <a:rPr lang="ru-RU" sz="1100" b="1" u="none" strike="noStrike" dirty="0">
                          <a:effectLst/>
                        </a:rPr>
                        <a:t>105%</a:t>
                      </a:r>
                      <a:endParaRPr lang="ru-RU" sz="1100" b="1" i="0" u="none" strike="noStrike" dirty="0">
                        <a:solidFill>
                          <a:srgbClr val="000000"/>
                        </a:solidFill>
                        <a:effectLst/>
                        <a:latin typeface="Calibri"/>
                      </a:endParaRPr>
                    </a:p>
                  </a:txBody>
                  <a:tcPr marL="8318" marR="8318" marT="8318" marB="0" anchor="ctr">
                    <a:solidFill>
                      <a:schemeClr val="bg2"/>
                    </a:solidFill>
                  </a:tcPr>
                </a:tc>
              </a:tr>
              <a:tr h="612777">
                <a:tc>
                  <a:txBody>
                    <a:bodyPr/>
                    <a:lstStyle/>
                    <a:p>
                      <a:pPr algn="ctr" fontAlgn="ctr"/>
                      <a:r>
                        <a:rPr lang="ru-RU" sz="2800" u="none" strike="noStrike" dirty="0">
                          <a:effectLst/>
                        </a:rPr>
                        <a:t>2017</a:t>
                      </a:r>
                      <a:endParaRPr lang="ru-RU" sz="28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a:effectLst/>
                        </a:rPr>
                        <a:t>5 081р.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5 327р.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5 152р.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5 525р.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5 559р.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a:effectLst/>
                        </a:rPr>
                        <a:t>5 901р.</a:t>
                      </a:r>
                      <a:endParaRPr lang="ru-RU" sz="1400" b="0" i="0" u="none" strike="noStrike">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5 783р.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5 869р.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5 908р.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b="1" u="none" strike="noStrike" dirty="0">
                          <a:solidFill>
                            <a:srgbClr val="00B0F0"/>
                          </a:solidFill>
                          <a:effectLst/>
                        </a:rPr>
                        <a:t>6 090р.</a:t>
                      </a:r>
                      <a:endParaRPr lang="ru-RU" sz="1400" b="1" i="0" u="none" strike="noStrike" dirty="0">
                        <a:solidFill>
                          <a:srgbClr val="00B0F0"/>
                        </a:solidFill>
                        <a:effectLst/>
                        <a:latin typeface="Calibri"/>
                      </a:endParaRPr>
                    </a:p>
                  </a:txBody>
                  <a:tcPr marL="8318" marR="8318" marT="8318" marB="0" anchor="ctr"/>
                </a:tc>
                <a:tc>
                  <a:txBody>
                    <a:bodyPr/>
                    <a:lstStyle/>
                    <a:p>
                      <a:pPr algn="ctr" fontAlgn="ctr"/>
                      <a:r>
                        <a:rPr lang="ru-RU" sz="1400" u="none" strike="noStrike" dirty="0">
                          <a:effectLst/>
                        </a:rPr>
                        <a:t>5 993р.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u="none" strike="noStrike" dirty="0">
                          <a:effectLst/>
                        </a:rPr>
                        <a:t>5 703р.</a:t>
                      </a:r>
                      <a:endParaRPr lang="ru-RU" sz="1400" b="0" i="0" u="none" strike="noStrike" dirty="0">
                        <a:solidFill>
                          <a:srgbClr val="000000"/>
                        </a:solidFill>
                        <a:effectLst/>
                        <a:latin typeface="Calibri"/>
                      </a:endParaRPr>
                    </a:p>
                  </a:txBody>
                  <a:tcPr marL="8318" marR="8318" marT="8318" marB="0" anchor="ctr"/>
                </a:tc>
                <a:tc>
                  <a:txBody>
                    <a:bodyPr/>
                    <a:lstStyle/>
                    <a:p>
                      <a:pPr algn="ctr" fontAlgn="ctr"/>
                      <a:r>
                        <a:rPr lang="ru-RU" sz="1400" b="1" u="none" strike="noStrike" dirty="0">
                          <a:effectLst/>
                        </a:rPr>
                        <a:t>5 658р.</a:t>
                      </a:r>
                      <a:endParaRPr lang="ru-RU" sz="1400" b="1" i="0" u="none" strike="noStrike" dirty="0">
                        <a:solidFill>
                          <a:srgbClr val="FF0000"/>
                        </a:solidFill>
                        <a:effectLst/>
                        <a:latin typeface="Calibri"/>
                      </a:endParaRPr>
                    </a:p>
                  </a:txBody>
                  <a:tcPr marL="8318" marR="8318" marT="8318" marB="0" anchor="ctr"/>
                </a:tc>
                <a:tc>
                  <a:txBody>
                    <a:bodyPr/>
                    <a:lstStyle/>
                    <a:p>
                      <a:pPr algn="ctr" fontAlgn="ctr"/>
                      <a:r>
                        <a:rPr lang="ru-RU" sz="1100" b="1" u="none" strike="noStrike" dirty="0">
                          <a:effectLst/>
                        </a:rPr>
                        <a:t>117%</a:t>
                      </a:r>
                      <a:endParaRPr lang="ru-RU" sz="1100" b="1" i="0" u="none" strike="noStrike" dirty="0">
                        <a:solidFill>
                          <a:srgbClr val="000000"/>
                        </a:solidFill>
                        <a:effectLst/>
                        <a:latin typeface="Calibri"/>
                      </a:endParaRPr>
                    </a:p>
                  </a:txBody>
                  <a:tcPr marL="8318" marR="8318" marT="8318" marB="0" anchor="ctr"/>
                </a:tc>
              </a:tr>
              <a:tr h="612777">
                <a:tc>
                  <a:txBody>
                    <a:bodyPr/>
                    <a:lstStyle/>
                    <a:p>
                      <a:pPr algn="ctr" fontAlgn="ctr"/>
                      <a:r>
                        <a:rPr lang="ru-RU" sz="2800" u="none" strike="noStrike" dirty="0">
                          <a:effectLst/>
                        </a:rPr>
                        <a:t>2018</a:t>
                      </a:r>
                      <a:endParaRPr lang="ru-RU" sz="28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5 554р.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5 415р.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5 180р.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5 078р.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5 308р.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a:effectLst/>
                        </a:rPr>
                        <a:t>5 836р.</a:t>
                      </a:r>
                      <a:endParaRPr lang="ru-RU" sz="1400" b="0" i="0" u="none" strike="noStrike">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5 850р.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5 701р.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5 800р.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a:effectLst/>
                        </a:rPr>
                        <a:t>5 701р.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smtClean="0">
                          <a:effectLst/>
                        </a:rPr>
                        <a:t>5 527р.</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u="none" strike="noStrike" dirty="0" smtClean="0">
                          <a:effectLst/>
                        </a:rPr>
                        <a:t>5 734р</a:t>
                      </a:r>
                      <a:r>
                        <a:rPr lang="ru-RU" sz="1400" u="none" strike="noStrike" dirty="0">
                          <a:effectLst/>
                        </a:rPr>
                        <a:t>.</a:t>
                      </a:r>
                      <a:endParaRPr lang="ru-RU" sz="1400" b="0" i="0" u="none" strike="noStrike" dirty="0">
                        <a:solidFill>
                          <a:srgbClr val="000000"/>
                        </a:solidFill>
                        <a:effectLst/>
                        <a:latin typeface="Calibri"/>
                      </a:endParaRPr>
                    </a:p>
                  </a:txBody>
                  <a:tcPr marL="8318" marR="8318" marT="8318" marB="0" anchor="ctr">
                    <a:solidFill>
                      <a:schemeClr val="bg2"/>
                    </a:solidFill>
                  </a:tcPr>
                </a:tc>
                <a:tc>
                  <a:txBody>
                    <a:bodyPr/>
                    <a:lstStyle/>
                    <a:p>
                      <a:pPr algn="ctr" fontAlgn="ctr"/>
                      <a:r>
                        <a:rPr lang="ru-RU" sz="1400" b="1" u="none" strike="noStrike" dirty="0">
                          <a:effectLst/>
                        </a:rPr>
                        <a:t>5 </a:t>
                      </a:r>
                      <a:r>
                        <a:rPr lang="ru-RU" sz="1400" b="1" u="none" strike="noStrike" dirty="0" smtClean="0">
                          <a:effectLst/>
                        </a:rPr>
                        <a:t>557р</a:t>
                      </a:r>
                      <a:r>
                        <a:rPr lang="ru-RU" sz="1400" b="1" u="none" strike="noStrike" dirty="0">
                          <a:effectLst/>
                        </a:rPr>
                        <a:t>.</a:t>
                      </a:r>
                      <a:endParaRPr lang="ru-RU" sz="1400" b="1" i="0" u="none" strike="noStrike" dirty="0">
                        <a:solidFill>
                          <a:srgbClr val="FF0000"/>
                        </a:solidFill>
                        <a:effectLst/>
                        <a:latin typeface="Calibri"/>
                      </a:endParaRPr>
                    </a:p>
                  </a:txBody>
                  <a:tcPr marL="8318" marR="8318" marT="8318" marB="0" anchor="ctr">
                    <a:solidFill>
                      <a:schemeClr val="bg2"/>
                    </a:solidFill>
                  </a:tcPr>
                </a:tc>
                <a:tc>
                  <a:txBody>
                    <a:bodyPr/>
                    <a:lstStyle/>
                    <a:p>
                      <a:pPr algn="ctr" fontAlgn="ctr"/>
                      <a:r>
                        <a:rPr lang="ru-RU" sz="1100" b="1" u="none" strike="noStrike" dirty="0">
                          <a:effectLst/>
                        </a:rPr>
                        <a:t>115%</a:t>
                      </a:r>
                      <a:endParaRPr lang="ru-RU" sz="1100" b="1" i="0" u="none" strike="noStrike" dirty="0">
                        <a:solidFill>
                          <a:srgbClr val="000000"/>
                        </a:solidFill>
                        <a:effectLst/>
                        <a:latin typeface="Calibri"/>
                      </a:endParaRPr>
                    </a:p>
                  </a:txBody>
                  <a:tcPr marL="8318" marR="8318" marT="8318" marB="0" anchor="ctr">
                    <a:solidFill>
                      <a:schemeClr val="bg2"/>
                    </a:solidFill>
                  </a:tcPr>
                </a:tc>
              </a:tr>
            </a:tbl>
          </a:graphicData>
        </a:graphic>
      </p:graphicFrame>
      <p:sp>
        <p:nvSpPr>
          <p:cNvPr id="12" name="TextBox 11"/>
          <p:cNvSpPr txBox="1"/>
          <p:nvPr/>
        </p:nvSpPr>
        <p:spPr>
          <a:xfrm>
            <a:off x="154749" y="6196662"/>
            <a:ext cx="3688830" cy="215444"/>
          </a:xfrm>
          <a:prstGeom prst="rect">
            <a:avLst/>
          </a:prstGeom>
          <a:noFill/>
        </p:spPr>
        <p:txBody>
          <a:bodyPr wrap="none" rtlCol="0">
            <a:spAutoFit/>
          </a:bodyPr>
          <a:lstStyle/>
          <a:p>
            <a:r>
              <a:rPr lang="ru-RU" sz="800" dirty="0" smtClean="0"/>
              <a:t>Использованы материалы компаний Окна Медиа, </a:t>
            </a:r>
            <a:r>
              <a:rPr lang="ru-RU" sz="800" dirty="0" err="1" smtClean="0"/>
              <a:t>Хим</a:t>
            </a:r>
            <a:r>
              <a:rPr lang="ru-RU" sz="800" dirty="0" smtClean="0"/>
              <a:t> Курьер, </a:t>
            </a:r>
            <a:r>
              <a:rPr lang="ru-RU" sz="800" dirty="0" err="1" smtClean="0"/>
              <a:t>Инвентра</a:t>
            </a:r>
            <a:endParaRPr lang="ru-RU" sz="800" dirty="0"/>
          </a:p>
        </p:txBody>
      </p:sp>
    </p:spTree>
    <p:extLst>
      <p:ext uri="{BB962C8B-B14F-4D97-AF65-F5344CB8AC3E}">
        <p14:creationId xmlns:p14="http://schemas.microsoft.com/office/powerpoint/2010/main" val="36646731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75031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Среднерыночная цена 1 м2 окна в руб.</a:t>
            </a:r>
          </a:p>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 2012-2018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г.г</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graphicFrame>
        <p:nvGraphicFramePr>
          <p:cNvPr id="4" name="Диаграмма 3"/>
          <p:cNvGraphicFramePr/>
          <p:nvPr>
            <p:extLst>
              <p:ext uri="{D42A27DB-BD31-4B8C-83A1-F6EECF244321}">
                <p14:modId xmlns:p14="http://schemas.microsoft.com/office/powerpoint/2010/main" val="3396703072"/>
              </p:ext>
            </p:extLst>
          </p:nvPr>
        </p:nvGraphicFramePr>
        <p:xfrm>
          <a:off x="593812" y="1940834"/>
          <a:ext cx="8298668" cy="4368486"/>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Прямая со стрелкой 11"/>
          <p:cNvCxnSpPr/>
          <p:nvPr/>
        </p:nvCxnSpPr>
        <p:spPr>
          <a:xfrm flipV="1">
            <a:off x="1691680" y="1662798"/>
            <a:ext cx="6607134" cy="62049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1691680" y="1608934"/>
            <a:ext cx="2664296"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Рост 15,1%</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TextBox 14"/>
          <p:cNvSpPr txBox="1"/>
          <p:nvPr/>
        </p:nvSpPr>
        <p:spPr>
          <a:xfrm>
            <a:off x="154749" y="6196662"/>
            <a:ext cx="3688830" cy="215444"/>
          </a:xfrm>
          <a:prstGeom prst="rect">
            <a:avLst/>
          </a:prstGeom>
          <a:noFill/>
        </p:spPr>
        <p:txBody>
          <a:bodyPr wrap="none" rtlCol="0">
            <a:spAutoFit/>
          </a:bodyPr>
          <a:lstStyle/>
          <a:p>
            <a:r>
              <a:rPr lang="ru-RU" sz="800" dirty="0" smtClean="0"/>
              <a:t>Использованы материалы компаний Окна Медиа, </a:t>
            </a:r>
            <a:r>
              <a:rPr lang="ru-RU" sz="800" dirty="0" err="1" smtClean="0"/>
              <a:t>Хим</a:t>
            </a:r>
            <a:r>
              <a:rPr lang="ru-RU" sz="800" dirty="0" smtClean="0"/>
              <a:t> Курьер, </a:t>
            </a:r>
            <a:r>
              <a:rPr lang="ru-RU" sz="800" dirty="0" err="1" smtClean="0"/>
              <a:t>Инвентра</a:t>
            </a:r>
            <a:endParaRPr lang="ru-RU" sz="800" dirty="0"/>
          </a:p>
        </p:txBody>
      </p:sp>
    </p:spTree>
    <p:extLst>
      <p:ext uri="{BB962C8B-B14F-4D97-AF65-F5344CB8AC3E}">
        <p14:creationId xmlns:p14="http://schemas.microsoft.com/office/powerpoint/2010/main" val="27669772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wipe(left)">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wipe(left)">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wipe(left)">
                                      <p:cBhvr>
                                        <p:cTn id="22" dur="500"/>
                                        <p:tgtEl>
                                          <p:spTgt spid="4">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wipe(left)">
                                      <p:cBhvr>
                                        <p:cTn id="27" dur="500"/>
                                        <p:tgtEl>
                                          <p:spTgt spid="4">
                                            <p:graphicEl>
                                              <a:chart seriesIdx="-4" categoryIdx="3" bldStep="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wipe(left)">
                                      <p:cBhvr>
                                        <p:cTn id="32" dur="500"/>
                                        <p:tgtEl>
                                          <p:spTgt spid="4">
                                            <p:graphicEl>
                                              <a:chart seriesIdx="-4" categoryIdx="4"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wipe(left)">
                                      <p:cBhvr>
                                        <p:cTn id="37" dur="500"/>
                                        <p:tgtEl>
                                          <p:spTgt spid="4">
                                            <p:graphicEl>
                                              <a:chart seriesIdx="-4" categoryIdx="5"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wipe(left)">
                                      <p:cBhvr>
                                        <p:cTn id="42" dur="500"/>
                                        <p:tgtEl>
                                          <p:spTgt spid="4">
                                            <p:graphicEl>
                                              <a:chart seriesIdx="-4" categoryIdx="6"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14</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624736"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Динамика цен </a:t>
            </a:r>
            <a:r>
              <a:rPr lang="de-D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м2 на окна ПВХ за 2012-2018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г.г</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Диаграмма 3"/>
          <p:cNvGraphicFramePr/>
          <p:nvPr>
            <p:extLst>
              <p:ext uri="{D42A27DB-BD31-4B8C-83A1-F6EECF244321}">
                <p14:modId xmlns:p14="http://schemas.microsoft.com/office/powerpoint/2010/main" val="1066200606"/>
              </p:ext>
            </p:extLst>
          </p:nvPr>
        </p:nvGraphicFramePr>
        <p:xfrm>
          <a:off x="101572" y="1150219"/>
          <a:ext cx="8934924" cy="548773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25153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1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1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1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15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7" dur="1500"/>
                                        <p:tgtEl>
                                          <p:spTgt spid="4">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32" dur="1500"/>
                                        <p:tgtEl>
                                          <p:spTgt spid="4">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37" dur="1500"/>
                                        <p:tgtEl>
                                          <p:spTgt spid="4">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wipe(left)">
                                      <p:cBhvr>
                                        <p:cTn id="42" dur="1500"/>
                                        <p:tgtEl>
                                          <p:spTgt spid="4">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knannov.ru/wp-content/uploads/2010/09/7.jpg"/>
          <p:cNvPicPr>
            <a:picLocks noChangeAspect="1" noChangeArrowheads="1"/>
          </p:cNvPicPr>
          <p:nvPr/>
        </p:nvPicPr>
        <p:blipFill rotWithShape="1">
          <a:blip r:embed="rId3">
            <a:extLst>
              <a:ext uri="{28A0092B-C50C-407E-A947-70E740481C1C}">
                <a14:useLocalDpi xmlns:a14="http://schemas.microsoft.com/office/drawing/2010/main" val="0"/>
              </a:ext>
            </a:extLst>
          </a:blip>
          <a:srcRect l="23296" t="6278" r="20745" b="3440"/>
          <a:stretch/>
        </p:blipFill>
        <p:spPr bwMode="auto">
          <a:xfrm>
            <a:off x="6804248" y="1150220"/>
            <a:ext cx="2075606" cy="2268806"/>
          </a:xfrm>
          <a:prstGeom prst="rect">
            <a:avLst/>
          </a:prstGeom>
          <a:noFill/>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15</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5"/>
              </a:rPr>
              <a:t>info@sppp-sk.ru</a:t>
            </a:r>
            <a:r>
              <a:rPr lang="ru-RU" sz="1000" b="1" dirty="0" smtClean="0">
                <a:latin typeface="Calibri" pitchFamily="34" charset="0"/>
              </a:rPr>
              <a:t>, </a:t>
            </a:r>
            <a:r>
              <a:rPr lang="de-DE" sz="1000" b="1" dirty="0" smtClean="0">
                <a:latin typeface="Calibri" pitchFamily="34" charset="0"/>
                <a:hlinkClick r:id="rId6"/>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19672" y="751322"/>
            <a:ext cx="655272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Рост цен на ПВХ окна 2012-2018 гг.,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м2 </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Схема 4"/>
          <p:cNvGraphicFramePr/>
          <p:nvPr>
            <p:extLst>
              <p:ext uri="{D42A27DB-BD31-4B8C-83A1-F6EECF244321}">
                <p14:modId xmlns:p14="http://schemas.microsoft.com/office/powerpoint/2010/main" val="358034006"/>
              </p:ext>
            </p:extLst>
          </p:nvPr>
        </p:nvGraphicFramePr>
        <p:xfrm>
          <a:off x="342637" y="1313727"/>
          <a:ext cx="3841255"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Прямоугольник 13"/>
          <p:cNvSpPr/>
          <p:nvPr/>
        </p:nvSpPr>
        <p:spPr>
          <a:xfrm>
            <a:off x="3779912" y="1512164"/>
            <a:ext cx="288032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a:t>
            </a:r>
            <a:r>
              <a:rPr lang="de-DE"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r>
              <a:rPr lang="de-DE"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Прямоугольник 15"/>
          <p:cNvSpPr/>
          <p:nvPr/>
        </p:nvSpPr>
        <p:spPr>
          <a:xfrm>
            <a:off x="3635896" y="4509120"/>
            <a:ext cx="3600400"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43</a:t>
            </a:r>
            <a:r>
              <a:rPr lang="de-DE"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a:t>
            </a:r>
            <a:r>
              <a:rPr lang="de-DE"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Прямоугольник 16"/>
          <p:cNvSpPr/>
          <p:nvPr/>
        </p:nvSpPr>
        <p:spPr>
          <a:xfrm>
            <a:off x="1374726" y="3461186"/>
            <a:ext cx="6611339"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Амплитуда цен на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ПВХ окна 2012-2018 гг., 1 м2</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Схема 14"/>
          <p:cNvGraphicFramePr/>
          <p:nvPr>
            <p:extLst>
              <p:ext uri="{D42A27DB-BD31-4B8C-83A1-F6EECF244321}">
                <p14:modId xmlns:p14="http://schemas.microsoft.com/office/powerpoint/2010/main" val="1349452253"/>
              </p:ext>
            </p:extLst>
          </p:nvPr>
        </p:nvGraphicFramePr>
        <p:xfrm>
          <a:off x="307625" y="4249186"/>
          <a:ext cx="3841255" cy="19442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8" name="Picture 2" descr="http://oknannov.ru/wp-content/uploads/2010/09/7.jpg"/>
          <p:cNvPicPr>
            <a:picLocks noChangeAspect="1" noChangeArrowheads="1"/>
          </p:cNvPicPr>
          <p:nvPr/>
        </p:nvPicPr>
        <p:blipFill rotWithShape="1">
          <a:blip r:embed="rId3">
            <a:extLst>
              <a:ext uri="{28A0092B-C50C-407E-A947-70E740481C1C}">
                <a14:useLocalDpi xmlns:a14="http://schemas.microsoft.com/office/drawing/2010/main" val="0"/>
              </a:ext>
            </a:extLst>
          </a:blip>
          <a:srcRect l="23296" t="6278" r="20745" b="3440"/>
          <a:stretch/>
        </p:blipFill>
        <p:spPr bwMode="auto">
          <a:xfrm>
            <a:off x="6948264" y="4086891"/>
            <a:ext cx="2075606" cy="226880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07625" y="6299397"/>
            <a:ext cx="3688830" cy="215444"/>
          </a:xfrm>
          <a:prstGeom prst="rect">
            <a:avLst/>
          </a:prstGeom>
          <a:noFill/>
        </p:spPr>
        <p:txBody>
          <a:bodyPr wrap="none" rtlCol="0">
            <a:spAutoFit/>
          </a:bodyPr>
          <a:lstStyle/>
          <a:p>
            <a:r>
              <a:rPr lang="ru-RU" sz="800" dirty="0" smtClean="0"/>
              <a:t>Использованы материалы компаний Окна Медиа, </a:t>
            </a:r>
            <a:r>
              <a:rPr lang="ru-RU" sz="800" dirty="0" err="1" smtClean="0"/>
              <a:t>Хим</a:t>
            </a:r>
            <a:r>
              <a:rPr lang="ru-RU" sz="800" dirty="0" smtClean="0"/>
              <a:t> Курьер, </a:t>
            </a:r>
            <a:r>
              <a:rPr lang="ru-RU" sz="800" dirty="0" err="1" smtClean="0"/>
              <a:t>Инвентра</a:t>
            </a:r>
            <a:endParaRPr lang="ru-RU" sz="800" dirty="0"/>
          </a:p>
        </p:txBody>
      </p:sp>
    </p:spTree>
    <p:extLst>
      <p:ext uri="{BB962C8B-B14F-4D97-AF65-F5344CB8AC3E}">
        <p14:creationId xmlns:p14="http://schemas.microsoft.com/office/powerpoint/2010/main" val="204741842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4" grpId="0"/>
      <p:bldP spid="16" grpId="0"/>
      <p:bldP spid="17" grpId="0"/>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rostpoliplast.com/dl_images/udb_photos/udb11-rec7-field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018"/>
          <a:stretch/>
        </p:blipFill>
        <p:spPr bwMode="auto">
          <a:xfrm rot="5400000">
            <a:off x="6888022" y="1483594"/>
            <a:ext cx="1814138" cy="1534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16</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5"/>
              </a:rPr>
              <a:t>info@sppp-sk.ru</a:t>
            </a:r>
            <a:r>
              <a:rPr lang="ru-RU" sz="1000" b="1" dirty="0" smtClean="0">
                <a:latin typeface="Calibri" pitchFamily="34" charset="0"/>
              </a:rPr>
              <a:t>, </a:t>
            </a:r>
            <a:r>
              <a:rPr lang="de-DE" sz="1000" b="1" dirty="0" smtClean="0">
                <a:latin typeface="Calibri" pitchFamily="34" charset="0"/>
                <a:hlinkClick r:id="rId6"/>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19672" y="751322"/>
            <a:ext cx="655272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Рост цен на ПВХ сырьё 2012-2018 гг. </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Прямоугольник 15"/>
          <p:cNvSpPr/>
          <p:nvPr/>
        </p:nvSpPr>
        <p:spPr>
          <a:xfrm>
            <a:off x="3521358" y="4399300"/>
            <a:ext cx="36004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90</a:t>
            </a:r>
            <a:r>
              <a:rPr lang="de-DE"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a:t>
            </a:r>
            <a:r>
              <a:rPr lang="de-DE"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a:t>
            </a:r>
            <a:r>
              <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ли</a:t>
            </a: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2,9 раза</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Прямоугольник 16"/>
          <p:cNvSpPr/>
          <p:nvPr/>
        </p:nvSpPr>
        <p:spPr>
          <a:xfrm>
            <a:off x="1373017" y="3638810"/>
            <a:ext cx="6120680"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Амплитуда цен на ПВХ сырьё 2012-2018 гг.</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 name="Picture 4" descr="http://rostpoliplast.com/dl_images/udb_photos/udb11-rec7-field3.jpg"/>
          <p:cNvPicPr>
            <a:picLocks noChangeAspect="1" noChangeArrowheads="1"/>
          </p:cNvPicPr>
          <p:nvPr/>
        </p:nvPicPr>
        <p:blipFill rotWithShape="1">
          <a:blip r:embed="rId3">
            <a:extLst>
              <a:ext uri="{28A0092B-C50C-407E-A947-70E740481C1C}">
                <a14:useLocalDpi xmlns:a14="http://schemas.microsoft.com/office/drawing/2010/main" val="0"/>
              </a:ext>
            </a:extLst>
          </a:blip>
          <a:srcRect l="28018"/>
          <a:stretch/>
        </p:blipFill>
        <p:spPr bwMode="auto">
          <a:xfrm rot="5400000">
            <a:off x="6987529" y="4416709"/>
            <a:ext cx="1814138" cy="15348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Схема 17"/>
          <p:cNvGraphicFramePr/>
          <p:nvPr>
            <p:extLst>
              <p:ext uri="{D42A27DB-BD31-4B8C-83A1-F6EECF244321}">
                <p14:modId xmlns:p14="http://schemas.microsoft.com/office/powerpoint/2010/main" val="2670932864"/>
              </p:ext>
            </p:extLst>
          </p:nvPr>
        </p:nvGraphicFramePr>
        <p:xfrm>
          <a:off x="107504" y="4235026"/>
          <a:ext cx="3841255"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9" name="Схема 18"/>
          <p:cNvGraphicFramePr/>
          <p:nvPr>
            <p:extLst>
              <p:ext uri="{D42A27DB-BD31-4B8C-83A1-F6EECF244321}">
                <p14:modId xmlns:p14="http://schemas.microsoft.com/office/powerpoint/2010/main" val="3120895989"/>
              </p:ext>
            </p:extLst>
          </p:nvPr>
        </p:nvGraphicFramePr>
        <p:xfrm>
          <a:off x="107504" y="1324898"/>
          <a:ext cx="3841255" cy="19442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2" name="Прямоугольник 21"/>
          <p:cNvSpPr/>
          <p:nvPr/>
        </p:nvSpPr>
        <p:spPr>
          <a:xfrm>
            <a:off x="3521358" y="1466185"/>
            <a:ext cx="36004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141</a:t>
            </a:r>
            <a:r>
              <a:rPr lang="de-DE"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de-DE"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a:t>
            </a:r>
            <a:r>
              <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ли</a:t>
            </a:r>
          </a:p>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2,4 раза</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72352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Graphic spid="18" grpId="0">
        <p:bldAsOne/>
      </p:bldGraphic>
      <p:bldGraphic spid="19" grpId="0">
        <p:bldAsOne/>
      </p:bldGraphic>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2555776" y="693302"/>
            <a:ext cx="4248472"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Состояние рынка СПК</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хема 3"/>
          <p:cNvGraphicFramePr/>
          <p:nvPr>
            <p:extLst>
              <p:ext uri="{D42A27DB-BD31-4B8C-83A1-F6EECF244321}">
                <p14:modId xmlns:p14="http://schemas.microsoft.com/office/powerpoint/2010/main" val="3245970559"/>
              </p:ext>
            </p:extLst>
          </p:nvPr>
        </p:nvGraphicFramePr>
        <p:xfrm>
          <a:off x="307625" y="1093412"/>
          <a:ext cx="8584855" cy="895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4" name="Схема 13"/>
          <p:cNvGraphicFramePr/>
          <p:nvPr>
            <p:extLst>
              <p:ext uri="{D42A27DB-BD31-4B8C-83A1-F6EECF244321}">
                <p14:modId xmlns:p14="http://schemas.microsoft.com/office/powerpoint/2010/main" val="3274404388"/>
              </p:ext>
            </p:extLst>
          </p:nvPr>
        </p:nvGraphicFramePr>
        <p:xfrm>
          <a:off x="307625" y="1988840"/>
          <a:ext cx="8584855" cy="10081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8" name="Схема 17"/>
          <p:cNvGraphicFramePr/>
          <p:nvPr>
            <p:extLst>
              <p:ext uri="{D42A27DB-BD31-4B8C-83A1-F6EECF244321}">
                <p14:modId xmlns:p14="http://schemas.microsoft.com/office/powerpoint/2010/main" val="1712393698"/>
              </p:ext>
            </p:extLst>
          </p:nvPr>
        </p:nvGraphicFramePr>
        <p:xfrm>
          <a:off x="307625" y="2996952"/>
          <a:ext cx="8728871" cy="108012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aphicFrame>
        <p:nvGraphicFramePr>
          <p:cNvPr id="19" name="Схема 18"/>
          <p:cNvGraphicFramePr/>
          <p:nvPr>
            <p:extLst>
              <p:ext uri="{D42A27DB-BD31-4B8C-83A1-F6EECF244321}">
                <p14:modId xmlns:p14="http://schemas.microsoft.com/office/powerpoint/2010/main" val="2542183940"/>
              </p:ext>
            </p:extLst>
          </p:nvPr>
        </p:nvGraphicFramePr>
        <p:xfrm>
          <a:off x="307625" y="4077072"/>
          <a:ext cx="8836376" cy="1178407"/>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2" name="Схема 11"/>
          <p:cNvGraphicFramePr/>
          <p:nvPr>
            <p:extLst>
              <p:ext uri="{D42A27DB-BD31-4B8C-83A1-F6EECF244321}">
                <p14:modId xmlns:p14="http://schemas.microsoft.com/office/powerpoint/2010/main" val="4049892135"/>
              </p:ext>
            </p:extLst>
          </p:nvPr>
        </p:nvGraphicFramePr>
        <p:xfrm>
          <a:off x="307625" y="5293692"/>
          <a:ext cx="8656863" cy="1213633"/>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Tree>
    <p:extLst>
      <p:ext uri="{BB962C8B-B14F-4D97-AF65-F5344CB8AC3E}">
        <p14:creationId xmlns:p14="http://schemas.microsoft.com/office/powerpoint/2010/main" val="1354085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4" grpId="0">
        <p:bldAsOne/>
      </p:bldGraphic>
      <p:bldGraphic spid="18" grpId="0">
        <p:bldAsOne/>
      </p:bldGraphic>
      <p:bldGraphic spid="19" grpId="0">
        <p:bldAsOne/>
      </p:bldGraphic>
      <p:bldGraphic spid="1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im2-tub-ru.yandex.net/i?id=078fe71d7c340f28a51ee4dff59f777c&amp;n=33&amp;h=215&amp;w=3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53415"/>
            <a:ext cx="5965473" cy="3970827"/>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defRPr/>
            </a:pPr>
            <a:fld id="{5837AFE8-8269-4EC0-8930-E33A389DE16D}" type="slidenum">
              <a:rPr lang="ru-RU" smtClean="0"/>
              <a:pPr>
                <a:defRPr/>
              </a:pPr>
              <a:t>18</a:t>
            </a:fld>
            <a:endParaRPr lang="ru-RU"/>
          </a:p>
        </p:txBody>
      </p:sp>
      <p:sp>
        <p:nvSpPr>
          <p:cNvPr id="5" name="Заголовок 1"/>
          <p:cNvSpPr>
            <a:spLocks noGrp="1"/>
          </p:cNvSpPr>
          <p:nvPr>
            <p:ph type="title"/>
          </p:nvPr>
        </p:nvSpPr>
        <p:spPr>
          <a:xfrm>
            <a:off x="1841925" y="731730"/>
            <a:ext cx="6139172" cy="400110"/>
          </a:xfr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Aft>
                <a:spcPct val="0"/>
              </a:spcAft>
            </a:pP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Рынок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ПВХ-профиля </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России</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endParaRPr>
          </a:p>
        </p:txBody>
      </p:sp>
      <p:sp>
        <p:nvSpPr>
          <p:cNvPr id="9" name="Rectangle 2"/>
          <p:cNvSpPr>
            <a:spLocks noChangeArrowheads="1"/>
          </p:cNvSpPr>
          <p:nvPr/>
        </p:nvSpPr>
        <p:spPr bwMode="auto">
          <a:xfrm>
            <a:off x="125104" y="6570354"/>
            <a:ext cx="7705748" cy="307777"/>
          </a:xfrm>
          <a:prstGeom prst="rect">
            <a:avLst/>
          </a:prstGeom>
          <a:noFill/>
          <a:ln w="9525">
            <a:noFill/>
            <a:miter lim="800000"/>
            <a:headEnd/>
            <a:tailEnd/>
          </a:ln>
        </p:spPr>
        <p:txBody>
          <a:bodyPr wrap="square">
            <a:spAutoFit/>
          </a:bodyPr>
          <a:lstStyle/>
          <a:p>
            <a:r>
              <a:rPr lang="ru-RU" sz="1400" b="0" dirty="0">
                <a:solidFill>
                  <a:schemeClr val="bg1"/>
                </a:solidFill>
              </a:rPr>
              <a:t>Источник: </a:t>
            </a:r>
            <a:r>
              <a:rPr lang="ru-RU" sz="1400" b="0" dirty="0" smtClean="0">
                <a:solidFill>
                  <a:schemeClr val="bg1"/>
                </a:solidFill>
              </a:rPr>
              <a:t>О.К.Н.А. Маркетинг и ОКНА МЕДИА,  декабрь 2015 г.  </a:t>
            </a:r>
            <a:r>
              <a:rPr lang="en-US" sz="1400" b="0" dirty="0" smtClean="0">
                <a:solidFill>
                  <a:schemeClr val="bg1"/>
                </a:solidFill>
              </a:rPr>
              <a:t>www.oknamedia.ru</a:t>
            </a:r>
            <a:endParaRPr lang="ru-RU" sz="1400" b="0" dirty="0">
              <a:solidFill>
                <a:schemeClr val="bg1"/>
              </a:solidFill>
            </a:endParaRPr>
          </a:p>
        </p:txBody>
      </p:sp>
      <p:pic>
        <p:nvPicPr>
          <p:cNvPr id="10"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2" name="Прямоугольник 11"/>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cxnSp>
        <p:nvCxnSpPr>
          <p:cNvPr id="14" name="Прямая соединительная линия 13"/>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5235320" y="1610344"/>
            <a:ext cx="3203803"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Падение рынка происходит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 год подряд</a:t>
            </a:r>
          </a:p>
        </p:txBody>
      </p:sp>
      <p:sp>
        <p:nvSpPr>
          <p:cNvPr id="13" name="Прямоугольник 12"/>
          <p:cNvSpPr/>
          <p:nvPr/>
        </p:nvSpPr>
        <p:spPr>
          <a:xfrm>
            <a:off x="142245" y="5805264"/>
            <a:ext cx="8836374"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 2012 года объём рынка уменьшился на половину</a:t>
            </a:r>
          </a:p>
        </p:txBody>
      </p:sp>
      <p:sp>
        <p:nvSpPr>
          <p:cNvPr id="17" name="Блок-схема: альтернативный процесс 16"/>
          <p:cNvSpPr/>
          <p:nvPr/>
        </p:nvSpPr>
        <p:spPr>
          <a:xfrm>
            <a:off x="341086" y="1250048"/>
            <a:ext cx="1368898" cy="720593"/>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2012/2013</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Блок-схема: альтернативный процесс 17"/>
          <p:cNvSpPr/>
          <p:nvPr/>
        </p:nvSpPr>
        <p:spPr>
          <a:xfrm>
            <a:off x="1761266" y="1970641"/>
            <a:ext cx="1368898" cy="720593"/>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2013/2014</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Блок-схема: альтернативный процесс 18"/>
          <p:cNvSpPr/>
          <p:nvPr/>
        </p:nvSpPr>
        <p:spPr>
          <a:xfrm>
            <a:off x="3155389" y="2669688"/>
            <a:ext cx="1368898" cy="720593"/>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2014/2015</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29%</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Блок-схема: альтернативный процесс 19"/>
          <p:cNvSpPr/>
          <p:nvPr/>
        </p:nvSpPr>
        <p:spPr>
          <a:xfrm>
            <a:off x="4596575" y="3390281"/>
            <a:ext cx="1368898" cy="720593"/>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2015/2016</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Стрелка углом вверх 1"/>
          <p:cNvSpPr/>
          <p:nvPr/>
        </p:nvSpPr>
        <p:spPr>
          <a:xfrm rot="5400000">
            <a:off x="1143447" y="1880572"/>
            <a:ext cx="360040" cy="7205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углом вверх 22"/>
          <p:cNvSpPr/>
          <p:nvPr/>
        </p:nvSpPr>
        <p:spPr>
          <a:xfrm rot="5400000">
            <a:off x="2502278" y="2584561"/>
            <a:ext cx="360040" cy="7205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углом вверх 23"/>
          <p:cNvSpPr/>
          <p:nvPr/>
        </p:nvSpPr>
        <p:spPr>
          <a:xfrm rot="5400000">
            <a:off x="4020115" y="3255261"/>
            <a:ext cx="360040" cy="7205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углом вверх 24"/>
          <p:cNvSpPr/>
          <p:nvPr/>
        </p:nvSpPr>
        <p:spPr>
          <a:xfrm rot="5400000">
            <a:off x="5415597" y="3988992"/>
            <a:ext cx="360040" cy="7205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углом вверх 26"/>
          <p:cNvSpPr/>
          <p:nvPr/>
        </p:nvSpPr>
        <p:spPr>
          <a:xfrm rot="5400000">
            <a:off x="6794055" y="4724096"/>
            <a:ext cx="360040" cy="72059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Блок-схема: альтернативный процесс 27"/>
          <p:cNvSpPr/>
          <p:nvPr/>
        </p:nvSpPr>
        <p:spPr>
          <a:xfrm>
            <a:off x="5965473" y="4100090"/>
            <a:ext cx="1368898" cy="720593"/>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2016/2017</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7</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Блок-схема: альтернативный процесс 28"/>
          <p:cNvSpPr/>
          <p:nvPr/>
        </p:nvSpPr>
        <p:spPr>
          <a:xfrm>
            <a:off x="7346970" y="4770864"/>
            <a:ext cx="1368898" cy="720593"/>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2017/2018</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5</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2729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52"/>
                                        </p:tgtEl>
                                        <p:attrNameLst>
                                          <p:attrName>style.visibility</p:attrName>
                                        </p:attrNameLst>
                                      </p:cBhvr>
                                      <p:to>
                                        <p:strVal val="visible"/>
                                      </p:to>
                                    </p:set>
                                    <p:animEffect transition="in" filter="fade">
                                      <p:cBhvr>
                                        <p:cTn id="84" dur="1000"/>
                                        <p:tgtEl>
                                          <p:spTgt spid="2052"/>
                                        </p:tgtEl>
                                      </p:cBhvr>
                                    </p:animEffect>
                                    <p:anim calcmode="lin" valueType="num">
                                      <p:cBhvr>
                                        <p:cTn id="85" dur="1000" fill="hold"/>
                                        <p:tgtEl>
                                          <p:spTgt spid="2052"/>
                                        </p:tgtEl>
                                        <p:attrNameLst>
                                          <p:attrName>ppt_x</p:attrName>
                                        </p:attrNameLst>
                                      </p:cBhvr>
                                      <p:tavLst>
                                        <p:tav tm="0">
                                          <p:val>
                                            <p:strVal val="#ppt_x"/>
                                          </p:val>
                                        </p:tav>
                                        <p:tav tm="100000">
                                          <p:val>
                                            <p:strVal val="#ppt_x"/>
                                          </p:val>
                                        </p:tav>
                                      </p:tavLst>
                                    </p:anim>
                                    <p:anim calcmode="lin" valueType="num">
                                      <p:cBhvr>
                                        <p:cTn id="86" dur="1000" fill="hold"/>
                                        <p:tgtEl>
                                          <p:spTgt spid="205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1000"/>
                                        <p:tgtEl>
                                          <p:spTgt spid="13"/>
                                        </p:tgtEl>
                                      </p:cBhvr>
                                    </p:animEffect>
                                    <p:anim calcmode="lin" valueType="num">
                                      <p:cBhvr>
                                        <p:cTn id="97" dur="1000" fill="hold"/>
                                        <p:tgtEl>
                                          <p:spTgt spid="13"/>
                                        </p:tgtEl>
                                        <p:attrNameLst>
                                          <p:attrName>ppt_x</p:attrName>
                                        </p:attrNameLst>
                                      </p:cBhvr>
                                      <p:tavLst>
                                        <p:tav tm="0">
                                          <p:val>
                                            <p:strVal val="#ppt_x"/>
                                          </p:val>
                                        </p:tav>
                                        <p:tav tm="100000">
                                          <p:val>
                                            <p:strVal val="#ppt_x"/>
                                          </p:val>
                                        </p:tav>
                                      </p:tavLst>
                                    </p:anim>
                                    <p:anim calcmode="lin" valueType="num">
                                      <p:cBhvr>
                                        <p:cTn id="9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17" grpId="0" animBg="1"/>
      <p:bldP spid="18" grpId="0" animBg="1"/>
      <p:bldP spid="19" grpId="0" animBg="1"/>
      <p:bldP spid="20" grpId="0" animBg="1"/>
      <p:bldP spid="2" grpId="0" animBg="1"/>
      <p:bldP spid="23" grpId="0" animBg="1"/>
      <p:bldP spid="24" grpId="0" animBg="1"/>
      <p:bldP spid="25"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5837AFE8-8269-4EC0-8930-E33A389DE16D}" type="slidenum">
              <a:rPr lang="ru-RU" smtClean="0"/>
              <a:pPr>
                <a:defRPr/>
              </a:pPr>
              <a:t>19</a:t>
            </a:fld>
            <a:endParaRPr lang="ru-RU"/>
          </a:p>
        </p:txBody>
      </p:sp>
      <p:sp>
        <p:nvSpPr>
          <p:cNvPr id="5" name="Заголовок 1"/>
          <p:cNvSpPr>
            <a:spLocks noGrp="1"/>
          </p:cNvSpPr>
          <p:nvPr>
            <p:ph type="title"/>
          </p:nvPr>
        </p:nvSpPr>
        <p:spPr>
          <a:xfrm>
            <a:off x="1841925" y="731730"/>
            <a:ext cx="6139172" cy="400110"/>
          </a:xfr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Aft>
                <a:spcPct val="0"/>
              </a:spcAft>
            </a:pP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Прогноз рынка ПВХ-профиля на </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2019 </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mn-ea"/>
                <a:cs typeface="+mn-cs"/>
              </a:rPr>
              <a:t>год</a:t>
            </a:r>
          </a:p>
        </p:txBody>
      </p:sp>
      <p:sp>
        <p:nvSpPr>
          <p:cNvPr id="9" name="Rectangle 2"/>
          <p:cNvSpPr>
            <a:spLocks noChangeArrowheads="1"/>
          </p:cNvSpPr>
          <p:nvPr/>
        </p:nvSpPr>
        <p:spPr bwMode="auto">
          <a:xfrm>
            <a:off x="125104" y="6570354"/>
            <a:ext cx="7705748" cy="307777"/>
          </a:xfrm>
          <a:prstGeom prst="rect">
            <a:avLst/>
          </a:prstGeom>
          <a:noFill/>
          <a:ln w="9525">
            <a:noFill/>
            <a:miter lim="800000"/>
            <a:headEnd/>
            <a:tailEnd/>
          </a:ln>
        </p:spPr>
        <p:txBody>
          <a:bodyPr wrap="square">
            <a:spAutoFit/>
          </a:bodyPr>
          <a:lstStyle/>
          <a:p>
            <a:r>
              <a:rPr lang="ru-RU" sz="1400" b="0" dirty="0">
                <a:solidFill>
                  <a:schemeClr val="bg1"/>
                </a:solidFill>
              </a:rPr>
              <a:t>Источник: </a:t>
            </a:r>
            <a:r>
              <a:rPr lang="ru-RU" sz="1400" b="0" dirty="0" smtClean="0">
                <a:solidFill>
                  <a:schemeClr val="bg1"/>
                </a:solidFill>
              </a:rPr>
              <a:t>О.К.Н.А. Маркетинг и ОКНА МЕДИА,  декабрь 2015 г.  </a:t>
            </a:r>
            <a:r>
              <a:rPr lang="en-US" sz="1400" b="0" dirty="0" smtClean="0">
                <a:solidFill>
                  <a:schemeClr val="bg1"/>
                </a:solidFill>
              </a:rPr>
              <a:t>www.oknamedia.ru</a:t>
            </a:r>
            <a:endParaRPr lang="ru-RU" sz="1400" b="0" dirty="0">
              <a:solidFill>
                <a:schemeClr val="bg1"/>
              </a:solidFill>
            </a:endParaRPr>
          </a:p>
        </p:txBody>
      </p:sp>
      <p:pic>
        <p:nvPicPr>
          <p:cNvPr id="10" name="Picture 39" descr="http://ryazan.stroyka.ru/upload/iblock/fb6/fb6f493d27883efb2e0cbc06273f38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12" name="Прямоугольник 11"/>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3"/>
              </a:rPr>
              <a:t>info@sppp-sk.ru</a:t>
            </a:r>
            <a:r>
              <a:rPr lang="ru-RU" sz="1000" b="1" dirty="0" smtClean="0">
                <a:latin typeface="Calibri" pitchFamily="34" charset="0"/>
              </a:rPr>
              <a:t>, </a:t>
            </a:r>
            <a:r>
              <a:rPr lang="de-DE" sz="1000" b="1" dirty="0" smtClean="0">
                <a:latin typeface="Calibri" pitchFamily="34" charset="0"/>
                <a:hlinkClick r:id="rId4"/>
              </a:rPr>
              <a:t>www.sppp-sk.ru</a:t>
            </a:r>
            <a:r>
              <a:rPr lang="de-DE" sz="1000" b="1" dirty="0" smtClean="0">
                <a:latin typeface="Calibri" pitchFamily="34" charset="0"/>
              </a:rPr>
              <a:t> </a:t>
            </a:r>
            <a:endParaRPr lang="ru-RU" sz="1000" dirty="0">
              <a:latin typeface="Calibri" pitchFamily="34" charset="0"/>
            </a:endParaRPr>
          </a:p>
        </p:txBody>
      </p:sp>
      <p:cxnSp>
        <p:nvCxnSpPr>
          <p:cNvPr id="14" name="Прямая соединительная линия 13"/>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graphicFrame>
        <p:nvGraphicFramePr>
          <p:cNvPr id="2" name="Схема 1"/>
          <p:cNvGraphicFramePr/>
          <p:nvPr>
            <p:extLst>
              <p:ext uri="{D42A27DB-BD31-4B8C-83A1-F6EECF244321}">
                <p14:modId xmlns:p14="http://schemas.microsoft.com/office/powerpoint/2010/main" val="695468284"/>
              </p:ext>
            </p:extLst>
          </p:nvPr>
        </p:nvGraphicFramePr>
        <p:xfrm>
          <a:off x="703743" y="1412776"/>
          <a:ext cx="7848184" cy="48403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686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2</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2843806" y="692696"/>
            <a:ext cx="324672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Члены СППП</a:t>
            </a:r>
          </a:p>
        </p:txBody>
      </p:sp>
      <p:graphicFrame>
        <p:nvGraphicFramePr>
          <p:cNvPr id="5" name="Диаграмма 4"/>
          <p:cNvGraphicFramePr/>
          <p:nvPr>
            <p:extLst>
              <p:ext uri="{D42A27DB-BD31-4B8C-83A1-F6EECF244321}">
                <p14:modId xmlns:p14="http://schemas.microsoft.com/office/powerpoint/2010/main" val="2566202156"/>
              </p:ext>
            </p:extLst>
          </p:nvPr>
        </p:nvGraphicFramePr>
        <p:xfrm>
          <a:off x="401898" y="1426616"/>
          <a:ext cx="8496944" cy="473868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995936" y="3253626"/>
            <a:ext cx="2592288" cy="646331"/>
          </a:xfrm>
          <a:prstGeom prst="rect">
            <a:avLst/>
          </a:prstGeom>
          <a:noFill/>
        </p:spPr>
        <p:txBody>
          <a:bodyPr wrap="square" rtlCol="0">
            <a:spAutoFit/>
          </a:bodyPr>
          <a:lstStyle/>
          <a:p>
            <a:r>
              <a:rPr lang="ru-RU" dirty="0" smtClean="0">
                <a:solidFill>
                  <a:schemeClr val="bg1"/>
                </a:solidFill>
              </a:rPr>
              <a:t>Доля рынка Членов СППП около 55 %</a:t>
            </a:r>
            <a:endParaRPr lang="de-DE" dirty="0">
              <a:solidFill>
                <a:schemeClr val="bg1"/>
              </a:solidFill>
            </a:endParaRPr>
          </a:p>
        </p:txBody>
      </p:sp>
      <p:sp>
        <p:nvSpPr>
          <p:cNvPr id="12" name="TextBox 11"/>
          <p:cNvSpPr txBox="1"/>
          <p:nvPr/>
        </p:nvSpPr>
        <p:spPr>
          <a:xfrm>
            <a:off x="1619672" y="3392125"/>
            <a:ext cx="1584176" cy="369332"/>
          </a:xfrm>
          <a:prstGeom prst="rect">
            <a:avLst/>
          </a:prstGeom>
          <a:noFill/>
        </p:spPr>
        <p:txBody>
          <a:bodyPr wrap="square" rtlCol="0">
            <a:spAutoFit/>
          </a:bodyPr>
          <a:lstStyle/>
          <a:p>
            <a:r>
              <a:rPr lang="ru-RU" dirty="0" smtClean="0">
                <a:solidFill>
                  <a:schemeClr val="bg1"/>
                </a:solidFill>
              </a:rPr>
              <a:t>Остальные</a:t>
            </a:r>
            <a:endParaRPr lang="de-DE" dirty="0">
              <a:solidFill>
                <a:schemeClr val="bg1"/>
              </a:solidFill>
            </a:endParaRPr>
          </a:p>
        </p:txBody>
      </p:sp>
      <p:sp>
        <p:nvSpPr>
          <p:cNvPr id="13" name="Прямоугольник 12"/>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5"/>
              </a:rPr>
              <a:t>info@sppp-sk.ru</a:t>
            </a:r>
            <a:r>
              <a:rPr lang="ru-RU" sz="1000" b="1" dirty="0" smtClean="0">
                <a:latin typeface="Calibri" pitchFamily="34" charset="0"/>
              </a:rPr>
              <a:t>, </a:t>
            </a:r>
            <a:r>
              <a:rPr lang="de-DE" sz="1000" b="1" dirty="0" smtClean="0">
                <a:latin typeface="Calibri" pitchFamily="34" charset="0"/>
                <a:hlinkClick r:id="rId6"/>
              </a:rPr>
              <a:t>www.sppp-sk.ru</a:t>
            </a:r>
            <a:r>
              <a:rPr lang="de-DE" sz="1000" b="1" dirty="0" smtClean="0">
                <a:latin typeface="Calibri" pitchFamily="34" charset="0"/>
              </a:rPr>
              <a:t> </a:t>
            </a:r>
            <a:endParaRPr lang="ru-RU" sz="1000" dirty="0">
              <a:latin typeface="Calibri" pitchFamily="34" charset="0"/>
            </a:endParaRPr>
          </a:p>
        </p:txBody>
      </p:sp>
    </p:spTree>
    <p:extLst>
      <p:ext uri="{BB962C8B-B14F-4D97-AF65-F5344CB8AC3E}">
        <p14:creationId xmlns:p14="http://schemas.microsoft.com/office/powerpoint/2010/main" val="6515349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20</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1275271" y="2350165"/>
            <a:ext cx="657699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p>
        </p:txBody>
      </p:sp>
      <p:sp>
        <p:nvSpPr>
          <p:cNvPr id="12" name="Прямоугольник 11"/>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Tree>
    <p:extLst>
      <p:ext uri="{BB962C8B-B14F-4D97-AF65-F5344CB8AC3E}">
        <p14:creationId xmlns:p14="http://schemas.microsoft.com/office/powerpoint/2010/main" val="398255494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3</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graphicFrame>
        <p:nvGraphicFramePr>
          <p:cNvPr id="21" name="Схема 20"/>
          <p:cNvGraphicFramePr/>
          <p:nvPr>
            <p:extLst>
              <p:ext uri="{D42A27DB-BD31-4B8C-83A1-F6EECF244321}">
                <p14:modId xmlns:p14="http://schemas.microsoft.com/office/powerpoint/2010/main" val="1151536819"/>
              </p:ext>
            </p:extLst>
          </p:nvPr>
        </p:nvGraphicFramePr>
        <p:xfrm>
          <a:off x="575553" y="4077072"/>
          <a:ext cx="4032448" cy="1594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Схема 21"/>
          <p:cNvGraphicFramePr/>
          <p:nvPr>
            <p:extLst>
              <p:ext uri="{D42A27DB-BD31-4B8C-83A1-F6EECF244321}">
                <p14:modId xmlns:p14="http://schemas.microsoft.com/office/powerpoint/2010/main" val="3655651698"/>
              </p:ext>
            </p:extLst>
          </p:nvPr>
        </p:nvGraphicFramePr>
        <p:xfrm>
          <a:off x="4911511" y="4077072"/>
          <a:ext cx="3908961" cy="15948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3" name="Схема 22"/>
          <p:cNvGraphicFramePr/>
          <p:nvPr>
            <p:extLst>
              <p:ext uri="{D42A27DB-BD31-4B8C-83A1-F6EECF244321}">
                <p14:modId xmlns:p14="http://schemas.microsoft.com/office/powerpoint/2010/main" val="759037098"/>
              </p:ext>
            </p:extLst>
          </p:nvPr>
        </p:nvGraphicFramePr>
        <p:xfrm>
          <a:off x="2248487" y="1988840"/>
          <a:ext cx="4719024" cy="15841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3" name="Прямоугольник 12"/>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19"/>
              </a:rPr>
              <a:t>info@sppp-sk.ru</a:t>
            </a:r>
            <a:r>
              <a:rPr lang="ru-RU" sz="1000" b="1" dirty="0" smtClean="0">
                <a:latin typeface="Calibri" pitchFamily="34" charset="0"/>
              </a:rPr>
              <a:t>, </a:t>
            </a:r>
            <a:r>
              <a:rPr lang="de-DE" sz="1000" b="1" dirty="0" smtClean="0">
                <a:latin typeface="Calibri" pitchFamily="34" charset="0"/>
                <a:hlinkClick r:id="rId20"/>
              </a:rPr>
              <a:t>www.sppp-sk.ru</a:t>
            </a:r>
            <a:r>
              <a:rPr lang="de-DE" sz="1000" b="1" dirty="0" smtClean="0">
                <a:latin typeface="Calibri" pitchFamily="34" charset="0"/>
              </a:rPr>
              <a:t> </a:t>
            </a:r>
            <a:endParaRPr lang="ru-RU" sz="1000" dirty="0">
              <a:latin typeface="Calibri" pitchFamily="34" charset="0"/>
            </a:endParaRPr>
          </a:p>
        </p:txBody>
      </p:sp>
      <p:sp>
        <p:nvSpPr>
          <p:cNvPr id="15" name="Прямоугольник 14"/>
          <p:cNvSpPr/>
          <p:nvPr/>
        </p:nvSpPr>
        <p:spPr>
          <a:xfrm>
            <a:off x="1433783" y="919387"/>
            <a:ext cx="636449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Основные направления работы СППП</a:t>
            </a:r>
          </a:p>
        </p:txBody>
      </p:sp>
    </p:spTree>
    <p:extLst>
      <p:ext uri="{BB962C8B-B14F-4D97-AF65-F5344CB8AC3E}">
        <p14:creationId xmlns:p14="http://schemas.microsoft.com/office/powerpoint/2010/main" val="9170027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2" grpId="0">
        <p:bldAsOne/>
      </p:bldGraphic>
      <p:bldGraphic spid="2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4</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624736"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Анализ рынка ПВХ за 2012-2018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г.г</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837120295"/>
              </p:ext>
            </p:extLst>
          </p:nvPr>
        </p:nvGraphicFramePr>
        <p:xfrm>
          <a:off x="497616" y="1269857"/>
          <a:ext cx="8064896" cy="4926805"/>
        </p:xfrm>
        <a:graphic>
          <a:graphicData uri="http://schemas.openxmlformats.org/drawingml/2006/table">
            <a:tbl>
              <a:tblPr firstRow="1" bandRow="1">
                <a:tableStyleId>{5C22544A-7EE6-4342-B048-85BDC9FD1C3A}</a:tableStyleId>
              </a:tblPr>
              <a:tblGrid>
                <a:gridCol w="2432431"/>
                <a:gridCol w="853736"/>
                <a:gridCol w="635499"/>
                <a:gridCol w="664689"/>
                <a:gridCol w="664689"/>
                <a:gridCol w="664689"/>
                <a:gridCol w="678931"/>
                <a:gridCol w="720080"/>
                <a:gridCol w="750152"/>
              </a:tblGrid>
              <a:tr h="422883">
                <a:tc>
                  <a:txBody>
                    <a:bodyPr/>
                    <a:lstStyle/>
                    <a:p>
                      <a:pPr algn="l" fontAlgn="b"/>
                      <a:r>
                        <a:rPr lang="ru-RU" sz="1800" u="none" strike="noStrike" dirty="0">
                          <a:effectLst/>
                        </a:rPr>
                        <a:t>Наименование</a:t>
                      </a:r>
                      <a:endParaRPr lang="ru-RU" sz="1800" b="1"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effectLst/>
                        </a:rPr>
                        <a:t>Ед. изм.</a:t>
                      </a:r>
                      <a:endParaRPr lang="ru-RU" sz="1800" b="1"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2012</a:t>
                      </a:r>
                      <a:endParaRPr lang="ru-RU" sz="1800" b="1"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2013</a:t>
                      </a:r>
                      <a:endParaRPr lang="ru-RU" sz="1800" b="1"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2014</a:t>
                      </a:r>
                      <a:endParaRPr lang="ru-RU" sz="1800" b="1"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effectLst/>
                        </a:rPr>
                        <a:t>2015</a:t>
                      </a:r>
                      <a:endParaRPr lang="ru-RU" sz="1800" b="1"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effectLst/>
                        </a:rPr>
                        <a:t>2016</a:t>
                      </a:r>
                      <a:endParaRPr lang="ru-RU" sz="1200" b="1" i="0" u="none" strike="noStrike" dirty="0">
                        <a:solidFill>
                          <a:srgbClr val="000000"/>
                        </a:solidFill>
                        <a:effectLst/>
                        <a:latin typeface="Calibri"/>
                      </a:endParaRPr>
                    </a:p>
                  </a:txBody>
                  <a:tcPr marL="8089" marR="8089" marT="8089" marB="0" anchor="ctr"/>
                </a:tc>
                <a:tc>
                  <a:txBody>
                    <a:bodyPr/>
                    <a:lstStyle/>
                    <a:p>
                      <a:pPr marL="0" algn="ctr" defTabSz="914400" rtl="0" eaLnBrk="1" fontAlgn="b" latinLnBrk="0" hangingPunct="1"/>
                      <a:r>
                        <a:rPr lang="ru-RU" sz="1800" b="1" u="none" strike="noStrike" kern="1200" dirty="0" smtClean="0">
                          <a:solidFill>
                            <a:schemeClr val="lt1"/>
                          </a:solidFill>
                          <a:effectLst/>
                          <a:latin typeface="+mn-lt"/>
                          <a:ea typeface="+mn-ea"/>
                          <a:cs typeface="+mn-cs"/>
                        </a:rPr>
                        <a:t>2017</a:t>
                      </a:r>
                      <a:endParaRPr lang="ru-RU" sz="1800" b="1" u="none" strike="noStrike" kern="1200" dirty="0">
                        <a:solidFill>
                          <a:schemeClr val="lt1"/>
                        </a:solidFill>
                        <a:effectLst/>
                        <a:latin typeface="+mn-lt"/>
                        <a:ea typeface="+mn-ea"/>
                        <a:cs typeface="+mn-cs"/>
                      </a:endParaRPr>
                    </a:p>
                  </a:txBody>
                  <a:tcPr marL="8089" marR="8089" marT="8089" marB="0" anchor="ctr"/>
                </a:tc>
                <a:tc>
                  <a:txBody>
                    <a:bodyPr/>
                    <a:lstStyle/>
                    <a:p>
                      <a:pPr marL="0" algn="ctr" defTabSz="914400" rtl="0" eaLnBrk="1" fontAlgn="b" latinLnBrk="0" hangingPunct="1"/>
                      <a:r>
                        <a:rPr lang="ru-RU" sz="1800" b="1" u="none" strike="noStrike" kern="1200" dirty="0" smtClean="0">
                          <a:solidFill>
                            <a:schemeClr val="lt1"/>
                          </a:solidFill>
                          <a:effectLst/>
                          <a:latin typeface="+mn-lt"/>
                          <a:ea typeface="+mn-ea"/>
                          <a:cs typeface="+mn-cs"/>
                        </a:rPr>
                        <a:t>2018</a:t>
                      </a:r>
                      <a:endParaRPr lang="ru-RU" sz="1800" b="1" u="none" strike="noStrike" kern="1200" dirty="0">
                        <a:solidFill>
                          <a:schemeClr val="lt1"/>
                        </a:solidFill>
                        <a:effectLst/>
                        <a:latin typeface="+mn-lt"/>
                        <a:ea typeface="+mn-ea"/>
                        <a:cs typeface="+mn-cs"/>
                      </a:endParaRPr>
                    </a:p>
                  </a:txBody>
                  <a:tcPr marL="8089" marR="8089" marT="8089" marB="0" anchor="ctr"/>
                </a:tc>
              </a:tr>
              <a:tr h="634859">
                <a:tc>
                  <a:txBody>
                    <a:bodyPr/>
                    <a:lstStyle/>
                    <a:p>
                      <a:pPr algn="l" fontAlgn="b"/>
                      <a:r>
                        <a:rPr lang="ru-RU" sz="1800" u="none" strike="noStrike" dirty="0">
                          <a:effectLst/>
                        </a:rPr>
                        <a:t>Емкость рынка ПВХ сырья в </a:t>
                      </a:r>
                      <a:r>
                        <a:rPr lang="ru-RU" sz="1800" u="none" strike="noStrike" dirty="0" smtClean="0">
                          <a:effectLst/>
                        </a:rPr>
                        <a:t>тоннах</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в </a:t>
                      </a:r>
                      <a:r>
                        <a:rPr lang="ru-RU" sz="1800" u="none" strike="noStrike" dirty="0" smtClean="0">
                          <a:effectLst/>
                        </a:rPr>
                        <a:t>тыс. </a:t>
                      </a:r>
                      <a:r>
                        <a:rPr lang="ru-RU" sz="1800" u="none" strike="noStrike" dirty="0">
                          <a:effectLst/>
                        </a:rPr>
                        <a:t>тонн</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1139</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1091</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solidFill>
                            <a:schemeClr val="tx1"/>
                          </a:solidFill>
                          <a:effectLst/>
                        </a:rPr>
                        <a:t>1103</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mn-lt"/>
                        </a:rPr>
                        <a:t>953</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942</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932</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939</a:t>
                      </a:r>
                      <a:endParaRPr lang="ru-RU" sz="1800" b="0" i="0" u="none" strike="noStrike" dirty="0">
                        <a:solidFill>
                          <a:schemeClr val="tx1"/>
                        </a:solidFill>
                        <a:effectLst/>
                        <a:latin typeface="Calibri"/>
                      </a:endParaRPr>
                    </a:p>
                  </a:txBody>
                  <a:tcPr marL="8089" marR="8089" marT="8089" marB="0" anchor="ctr"/>
                </a:tc>
              </a:tr>
              <a:tr h="634859">
                <a:tc>
                  <a:txBody>
                    <a:bodyPr/>
                    <a:lstStyle/>
                    <a:p>
                      <a:pPr algn="l" fontAlgn="b"/>
                      <a:r>
                        <a:rPr lang="ru-RU" sz="1800" u="none" strike="noStrike" dirty="0">
                          <a:effectLst/>
                        </a:rPr>
                        <a:t>Итого, </a:t>
                      </a:r>
                      <a:r>
                        <a:rPr lang="ru-RU" sz="1800" u="none" strike="noStrike" dirty="0" smtClean="0">
                          <a:effectLst/>
                        </a:rPr>
                        <a:t>ПВХ-</a:t>
                      </a:r>
                      <a:r>
                        <a:rPr lang="ru-RU" sz="1800" u="none" strike="noStrike" dirty="0" err="1" smtClean="0">
                          <a:effectLst/>
                        </a:rPr>
                        <a:t>сусп</a:t>
                      </a:r>
                      <a:r>
                        <a:rPr lang="ru-RU" sz="1800" u="none" strike="noStrike" dirty="0" smtClean="0">
                          <a:effectLst/>
                        </a:rPr>
                        <a:t>. </a:t>
                      </a:r>
                      <a:r>
                        <a:rPr lang="ru-RU" sz="1800" u="none" strike="noStrike" dirty="0">
                          <a:effectLst/>
                        </a:rPr>
                        <a:t>на </a:t>
                      </a:r>
                      <a:r>
                        <a:rPr lang="ru-RU" sz="1800" u="none" strike="noStrike" dirty="0" smtClean="0">
                          <a:effectLst/>
                        </a:rPr>
                        <a:t>профиль</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в </a:t>
                      </a:r>
                      <a:r>
                        <a:rPr lang="ru-RU" sz="1800" u="none" strike="noStrike" dirty="0" smtClean="0">
                          <a:effectLst/>
                        </a:rPr>
                        <a:t>тыс. </a:t>
                      </a:r>
                      <a:r>
                        <a:rPr lang="ru-RU" sz="1800" u="none" strike="noStrike" dirty="0">
                          <a:effectLst/>
                        </a:rPr>
                        <a:t>тонн</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chemeClr val="dk1"/>
                          </a:solidFill>
                          <a:effectLst/>
                          <a:latin typeface="+mn-lt"/>
                        </a:rPr>
                        <a:t>495</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chemeClr val="dk1"/>
                          </a:solidFill>
                          <a:effectLst/>
                          <a:latin typeface="+mn-lt"/>
                        </a:rPr>
                        <a:t>456</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mn-lt"/>
                        </a:rPr>
                        <a:t>427</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mn-lt"/>
                        </a:rPr>
                        <a:t>30</a:t>
                      </a:r>
                      <a:r>
                        <a:rPr lang="de-DE" sz="1800" b="0" i="0" u="none" strike="noStrike" dirty="0" smtClean="0">
                          <a:solidFill>
                            <a:schemeClr val="tx1"/>
                          </a:solidFill>
                          <a:effectLst/>
                          <a:latin typeface="+mn-lt"/>
                        </a:rPr>
                        <a:t>4</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260</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242</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225</a:t>
                      </a:r>
                      <a:endParaRPr lang="ru-RU" sz="1800" b="0" i="0" u="none" strike="noStrike" dirty="0">
                        <a:solidFill>
                          <a:schemeClr val="tx1"/>
                        </a:solidFill>
                        <a:effectLst/>
                        <a:latin typeface="Calibri"/>
                      </a:endParaRPr>
                    </a:p>
                  </a:txBody>
                  <a:tcPr marL="8089" marR="8089" marT="8089" marB="0" anchor="ctr"/>
                </a:tc>
              </a:tr>
              <a:tr h="688688">
                <a:tc>
                  <a:txBody>
                    <a:bodyPr/>
                    <a:lstStyle/>
                    <a:p>
                      <a:pPr marL="0" algn="l" defTabSz="914400" rtl="0" eaLnBrk="1" fontAlgn="b" latinLnBrk="0" hangingPunct="1"/>
                      <a:r>
                        <a:rPr lang="ru-RU" sz="1800" u="none" strike="noStrike" kern="1200" dirty="0" smtClean="0">
                          <a:effectLst/>
                        </a:rPr>
                        <a:t>Доля </a:t>
                      </a:r>
                      <a:endParaRPr lang="ru-RU" sz="1800" u="none" strike="noStrike" kern="1200" dirty="0">
                        <a:solidFill>
                          <a:schemeClr val="dk1"/>
                        </a:solidFill>
                        <a:effectLst/>
                        <a:latin typeface="+mn-lt"/>
                        <a:ea typeface="+mn-ea"/>
                        <a:cs typeface="+mn-cs"/>
                      </a:endParaRPr>
                    </a:p>
                  </a:txBody>
                  <a:tcPr marL="8089" marR="8089" marT="8089" marB="0" anchor="ctr"/>
                </a:tc>
                <a:tc>
                  <a:txBody>
                    <a:bodyPr/>
                    <a:lstStyle/>
                    <a:p>
                      <a:pPr algn="ctr" fontAlgn="b"/>
                      <a:r>
                        <a:rPr lang="ru-RU" sz="1800" u="none" strike="noStrike" dirty="0" smtClean="0">
                          <a:effectLst/>
                        </a:rPr>
                        <a:t>%</a:t>
                      </a:r>
                      <a:endParaRPr lang="ru-RU" sz="1800" b="0" i="0" u="none" strike="noStrike" dirty="0">
                        <a:solidFill>
                          <a:srgbClr val="000000"/>
                        </a:solidFill>
                        <a:effectLst/>
                        <a:latin typeface="Calibri"/>
                      </a:endParaRPr>
                    </a:p>
                  </a:txBody>
                  <a:tcPr marL="8089" marR="8089" marT="8089" marB="0" anchor="ctr"/>
                </a:tc>
                <a:tc>
                  <a:txBody>
                    <a:bodyPr/>
                    <a:lstStyle/>
                    <a:p>
                      <a:pPr marL="0" algn="ctr" defTabSz="914400" rtl="0" eaLnBrk="1" fontAlgn="b" latinLnBrk="0" hangingPunct="1"/>
                      <a:r>
                        <a:rPr lang="ru-RU" sz="1800" b="0" i="0" u="none" strike="noStrike" kern="1200" dirty="0">
                          <a:solidFill>
                            <a:schemeClr val="dk1"/>
                          </a:solidFill>
                          <a:effectLst/>
                          <a:latin typeface="+mn-lt"/>
                          <a:ea typeface="+mn-ea"/>
                          <a:cs typeface="+mn-cs"/>
                        </a:rPr>
                        <a:t>43%</a:t>
                      </a:r>
                    </a:p>
                  </a:txBody>
                  <a:tcPr marL="9525" marR="9525" marT="9525" marB="0" anchor="ctr"/>
                </a:tc>
                <a:tc>
                  <a:txBody>
                    <a:bodyPr/>
                    <a:lstStyle/>
                    <a:p>
                      <a:pPr marL="0" algn="ctr" defTabSz="914400" rtl="0" eaLnBrk="1" fontAlgn="b" latinLnBrk="0" hangingPunct="1"/>
                      <a:r>
                        <a:rPr lang="ru-RU" sz="1800" b="0" i="0" u="none" strike="noStrike" kern="1200" dirty="0">
                          <a:solidFill>
                            <a:schemeClr val="dk1"/>
                          </a:solidFill>
                          <a:effectLst/>
                          <a:latin typeface="+mn-lt"/>
                          <a:ea typeface="+mn-ea"/>
                          <a:cs typeface="+mn-cs"/>
                        </a:rPr>
                        <a:t>42%</a:t>
                      </a:r>
                    </a:p>
                  </a:txBody>
                  <a:tcPr marL="9525" marR="9525" marT="9525" marB="0" anchor="ctr"/>
                </a:tc>
                <a:tc>
                  <a:txBody>
                    <a:bodyPr/>
                    <a:lstStyle/>
                    <a:p>
                      <a:pPr marL="0" algn="ctr" defTabSz="914400" rtl="0" eaLnBrk="1" fontAlgn="b" latinLnBrk="0" hangingPunct="1"/>
                      <a:r>
                        <a:rPr lang="ru-RU" sz="1800" b="0" i="0" u="none" strike="noStrike" kern="1200" dirty="0" smtClean="0">
                          <a:solidFill>
                            <a:schemeClr val="dk1"/>
                          </a:solidFill>
                          <a:effectLst/>
                          <a:latin typeface="+mn-lt"/>
                          <a:ea typeface="+mn-ea"/>
                          <a:cs typeface="+mn-cs"/>
                        </a:rPr>
                        <a:t>39%</a:t>
                      </a:r>
                      <a:endParaRPr lang="ru-RU" sz="1800" b="0" i="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ru-RU" sz="1800" b="0" i="0" u="none" strike="noStrike" kern="1200" dirty="0" smtClean="0">
                          <a:solidFill>
                            <a:schemeClr val="tx1"/>
                          </a:solidFill>
                          <a:effectLst/>
                          <a:latin typeface="+mn-lt"/>
                          <a:ea typeface="+mn-ea"/>
                          <a:cs typeface="+mn-cs"/>
                        </a:rPr>
                        <a:t>32%</a:t>
                      </a:r>
                      <a:endParaRPr lang="ru-RU" sz="18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ru-RU" sz="1800" b="0" i="0" u="none" strike="noStrike" kern="1200" dirty="0" smtClean="0">
                          <a:solidFill>
                            <a:schemeClr val="tx1"/>
                          </a:solidFill>
                          <a:effectLst/>
                          <a:latin typeface="+mn-lt"/>
                          <a:ea typeface="+mn-ea"/>
                          <a:cs typeface="+mn-cs"/>
                        </a:rPr>
                        <a:t>28%</a:t>
                      </a:r>
                      <a:endParaRPr lang="ru-RU" sz="18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ru-RU" sz="1800" b="0" i="0" u="none" strike="noStrike" kern="1200" dirty="0" smtClean="0">
                          <a:solidFill>
                            <a:schemeClr val="tx1"/>
                          </a:solidFill>
                          <a:effectLst/>
                          <a:latin typeface="+mn-lt"/>
                          <a:ea typeface="+mn-ea"/>
                          <a:cs typeface="+mn-cs"/>
                        </a:rPr>
                        <a:t>25%</a:t>
                      </a:r>
                      <a:endParaRPr lang="ru-RU" sz="1800" b="0" i="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ru-RU" sz="1800" b="0" i="0" u="none" strike="noStrike" kern="1200" dirty="0" smtClean="0">
                          <a:solidFill>
                            <a:schemeClr val="tx1"/>
                          </a:solidFill>
                          <a:effectLst/>
                          <a:latin typeface="+mn-lt"/>
                          <a:ea typeface="+mn-ea"/>
                          <a:cs typeface="+mn-cs"/>
                        </a:rPr>
                        <a:t>24%</a:t>
                      </a:r>
                      <a:endParaRPr lang="ru-RU" sz="1800" b="0" i="0" u="none" strike="noStrike" kern="1200" dirty="0">
                        <a:solidFill>
                          <a:schemeClr val="tx1"/>
                        </a:solidFill>
                        <a:effectLst/>
                        <a:latin typeface="+mn-lt"/>
                        <a:ea typeface="+mn-ea"/>
                        <a:cs typeface="+mn-cs"/>
                      </a:endParaRPr>
                    </a:p>
                  </a:txBody>
                  <a:tcPr marL="9525" marR="9525" marT="9525" marB="0" anchor="ctr"/>
                </a:tc>
              </a:tr>
              <a:tr h="634859">
                <a:tc>
                  <a:txBody>
                    <a:bodyPr/>
                    <a:lstStyle/>
                    <a:p>
                      <a:pPr marL="0" algn="l" defTabSz="914400" rtl="0" eaLnBrk="1" fontAlgn="b" latinLnBrk="0" hangingPunct="1"/>
                      <a:r>
                        <a:rPr lang="ru-RU" sz="1800" u="none" strike="noStrike" kern="1200" dirty="0">
                          <a:effectLst/>
                        </a:rPr>
                        <a:t>Средняя </a:t>
                      </a:r>
                      <a:r>
                        <a:rPr lang="ru-RU" sz="1800" u="none" strike="noStrike" kern="1200" dirty="0" smtClean="0">
                          <a:effectLst/>
                        </a:rPr>
                        <a:t>стоимость </a:t>
                      </a:r>
                      <a:r>
                        <a:rPr lang="ru-RU" sz="1800" u="none" strike="noStrike" kern="1200" dirty="0">
                          <a:effectLst/>
                        </a:rPr>
                        <a:t>ПВХ сырья за 1 </a:t>
                      </a:r>
                      <a:r>
                        <a:rPr lang="ru-RU" sz="1800" u="none" strike="noStrike" kern="1200" dirty="0" smtClean="0">
                          <a:effectLst/>
                        </a:rPr>
                        <a:t>тонну</a:t>
                      </a:r>
                      <a:endParaRPr lang="ru-RU" sz="1800" u="none" strike="noStrike" kern="1200" dirty="0">
                        <a:solidFill>
                          <a:schemeClr val="dk1"/>
                        </a:solidFill>
                        <a:effectLst/>
                        <a:latin typeface="+mn-lt"/>
                        <a:ea typeface="+mn-ea"/>
                        <a:cs typeface="+mn-cs"/>
                      </a:endParaRPr>
                    </a:p>
                  </a:txBody>
                  <a:tcPr marL="8089" marR="8089" marT="8089" marB="0" anchor="ctr"/>
                </a:tc>
                <a:tc>
                  <a:txBody>
                    <a:bodyPr/>
                    <a:lstStyle/>
                    <a:p>
                      <a:pPr algn="ctr" fontAlgn="b"/>
                      <a:r>
                        <a:rPr lang="ru-RU" sz="1800" b="0" i="0" u="none" strike="noStrike" dirty="0" smtClean="0">
                          <a:solidFill>
                            <a:schemeClr val="dk1"/>
                          </a:solidFill>
                          <a:effectLst/>
                          <a:latin typeface="+mn-lt"/>
                        </a:rPr>
                        <a:t>тыс. руб.</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effectLst/>
                        </a:rPr>
                        <a:t>31,3</a:t>
                      </a:r>
                      <a:endParaRPr lang="ru-RU" sz="1800" b="0" i="0" u="none" strike="noStrike" dirty="0">
                        <a:solidFill>
                          <a:srgbClr val="FF0000"/>
                        </a:solidFill>
                        <a:effectLst/>
                        <a:latin typeface="Calibri"/>
                      </a:endParaRPr>
                    </a:p>
                  </a:txBody>
                  <a:tcPr marL="8089" marR="8089" marT="8089" marB="0" anchor="ctr"/>
                </a:tc>
                <a:tc>
                  <a:txBody>
                    <a:bodyPr/>
                    <a:lstStyle/>
                    <a:p>
                      <a:pPr algn="ctr" fontAlgn="b"/>
                      <a:r>
                        <a:rPr lang="ru-RU" sz="1800" b="0" i="0" u="none" strike="noStrike" dirty="0" smtClean="0">
                          <a:solidFill>
                            <a:schemeClr val="dk1"/>
                          </a:solidFill>
                          <a:effectLst/>
                          <a:latin typeface="+mn-lt"/>
                        </a:rPr>
                        <a:t>31,8</a:t>
                      </a:r>
                      <a:endParaRPr lang="ru-RU" sz="1800" b="0" i="0" u="none" strike="noStrike" dirty="0">
                        <a:solidFill>
                          <a:srgbClr val="FF0000"/>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mn-lt"/>
                        </a:rPr>
                        <a:t>36,7</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u="none" strike="noStrike" dirty="0" smtClean="0">
                          <a:solidFill>
                            <a:schemeClr val="tx1"/>
                          </a:solidFill>
                          <a:effectLst/>
                        </a:rPr>
                        <a:t>62,7</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73,5</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69,3</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75,5</a:t>
                      </a:r>
                      <a:endParaRPr lang="ru-RU" sz="1800" b="0" i="0" u="none" strike="noStrike" dirty="0">
                        <a:solidFill>
                          <a:schemeClr val="tx1"/>
                        </a:solidFill>
                        <a:effectLst/>
                        <a:latin typeface="Calibri"/>
                      </a:endParaRPr>
                    </a:p>
                  </a:txBody>
                  <a:tcPr marL="8089" marR="8089" marT="8089" marB="0" anchor="ctr"/>
                </a:tc>
              </a:tr>
              <a:tr h="634859">
                <a:tc>
                  <a:txBody>
                    <a:bodyPr/>
                    <a:lstStyle/>
                    <a:p>
                      <a:pPr algn="l" fontAlgn="b"/>
                      <a:r>
                        <a:rPr lang="ru-RU" sz="1800" u="none" strike="noStrike" dirty="0">
                          <a:effectLst/>
                        </a:rPr>
                        <a:t>Объем рынка ПВХ-конструкций в </a:t>
                      </a:r>
                      <a:r>
                        <a:rPr lang="ru-RU" sz="1800" u="none" strike="noStrike" dirty="0" smtClean="0">
                          <a:effectLst/>
                        </a:rPr>
                        <a:t>м2</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в млн. м2</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58</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53</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47</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mn-lt"/>
                        </a:rPr>
                        <a:t>38</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32</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30</a:t>
                      </a:r>
                      <a:endParaRPr lang="ru-RU" sz="1800" b="0" i="0" u="none" strike="noStrike" dirty="0">
                        <a:solidFill>
                          <a:schemeClr val="tx1"/>
                        </a:solidFill>
                        <a:effectLst/>
                        <a:latin typeface="Calibri"/>
                      </a:endParaRPr>
                    </a:p>
                  </a:txBody>
                  <a:tcPr marL="8089" marR="8089" marT="8089" marB="0" anchor="ctr"/>
                </a:tc>
                <a:tc>
                  <a:txBody>
                    <a:bodyPr/>
                    <a:lstStyle/>
                    <a:p>
                      <a:pPr algn="ctr" fontAlgn="b"/>
                      <a:r>
                        <a:rPr lang="ru-RU" sz="1800" b="0" i="0" u="none" strike="noStrike" dirty="0" smtClean="0">
                          <a:solidFill>
                            <a:schemeClr val="tx1"/>
                          </a:solidFill>
                          <a:effectLst/>
                          <a:latin typeface="Calibri"/>
                        </a:rPr>
                        <a:t>28</a:t>
                      </a:r>
                      <a:endParaRPr lang="ru-RU" sz="1800" b="0" i="0" u="none" strike="noStrike" dirty="0">
                        <a:solidFill>
                          <a:schemeClr val="tx1"/>
                        </a:solidFill>
                        <a:effectLst/>
                        <a:latin typeface="Calibri"/>
                      </a:endParaRPr>
                    </a:p>
                  </a:txBody>
                  <a:tcPr marL="8089" marR="8089" marT="8089" marB="0" anchor="ctr"/>
                </a:tc>
              </a:tr>
              <a:tr h="634859">
                <a:tc>
                  <a:txBody>
                    <a:bodyPr/>
                    <a:lstStyle/>
                    <a:p>
                      <a:pPr algn="l" fontAlgn="b"/>
                      <a:r>
                        <a:rPr lang="ru-RU" sz="1800" u="none" strike="noStrike" dirty="0">
                          <a:effectLst/>
                        </a:rPr>
                        <a:t>Среднерыночная цена 1 м2 окна в руб</a:t>
                      </a:r>
                      <a:r>
                        <a:rPr lang="ru-RU" sz="1800" u="none" strike="noStrike" dirty="0" smtClean="0">
                          <a:effectLst/>
                        </a:rPr>
                        <a:t>.</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a:effectLst/>
                        </a:rPr>
                        <a:t>в руб.</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effectLst/>
                        </a:rPr>
                        <a:t>4826</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effectLst/>
                        </a:rPr>
                        <a:t>4726</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u="none" strike="noStrike" dirty="0" smtClean="0">
                          <a:effectLst/>
                        </a:rPr>
                        <a:t>4892</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chemeClr val="dk1"/>
                          </a:solidFill>
                          <a:effectLst/>
                          <a:latin typeface="+mn-lt"/>
                        </a:rPr>
                        <a:t>5008</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rgbClr val="000000"/>
                          </a:solidFill>
                          <a:effectLst/>
                          <a:latin typeface="Calibri"/>
                        </a:rPr>
                        <a:t>5083</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rgbClr val="000000"/>
                          </a:solidFill>
                          <a:effectLst/>
                          <a:latin typeface="Calibri"/>
                        </a:rPr>
                        <a:t>5658</a:t>
                      </a:r>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800" b="0" i="0" u="none" strike="noStrike" dirty="0" smtClean="0">
                          <a:solidFill>
                            <a:srgbClr val="000000"/>
                          </a:solidFill>
                          <a:effectLst/>
                          <a:latin typeface="Calibri"/>
                        </a:rPr>
                        <a:t>5557</a:t>
                      </a:r>
                      <a:endParaRPr lang="ru-RU" sz="1800" b="0" i="0" u="none" strike="noStrike" dirty="0">
                        <a:solidFill>
                          <a:srgbClr val="000000"/>
                        </a:solidFill>
                        <a:effectLst/>
                        <a:latin typeface="Calibri"/>
                      </a:endParaRPr>
                    </a:p>
                  </a:txBody>
                  <a:tcPr marL="8089" marR="8089" marT="8089" marB="0" anchor="ctr"/>
                </a:tc>
              </a:tr>
              <a:tr h="640939">
                <a:tc>
                  <a:txBody>
                    <a:bodyPr/>
                    <a:lstStyle/>
                    <a:p>
                      <a:pPr algn="l" fontAlgn="b"/>
                      <a:r>
                        <a:rPr lang="ru-RU" sz="1800" u="none" strike="noStrike" dirty="0" smtClean="0">
                          <a:effectLst/>
                        </a:rPr>
                        <a:t>Средний</a:t>
                      </a:r>
                      <a:r>
                        <a:rPr lang="ru-RU" sz="1800" u="none" strike="noStrike" baseline="0" dirty="0" smtClean="0">
                          <a:effectLst/>
                        </a:rPr>
                        <a:t> годовой</a:t>
                      </a:r>
                      <a:r>
                        <a:rPr lang="ru-RU" sz="1800" u="none" strike="noStrike" dirty="0" smtClean="0">
                          <a:effectLst/>
                        </a:rPr>
                        <a:t> курс</a:t>
                      </a:r>
                      <a:r>
                        <a:rPr lang="en-US" sz="1800" u="none" strike="noStrike" dirty="0" smtClean="0">
                          <a:effectLst/>
                        </a:rPr>
                        <a:t> $</a:t>
                      </a:r>
                      <a:endParaRPr lang="ru-RU" sz="1800" b="0" i="0" u="none" strike="noStrike" dirty="0">
                        <a:solidFill>
                          <a:srgbClr val="000000"/>
                        </a:solidFill>
                        <a:effectLst/>
                        <a:latin typeface="Calibri"/>
                      </a:endParaRPr>
                    </a:p>
                  </a:txBody>
                  <a:tcPr marL="8089" marR="8089" marT="8089" marB="0" anchor="ctr"/>
                </a:tc>
                <a:tc>
                  <a:txBody>
                    <a:bodyPr/>
                    <a:lstStyle/>
                    <a:p>
                      <a:pPr algn="ctr" fontAlgn="b"/>
                      <a:endParaRPr lang="ru-RU" sz="1800" b="0" i="0" u="none" strike="noStrike" dirty="0">
                        <a:solidFill>
                          <a:srgbClr val="000000"/>
                        </a:solidFill>
                        <a:effectLst/>
                        <a:latin typeface="Calibri"/>
                      </a:endParaRPr>
                    </a:p>
                  </a:txBody>
                  <a:tcPr marL="8089" marR="8089" marT="8089" marB="0" anchor="ctr"/>
                </a:tc>
                <a:tc>
                  <a:txBody>
                    <a:bodyPr/>
                    <a:lstStyle/>
                    <a:p>
                      <a:pPr algn="ctr" fontAlgn="b"/>
                      <a:r>
                        <a:rPr lang="ru-RU" sz="1400" u="none" strike="noStrike" dirty="0">
                          <a:effectLst/>
                        </a:rPr>
                        <a:t>31,0930</a:t>
                      </a:r>
                      <a:endParaRPr lang="ru-RU" sz="1400" b="0" i="0" u="none" strike="noStrike" dirty="0">
                        <a:solidFill>
                          <a:srgbClr val="000000"/>
                        </a:solidFill>
                        <a:effectLst/>
                        <a:latin typeface="Calibri"/>
                      </a:endParaRPr>
                    </a:p>
                  </a:txBody>
                  <a:tcPr marL="8089" marR="8089" marT="8089" marB="0" anchor="ctr"/>
                </a:tc>
                <a:tc>
                  <a:txBody>
                    <a:bodyPr/>
                    <a:lstStyle/>
                    <a:p>
                      <a:pPr algn="ctr" fontAlgn="b"/>
                      <a:r>
                        <a:rPr lang="ru-RU" sz="1400" u="none" strike="noStrike" dirty="0">
                          <a:effectLst/>
                        </a:rPr>
                        <a:t>31,8480</a:t>
                      </a:r>
                      <a:endParaRPr lang="ru-RU" sz="1400" b="0" i="0" u="none" strike="noStrike" dirty="0">
                        <a:solidFill>
                          <a:srgbClr val="000000"/>
                        </a:solidFill>
                        <a:effectLst/>
                        <a:latin typeface="Calibri"/>
                      </a:endParaRPr>
                    </a:p>
                  </a:txBody>
                  <a:tcPr marL="8089" marR="8089" marT="8089" marB="0" anchor="ctr"/>
                </a:tc>
                <a:tc>
                  <a:txBody>
                    <a:bodyPr/>
                    <a:lstStyle/>
                    <a:p>
                      <a:pPr algn="ctr" fontAlgn="b"/>
                      <a:r>
                        <a:rPr lang="ru-RU" sz="1400" u="none" strike="noStrike" dirty="0">
                          <a:effectLst/>
                        </a:rPr>
                        <a:t>38,4217</a:t>
                      </a:r>
                      <a:endParaRPr lang="ru-RU" sz="1400" b="0" i="0" u="none" strike="noStrike" dirty="0">
                        <a:solidFill>
                          <a:srgbClr val="000000"/>
                        </a:solidFill>
                        <a:effectLst/>
                        <a:latin typeface="Calibri"/>
                      </a:endParaRPr>
                    </a:p>
                  </a:txBody>
                  <a:tcPr marL="8089" marR="8089" marT="8089" marB="0" anchor="ctr"/>
                </a:tc>
                <a:tc>
                  <a:txBody>
                    <a:bodyPr/>
                    <a:lstStyle/>
                    <a:p>
                      <a:pPr algn="ctr" fontAlgn="b"/>
                      <a:r>
                        <a:rPr lang="ru-RU" sz="1400" b="0" i="0" u="none" strike="noStrike" dirty="0" smtClean="0">
                          <a:solidFill>
                            <a:srgbClr val="000000"/>
                          </a:solidFill>
                          <a:effectLst/>
                          <a:latin typeface="+mn-lt"/>
                        </a:rPr>
                        <a:t>60,9579</a:t>
                      </a:r>
                      <a:endParaRPr lang="ru-RU" sz="1400" b="0" i="0" u="none" strike="noStrike" dirty="0">
                        <a:solidFill>
                          <a:srgbClr val="000000"/>
                        </a:solidFill>
                        <a:effectLst/>
                        <a:latin typeface="Calibri"/>
                      </a:endParaRPr>
                    </a:p>
                  </a:txBody>
                  <a:tcPr marL="8089" marR="8089" marT="8089" marB="0" anchor="ctr"/>
                </a:tc>
                <a:tc>
                  <a:txBody>
                    <a:bodyPr/>
                    <a:lstStyle/>
                    <a:p>
                      <a:pPr algn="ctr" fontAlgn="b"/>
                      <a:r>
                        <a:rPr lang="ru-RU" sz="1400" b="0" i="0" u="none" strike="noStrike" dirty="0" smtClean="0">
                          <a:solidFill>
                            <a:srgbClr val="000000"/>
                          </a:solidFill>
                          <a:effectLst/>
                          <a:latin typeface="+mn-lt"/>
                        </a:rPr>
                        <a:t>67,7888</a:t>
                      </a:r>
                      <a:endParaRPr lang="ru-RU" sz="1400" b="0" i="0" u="none" strike="noStrike" dirty="0">
                        <a:solidFill>
                          <a:srgbClr val="000000"/>
                        </a:solidFill>
                        <a:effectLst/>
                        <a:latin typeface="Calibri"/>
                      </a:endParaRPr>
                    </a:p>
                  </a:txBody>
                  <a:tcPr marL="8089" marR="8089" marT="8089" marB="0" anchor="ctr"/>
                </a:tc>
                <a:tc>
                  <a:txBody>
                    <a:bodyPr/>
                    <a:lstStyle/>
                    <a:p>
                      <a:pPr algn="ctr" fontAlgn="b"/>
                      <a:r>
                        <a:rPr lang="ru-RU" sz="1400" b="0" i="0" u="none" strike="noStrike" dirty="0" smtClean="0">
                          <a:solidFill>
                            <a:srgbClr val="000000"/>
                          </a:solidFill>
                          <a:effectLst/>
                          <a:latin typeface="+mn-lt"/>
                        </a:rPr>
                        <a:t>62,2522</a:t>
                      </a:r>
                      <a:endParaRPr lang="ru-RU" sz="1400" b="0" i="0" u="none" strike="noStrike" dirty="0">
                        <a:solidFill>
                          <a:srgbClr val="000000"/>
                        </a:solidFill>
                        <a:effectLst/>
                        <a:latin typeface="Calibri"/>
                      </a:endParaRPr>
                    </a:p>
                  </a:txBody>
                  <a:tcPr marL="8089" marR="8089" marT="8089" marB="0" anchor="ctr"/>
                </a:tc>
                <a:tc>
                  <a:txBody>
                    <a:bodyPr/>
                    <a:lstStyle/>
                    <a:p>
                      <a:pPr algn="ctr" fontAlgn="b"/>
                      <a:r>
                        <a:rPr lang="ru-RU" sz="1400" b="0" i="0" u="none" strike="noStrike" dirty="0" smtClean="0">
                          <a:solidFill>
                            <a:srgbClr val="000000"/>
                          </a:solidFill>
                          <a:effectLst/>
                          <a:latin typeface="+mn-lt"/>
                        </a:rPr>
                        <a:t>62,9264</a:t>
                      </a:r>
                      <a:endParaRPr lang="ru-RU" sz="1400" b="0" i="0" u="none" strike="noStrike" dirty="0">
                        <a:solidFill>
                          <a:srgbClr val="000000"/>
                        </a:solidFill>
                        <a:effectLst/>
                        <a:latin typeface="Calibri"/>
                      </a:endParaRPr>
                    </a:p>
                  </a:txBody>
                  <a:tcPr marL="8089" marR="8089" marT="8089" marB="0" anchor="ctr"/>
                </a:tc>
              </a:tr>
            </a:tbl>
          </a:graphicData>
        </a:graphic>
      </p:graphicFrame>
      <p:sp>
        <p:nvSpPr>
          <p:cNvPr id="4" name="TextBox 3"/>
          <p:cNvSpPr txBox="1"/>
          <p:nvPr/>
        </p:nvSpPr>
        <p:spPr>
          <a:xfrm>
            <a:off x="154749" y="6299397"/>
            <a:ext cx="3688830" cy="215444"/>
          </a:xfrm>
          <a:prstGeom prst="rect">
            <a:avLst/>
          </a:prstGeom>
          <a:noFill/>
        </p:spPr>
        <p:txBody>
          <a:bodyPr wrap="none" rtlCol="0">
            <a:spAutoFit/>
          </a:bodyPr>
          <a:lstStyle/>
          <a:p>
            <a:r>
              <a:rPr lang="ru-RU" sz="800" dirty="0" smtClean="0"/>
              <a:t>Использованы материалы компаний Окна Медиа, </a:t>
            </a:r>
            <a:r>
              <a:rPr lang="ru-RU" sz="800" dirty="0" err="1" smtClean="0"/>
              <a:t>Хим</a:t>
            </a:r>
            <a:r>
              <a:rPr lang="ru-RU" sz="800" dirty="0" smtClean="0"/>
              <a:t> Курьер, </a:t>
            </a:r>
            <a:r>
              <a:rPr lang="ru-RU" sz="800" dirty="0" err="1" smtClean="0"/>
              <a:t>Инвентра</a:t>
            </a:r>
            <a:endParaRPr lang="ru-RU" sz="800" dirty="0"/>
          </a:p>
        </p:txBody>
      </p:sp>
    </p:spTree>
    <p:extLst>
      <p:ext uri="{BB962C8B-B14F-4D97-AF65-F5344CB8AC3E}">
        <p14:creationId xmlns:p14="http://schemas.microsoft.com/office/powerpoint/2010/main" val="28942307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5</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75031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Динамика отгрузок ПВХ-сырья </a:t>
            </a:r>
          </a:p>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 2012-2018  </a:t>
            </a:r>
            <a:r>
              <a:rPr lang="ru-RU" sz="2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г.г</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graphicFrame>
        <p:nvGraphicFramePr>
          <p:cNvPr id="5" name="Диаграмма 4"/>
          <p:cNvGraphicFramePr/>
          <p:nvPr>
            <p:extLst>
              <p:ext uri="{D42A27DB-BD31-4B8C-83A1-F6EECF244321}">
                <p14:modId xmlns:p14="http://schemas.microsoft.com/office/powerpoint/2010/main" val="1711349407"/>
              </p:ext>
            </p:extLst>
          </p:nvPr>
        </p:nvGraphicFramePr>
        <p:xfrm>
          <a:off x="107504" y="1484784"/>
          <a:ext cx="8870168" cy="50300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475132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anim calcmode="lin" valueType="num">
                                      <p:cBhvr>
                                        <p:cTn id="8" dur="1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14" dur="1000"/>
                                        <p:tgtEl>
                                          <p:spTgt spid="5">
                                            <p:graphicEl>
                                              <a:chart seriesIdx="-4" categoryIdx="0" bldStep="category"/>
                                            </p:graphicEl>
                                          </p:spTgt>
                                        </p:tgtEl>
                                      </p:cBhvr>
                                    </p:animEffect>
                                    <p:anim calcmode="lin" valueType="num">
                                      <p:cBhvr>
                                        <p:cTn id="15" dur="1000" fill="hold"/>
                                        <p:tgtEl>
                                          <p:spTgt spid="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21" dur="1000"/>
                                        <p:tgtEl>
                                          <p:spTgt spid="5">
                                            <p:graphicEl>
                                              <a:chart seriesIdx="-4" categoryIdx="1" bldStep="category"/>
                                            </p:graphicEl>
                                          </p:spTgt>
                                        </p:tgtEl>
                                      </p:cBhvr>
                                    </p:animEffect>
                                    <p:anim calcmode="lin" valueType="num">
                                      <p:cBhvr>
                                        <p:cTn id="22" dur="1000" fill="hold"/>
                                        <p:tgtEl>
                                          <p:spTgt spid="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28" dur="1000"/>
                                        <p:tgtEl>
                                          <p:spTgt spid="5">
                                            <p:graphicEl>
                                              <a:chart seriesIdx="-4" categoryIdx="2" bldStep="category"/>
                                            </p:graphicEl>
                                          </p:spTgt>
                                        </p:tgtEl>
                                      </p:cBhvr>
                                    </p:animEffect>
                                    <p:anim calcmode="lin" valueType="num">
                                      <p:cBhvr>
                                        <p:cTn id="29" dur="1000" fill="hold"/>
                                        <p:tgtEl>
                                          <p:spTgt spid="5">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fade">
                                      <p:cBhvr>
                                        <p:cTn id="35" dur="1000"/>
                                        <p:tgtEl>
                                          <p:spTgt spid="5">
                                            <p:graphicEl>
                                              <a:chart seriesIdx="-4" categoryIdx="3" bldStep="category"/>
                                            </p:graphicEl>
                                          </p:spTgt>
                                        </p:tgtEl>
                                      </p:cBhvr>
                                    </p:animEffect>
                                    <p:anim calcmode="lin" valueType="num">
                                      <p:cBhvr>
                                        <p:cTn id="36" dur="1000" fill="hold"/>
                                        <p:tgtEl>
                                          <p:spTgt spid="5">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chart seriesIdx="-4" categoryIdx="4" bldStep="category"/>
                                            </p:graphicEl>
                                          </p:spTgt>
                                        </p:tgtEl>
                                        <p:attrNameLst>
                                          <p:attrName>style.visibility</p:attrName>
                                        </p:attrNameLst>
                                      </p:cBhvr>
                                      <p:to>
                                        <p:strVal val="visible"/>
                                      </p:to>
                                    </p:set>
                                    <p:animEffect transition="in" filter="fade">
                                      <p:cBhvr>
                                        <p:cTn id="42" dur="1000"/>
                                        <p:tgtEl>
                                          <p:spTgt spid="5">
                                            <p:graphicEl>
                                              <a:chart seriesIdx="-4" categoryIdx="4" bldStep="category"/>
                                            </p:graphicEl>
                                          </p:spTgt>
                                        </p:tgtEl>
                                      </p:cBhvr>
                                    </p:animEffect>
                                    <p:anim calcmode="lin" valueType="num">
                                      <p:cBhvr>
                                        <p:cTn id="43" dur="1000" fill="hold"/>
                                        <p:tgtEl>
                                          <p:spTgt spid="5">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chart seriesIdx="-4" categoryIdx="5" bldStep="category"/>
                                            </p:graphicEl>
                                          </p:spTgt>
                                        </p:tgtEl>
                                        <p:attrNameLst>
                                          <p:attrName>style.visibility</p:attrName>
                                        </p:attrNameLst>
                                      </p:cBhvr>
                                      <p:to>
                                        <p:strVal val="visible"/>
                                      </p:to>
                                    </p:set>
                                    <p:animEffect transition="in" filter="fade">
                                      <p:cBhvr>
                                        <p:cTn id="49" dur="1000"/>
                                        <p:tgtEl>
                                          <p:spTgt spid="5">
                                            <p:graphicEl>
                                              <a:chart seriesIdx="-4" categoryIdx="5" bldStep="category"/>
                                            </p:graphicEl>
                                          </p:spTgt>
                                        </p:tgtEl>
                                      </p:cBhvr>
                                    </p:animEffect>
                                    <p:anim calcmode="lin" valueType="num">
                                      <p:cBhvr>
                                        <p:cTn id="50" dur="1000" fill="hold"/>
                                        <p:tgtEl>
                                          <p:spTgt spid="5">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graphicEl>
                                              <a:chart seriesIdx="-4" categoryIdx="6" bldStep="category"/>
                                            </p:graphicEl>
                                          </p:spTgt>
                                        </p:tgtEl>
                                        <p:attrNameLst>
                                          <p:attrName>style.visibility</p:attrName>
                                        </p:attrNameLst>
                                      </p:cBhvr>
                                      <p:to>
                                        <p:strVal val="visible"/>
                                      </p:to>
                                    </p:set>
                                    <p:animEffect transition="in" filter="fade">
                                      <p:cBhvr>
                                        <p:cTn id="56" dur="1000"/>
                                        <p:tgtEl>
                                          <p:spTgt spid="5">
                                            <p:graphicEl>
                                              <a:chart seriesIdx="-4" categoryIdx="6" bldStep="category"/>
                                            </p:graphicEl>
                                          </p:spTgt>
                                        </p:tgtEl>
                                      </p:cBhvr>
                                    </p:animEffect>
                                    <p:anim calcmode="lin" valueType="num">
                                      <p:cBhvr>
                                        <p:cTn id="57" dur="1000" fill="hold"/>
                                        <p:tgtEl>
                                          <p:spTgt spid="5">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6</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750317"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Доля российских производителей ПВХ-сырья </a:t>
            </a:r>
          </a:p>
        </p:txBody>
      </p:sp>
      <p:graphicFrame>
        <p:nvGraphicFramePr>
          <p:cNvPr id="4" name="Диаграмма 3"/>
          <p:cNvGraphicFramePr/>
          <p:nvPr>
            <p:extLst>
              <p:ext uri="{D42A27DB-BD31-4B8C-83A1-F6EECF244321}">
                <p14:modId xmlns:p14="http://schemas.microsoft.com/office/powerpoint/2010/main" val="3883789810"/>
              </p:ext>
            </p:extLst>
          </p:nvPr>
        </p:nvGraphicFramePr>
        <p:xfrm>
          <a:off x="467544" y="1397000"/>
          <a:ext cx="8352928" cy="49123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125556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40737117"/>
              </p:ext>
            </p:extLst>
          </p:nvPr>
        </p:nvGraphicFramePr>
        <p:xfrm>
          <a:off x="307628" y="1556794"/>
          <a:ext cx="8584852" cy="4668642"/>
        </p:xfrm>
        <a:graphic>
          <a:graphicData uri="http://schemas.openxmlformats.org/drawingml/2006/table">
            <a:tbl>
              <a:tblPr firstRow="1" bandRow="1">
                <a:tableStyleId>{5C22544A-7EE6-4342-B048-85BDC9FD1C3A}</a:tableStyleId>
              </a:tblPr>
              <a:tblGrid>
                <a:gridCol w="2968228"/>
                <a:gridCol w="792088"/>
                <a:gridCol w="792088"/>
                <a:gridCol w="785174"/>
                <a:gridCol w="813353"/>
                <a:gridCol w="813353"/>
                <a:gridCol w="813353"/>
                <a:gridCol w="807215"/>
              </a:tblGrid>
              <a:tr h="507939">
                <a:tc>
                  <a:txBody>
                    <a:bodyPr/>
                    <a:lstStyle/>
                    <a:p>
                      <a:r>
                        <a:rPr lang="ru-RU" dirty="0" smtClean="0"/>
                        <a:t>Изделия из ПВХ</a:t>
                      </a:r>
                      <a:endParaRPr lang="ru-RU" dirty="0"/>
                    </a:p>
                  </a:txBody>
                  <a:tcPr/>
                </a:tc>
                <a:tc>
                  <a:txBody>
                    <a:bodyPr/>
                    <a:lstStyle/>
                    <a:p>
                      <a:r>
                        <a:rPr lang="ru-RU" dirty="0" smtClean="0"/>
                        <a:t>2013/2012</a:t>
                      </a:r>
                      <a:endParaRPr lang="ru-RU" dirty="0"/>
                    </a:p>
                  </a:txBody>
                  <a:tcPr/>
                </a:tc>
                <a:tc>
                  <a:txBody>
                    <a:bodyPr/>
                    <a:lstStyle/>
                    <a:p>
                      <a:r>
                        <a:rPr lang="ru-RU" dirty="0" smtClean="0"/>
                        <a:t>2014/2013</a:t>
                      </a:r>
                      <a:endParaRPr lang="ru-RU" dirty="0"/>
                    </a:p>
                  </a:txBody>
                  <a:tcPr/>
                </a:tc>
                <a:tc>
                  <a:txBody>
                    <a:bodyPr/>
                    <a:lstStyle/>
                    <a:p>
                      <a:r>
                        <a:rPr lang="ru-RU" dirty="0" smtClean="0"/>
                        <a:t>2015/2014</a:t>
                      </a:r>
                      <a:endParaRPr lang="ru-RU" dirty="0"/>
                    </a:p>
                  </a:txBody>
                  <a:tcPr/>
                </a:tc>
                <a:tc>
                  <a:txBody>
                    <a:bodyPr/>
                    <a:lstStyle/>
                    <a:p>
                      <a:r>
                        <a:rPr lang="ru-RU" dirty="0" smtClean="0"/>
                        <a:t>2016/2015</a:t>
                      </a:r>
                      <a:endParaRPr lang="ru-RU" dirty="0"/>
                    </a:p>
                  </a:txBody>
                  <a:tcPr/>
                </a:tc>
                <a:tc>
                  <a:txBody>
                    <a:bodyPr/>
                    <a:lstStyle/>
                    <a:p>
                      <a:r>
                        <a:rPr lang="ru-RU" dirty="0" smtClean="0"/>
                        <a:t>2017/2016</a:t>
                      </a:r>
                      <a:endParaRPr lang="ru-RU" dirty="0"/>
                    </a:p>
                  </a:txBody>
                  <a:tcPr/>
                </a:tc>
                <a:tc>
                  <a:txBody>
                    <a:bodyPr/>
                    <a:lstStyle/>
                    <a:p>
                      <a:r>
                        <a:rPr lang="ru-RU" dirty="0" smtClean="0"/>
                        <a:t>2018/2017</a:t>
                      </a:r>
                      <a:endParaRPr lang="ru-RU" dirty="0"/>
                    </a:p>
                  </a:txBody>
                  <a:tcPr/>
                </a:tc>
                <a:tc>
                  <a:txBody>
                    <a:bodyPr/>
                    <a:lstStyle/>
                    <a:p>
                      <a:r>
                        <a:rPr lang="ru-RU" sz="1050" dirty="0" smtClean="0"/>
                        <a:t>2019/2018</a:t>
                      </a:r>
                    </a:p>
                    <a:p>
                      <a:r>
                        <a:rPr lang="ru-RU" sz="1050" dirty="0" smtClean="0"/>
                        <a:t>прогноз</a:t>
                      </a:r>
                      <a:endParaRPr lang="ru-RU" sz="1050" dirty="0"/>
                    </a:p>
                  </a:txBody>
                  <a:tcPr/>
                </a:tc>
              </a:tr>
              <a:tr h="447618">
                <a:tc>
                  <a:txBody>
                    <a:bodyPr/>
                    <a:lstStyle/>
                    <a:p>
                      <a:r>
                        <a:rPr lang="ru-RU" dirty="0" smtClean="0"/>
                        <a:t>Линолеум</a:t>
                      </a:r>
                      <a:endParaRPr lang="ru-RU" dirty="0"/>
                    </a:p>
                  </a:txBody>
                  <a:tcPr/>
                </a:tc>
                <a:tc>
                  <a:txBody>
                    <a:bodyPr/>
                    <a:lstStyle/>
                    <a:p>
                      <a:pPr algn="ctr"/>
                      <a:r>
                        <a:rPr lang="ru-RU" dirty="0" smtClean="0"/>
                        <a:t>0</a:t>
                      </a:r>
                      <a:endParaRPr lang="ru-RU" dirty="0"/>
                    </a:p>
                  </a:txBody>
                  <a:tcPr/>
                </a:tc>
                <a:tc>
                  <a:txBody>
                    <a:bodyPr/>
                    <a:lstStyle/>
                    <a:p>
                      <a:pPr algn="ctr"/>
                      <a:r>
                        <a:rPr lang="ru-RU" dirty="0" smtClean="0">
                          <a:solidFill>
                            <a:srgbClr val="FF0000"/>
                          </a:solidFill>
                        </a:rPr>
                        <a:t>-2,0</a:t>
                      </a:r>
                      <a:endParaRPr lang="ru-RU" dirty="0">
                        <a:solidFill>
                          <a:srgbClr val="FF0000"/>
                        </a:solidFill>
                      </a:endParaRPr>
                    </a:p>
                  </a:txBody>
                  <a:tcPr/>
                </a:tc>
                <a:tc>
                  <a:txBody>
                    <a:bodyPr/>
                    <a:lstStyle/>
                    <a:p>
                      <a:pPr algn="ctr"/>
                      <a:r>
                        <a:rPr lang="ru-RU" dirty="0" smtClean="0">
                          <a:solidFill>
                            <a:srgbClr val="FF0000"/>
                          </a:solidFill>
                        </a:rPr>
                        <a:t>-4,1</a:t>
                      </a:r>
                      <a:endParaRPr lang="ru-RU" dirty="0">
                        <a:solidFill>
                          <a:srgbClr val="FF0000"/>
                        </a:solidFill>
                      </a:endParaRPr>
                    </a:p>
                  </a:txBody>
                  <a:tcPr/>
                </a:tc>
                <a:tc>
                  <a:txBody>
                    <a:bodyPr/>
                    <a:lstStyle/>
                    <a:p>
                      <a:pPr algn="ctr"/>
                      <a:r>
                        <a:rPr lang="ru-RU" dirty="0" smtClean="0">
                          <a:solidFill>
                            <a:srgbClr val="FF0000"/>
                          </a:solidFill>
                        </a:rPr>
                        <a:t>-10,5</a:t>
                      </a:r>
                      <a:endParaRPr lang="ru-RU" dirty="0">
                        <a:solidFill>
                          <a:srgbClr val="FF0000"/>
                        </a:solidFill>
                      </a:endParaRPr>
                    </a:p>
                  </a:txBody>
                  <a:tcPr/>
                </a:tc>
                <a:tc>
                  <a:txBody>
                    <a:bodyPr/>
                    <a:lstStyle/>
                    <a:p>
                      <a:pPr algn="ctr"/>
                      <a:r>
                        <a:rPr lang="ru-RU" dirty="0" smtClean="0">
                          <a:solidFill>
                            <a:srgbClr val="FF0000"/>
                          </a:solidFill>
                        </a:rPr>
                        <a:t>-3,0</a:t>
                      </a:r>
                      <a:endParaRPr lang="ru-RU" dirty="0">
                        <a:solidFill>
                          <a:srgbClr val="FF0000"/>
                        </a:solidFill>
                      </a:endParaRPr>
                    </a:p>
                  </a:txBody>
                  <a:tcPr/>
                </a:tc>
                <a:tc>
                  <a:txBody>
                    <a:bodyPr/>
                    <a:lstStyle/>
                    <a:p>
                      <a:pPr algn="ctr"/>
                      <a:r>
                        <a:rPr lang="ru-RU" dirty="0" smtClean="0">
                          <a:solidFill>
                            <a:srgbClr val="00B050"/>
                          </a:solidFill>
                        </a:rPr>
                        <a:t>+7,0</a:t>
                      </a:r>
                      <a:endParaRPr lang="ru-RU" dirty="0">
                        <a:solidFill>
                          <a:srgbClr val="00B050"/>
                        </a:solidFill>
                      </a:endParaRPr>
                    </a:p>
                  </a:txBody>
                  <a:tcPr/>
                </a:tc>
                <a:tc>
                  <a:txBody>
                    <a:bodyPr/>
                    <a:lstStyle/>
                    <a:p>
                      <a:pPr algn="ctr"/>
                      <a:r>
                        <a:rPr lang="ru-RU" dirty="0" smtClean="0">
                          <a:solidFill>
                            <a:srgbClr val="00B050"/>
                          </a:solidFill>
                        </a:rPr>
                        <a:t>+</a:t>
                      </a:r>
                      <a:endParaRPr lang="ru-RU" dirty="0">
                        <a:solidFill>
                          <a:srgbClr val="00B050"/>
                        </a:solidFill>
                      </a:endParaRPr>
                    </a:p>
                  </a:txBody>
                  <a:tcPr/>
                </a:tc>
              </a:tr>
              <a:tr h="447618">
                <a:tc>
                  <a:txBody>
                    <a:bodyPr/>
                    <a:lstStyle/>
                    <a:p>
                      <a:r>
                        <a:rPr lang="ru-RU" dirty="0" smtClean="0"/>
                        <a:t>Плёнки</a:t>
                      </a:r>
                      <a:endParaRPr lang="ru-RU" dirty="0"/>
                    </a:p>
                  </a:txBody>
                  <a:tcPr/>
                </a:tc>
                <a:tc>
                  <a:txBody>
                    <a:bodyPr/>
                    <a:lstStyle/>
                    <a:p>
                      <a:pPr algn="ctr"/>
                      <a:r>
                        <a:rPr lang="ru-RU" dirty="0" smtClean="0">
                          <a:solidFill>
                            <a:srgbClr val="FF0000"/>
                          </a:solidFill>
                        </a:rPr>
                        <a:t>-10,9</a:t>
                      </a:r>
                      <a:endParaRPr lang="ru-RU" dirty="0">
                        <a:solidFill>
                          <a:srgbClr val="FF0000"/>
                        </a:solidFill>
                      </a:endParaRPr>
                    </a:p>
                  </a:txBody>
                  <a:tcPr/>
                </a:tc>
                <a:tc>
                  <a:txBody>
                    <a:bodyPr/>
                    <a:lstStyle/>
                    <a:p>
                      <a:pPr algn="ctr"/>
                      <a:r>
                        <a:rPr lang="ru-RU" dirty="0" smtClean="0">
                          <a:solidFill>
                            <a:srgbClr val="00B050"/>
                          </a:solidFill>
                        </a:rPr>
                        <a:t>+10,5</a:t>
                      </a:r>
                      <a:endParaRPr lang="ru-RU" dirty="0">
                        <a:solidFill>
                          <a:srgbClr val="00B050"/>
                        </a:solidFill>
                      </a:endParaRPr>
                    </a:p>
                  </a:txBody>
                  <a:tcPr/>
                </a:tc>
                <a:tc>
                  <a:txBody>
                    <a:bodyPr/>
                    <a:lstStyle/>
                    <a:p>
                      <a:pPr algn="ctr"/>
                      <a:r>
                        <a:rPr lang="ru-RU" dirty="0" smtClean="0">
                          <a:solidFill>
                            <a:srgbClr val="FF0000"/>
                          </a:solidFill>
                        </a:rPr>
                        <a:t>-0,2</a:t>
                      </a:r>
                      <a:endParaRPr lang="ru-RU" dirty="0">
                        <a:solidFill>
                          <a:srgbClr val="FF0000"/>
                        </a:solidFill>
                      </a:endParaRPr>
                    </a:p>
                  </a:txBody>
                  <a:tcPr/>
                </a:tc>
                <a:tc>
                  <a:txBody>
                    <a:bodyPr/>
                    <a:lstStyle/>
                    <a:p>
                      <a:pPr algn="ctr"/>
                      <a:r>
                        <a:rPr lang="ru-RU" dirty="0" smtClean="0">
                          <a:solidFill>
                            <a:srgbClr val="FF0000"/>
                          </a:solidFill>
                        </a:rPr>
                        <a:t>-6,3</a:t>
                      </a:r>
                      <a:endParaRPr lang="ru-RU" dirty="0">
                        <a:solidFill>
                          <a:srgbClr val="FF0000"/>
                        </a:solidFill>
                      </a:endParaRPr>
                    </a:p>
                  </a:txBody>
                  <a:tcPr/>
                </a:tc>
                <a:tc>
                  <a:txBody>
                    <a:bodyPr/>
                    <a:lstStyle/>
                    <a:p>
                      <a:pPr algn="ctr"/>
                      <a:r>
                        <a:rPr lang="ru-RU" dirty="0" smtClean="0">
                          <a:solidFill>
                            <a:srgbClr val="FF0000"/>
                          </a:solidFill>
                        </a:rPr>
                        <a:t>-3,0</a:t>
                      </a:r>
                      <a:endParaRPr lang="ru-RU" dirty="0">
                        <a:solidFill>
                          <a:srgbClr val="FF0000"/>
                        </a:solidFill>
                      </a:endParaRPr>
                    </a:p>
                  </a:txBody>
                  <a:tcPr/>
                </a:tc>
                <a:tc>
                  <a:txBody>
                    <a:bodyPr/>
                    <a:lstStyle/>
                    <a:p>
                      <a:pPr algn="ctr"/>
                      <a:r>
                        <a:rPr lang="ru-RU" dirty="0" smtClean="0">
                          <a:solidFill>
                            <a:srgbClr val="00B050"/>
                          </a:solidFill>
                        </a:rPr>
                        <a:t>+6,0</a:t>
                      </a:r>
                      <a:endParaRPr lang="ru-RU" dirty="0">
                        <a:solidFill>
                          <a:srgbClr val="00B050"/>
                        </a:solidFill>
                      </a:endParaRPr>
                    </a:p>
                  </a:txBody>
                  <a:tcPr/>
                </a:tc>
                <a:tc>
                  <a:txBody>
                    <a:bodyPr/>
                    <a:lstStyle/>
                    <a:p>
                      <a:pPr algn="ctr"/>
                      <a:r>
                        <a:rPr lang="ru-RU" dirty="0" smtClean="0">
                          <a:solidFill>
                            <a:srgbClr val="00B050"/>
                          </a:solidFill>
                        </a:rPr>
                        <a:t>+</a:t>
                      </a:r>
                      <a:endParaRPr lang="ru-RU" dirty="0">
                        <a:solidFill>
                          <a:srgbClr val="00B050"/>
                        </a:solidFill>
                      </a:endParaRPr>
                    </a:p>
                  </a:txBody>
                  <a:tcPr/>
                </a:tc>
              </a:tr>
              <a:tr h="447618">
                <a:tc>
                  <a:txBody>
                    <a:bodyPr/>
                    <a:lstStyle/>
                    <a:p>
                      <a:r>
                        <a:rPr lang="ru-RU" dirty="0" smtClean="0"/>
                        <a:t>Жёсткие композиции</a:t>
                      </a:r>
                      <a:endParaRPr lang="ru-RU" dirty="0"/>
                    </a:p>
                  </a:txBody>
                  <a:tcPr/>
                </a:tc>
                <a:tc>
                  <a:txBody>
                    <a:bodyPr/>
                    <a:lstStyle/>
                    <a:p>
                      <a:pPr algn="ctr"/>
                      <a:r>
                        <a:rPr lang="ru-RU" dirty="0" smtClean="0">
                          <a:solidFill>
                            <a:srgbClr val="FF0000"/>
                          </a:solidFill>
                        </a:rPr>
                        <a:t>-18,5</a:t>
                      </a:r>
                      <a:endParaRPr lang="ru-RU" dirty="0">
                        <a:solidFill>
                          <a:srgbClr val="FF0000"/>
                        </a:solidFill>
                      </a:endParaRPr>
                    </a:p>
                  </a:txBody>
                  <a:tcPr/>
                </a:tc>
                <a:tc>
                  <a:txBody>
                    <a:bodyPr/>
                    <a:lstStyle/>
                    <a:p>
                      <a:pPr algn="ctr"/>
                      <a:r>
                        <a:rPr lang="ru-RU" dirty="0" smtClean="0">
                          <a:solidFill>
                            <a:srgbClr val="FF0000"/>
                          </a:solidFill>
                        </a:rPr>
                        <a:t>-5,2</a:t>
                      </a:r>
                      <a:endParaRPr lang="ru-RU" dirty="0">
                        <a:solidFill>
                          <a:srgbClr val="FF0000"/>
                        </a:solidFill>
                      </a:endParaRPr>
                    </a:p>
                  </a:txBody>
                  <a:tcPr/>
                </a:tc>
                <a:tc>
                  <a:txBody>
                    <a:bodyPr/>
                    <a:lstStyle/>
                    <a:p>
                      <a:pPr algn="ctr"/>
                      <a:r>
                        <a:rPr lang="ru-RU" dirty="0" smtClean="0">
                          <a:solidFill>
                            <a:srgbClr val="FF0000"/>
                          </a:solidFill>
                        </a:rPr>
                        <a:t>-6,4</a:t>
                      </a:r>
                      <a:endParaRPr lang="ru-RU" dirty="0">
                        <a:solidFill>
                          <a:srgbClr val="FF0000"/>
                        </a:solidFill>
                      </a:endParaRPr>
                    </a:p>
                  </a:txBody>
                  <a:tcPr/>
                </a:tc>
                <a:tc>
                  <a:txBody>
                    <a:bodyPr/>
                    <a:lstStyle/>
                    <a:p>
                      <a:pPr algn="ctr"/>
                      <a:r>
                        <a:rPr lang="ru-RU" dirty="0" smtClean="0">
                          <a:solidFill>
                            <a:srgbClr val="FF0000"/>
                          </a:solidFill>
                        </a:rPr>
                        <a:t>-0,5</a:t>
                      </a:r>
                      <a:endParaRPr lang="ru-RU" dirty="0">
                        <a:solidFill>
                          <a:srgbClr val="FF0000"/>
                        </a:solidFill>
                      </a:endParaRPr>
                    </a:p>
                  </a:txBody>
                  <a:tcPr/>
                </a:tc>
                <a:tc>
                  <a:txBody>
                    <a:bodyPr/>
                    <a:lstStyle/>
                    <a:p>
                      <a:pPr algn="ctr"/>
                      <a:r>
                        <a:rPr lang="ru-RU" dirty="0" smtClean="0">
                          <a:solidFill>
                            <a:srgbClr val="00B050"/>
                          </a:solidFill>
                        </a:rPr>
                        <a:t>+2,0</a:t>
                      </a:r>
                      <a:endParaRPr lang="ru-RU" dirty="0">
                        <a:solidFill>
                          <a:srgbClr val="00B050"/>
                        </a:solidFill>
                      </a:endParaRPr>
                    </a:p>
                  </a:txBody>
                  <a:tcPr/>
                </a:tc>
                <a:tc>
                  <a:txBody>
                    <a:bodyPr/>
                    <a:lstStyle/>
                    <a:p>
                      <a:pPr algn="ctr"/>
                      <a:r>
                        <a:rPr lang="ru-RU" dirty="0" smtClean="0">
                          <a:solidFill>
                            <a:srgbClr val="00B050"/>
                          </a:solidFill>
                        </a:rPr>
                        <a:t>+4,0</a:t>
                      </a:r>
                      <a:endParaRPr lang="ru-RU" dirty="0">
                        <a:solidFill>
                          <a:srgbClr val="00B050"/>
                        </a:solidFill>
                      </a:endParaRPr>
                    </a:p>
                  </a:txBody>
                  <a:tcPr/>
                </a:tc>
                <a:tc>
                  <a:txBody>
                    <a:bodyPr/>
                    <a:lstStyle/>
                    <a:p>
                      <a:pPr algn="ctr"/>
                      <a:r>
                        <a:rPr lang="ru-RU" dirty="0" smtClean="0">
                          <a:solidFill>
                            <a:srgbClr val="00B050"/>
                          </a:solidFill>
                        </a:rPr>
                        <a:t>+</a:t>
                      </a:r>
                      <a:endParaRPr lang="ru-RU" dirty="0">
                        <a:solidFill>
                          <a:srgbClr val="00B050"/>
                        </a:solidFill>
                      </a:endParaRPr>
                    </a:p>
                  </a:txBody>
                  <a:tcPr/>
                </a:tc>
              </a:tr>
              <a:tr h="447618">
                <a:tc>
                  <a:txBody>
                    <a:bodyPr/>
                    <a:lstStyle/>
                    <a:p>
                      <a:r>
                        <a:rPr lang="ru-RU" dirty="0" smtClean="0"/>
                        <a:t>Трубы</a:t>
                      </a:r>
                      <a:endParaRPr lang="ru-RU" dirty="0"/>
                    </a:p>
                  </a:txBody>
                  <a:tcPr/>
                </a:tc>
                <a:tc>
                  <a:txBody>
                    <a:bodyPr/>
                    <a:lstStyle/>
                    <a:p>
                      <a:pPr algn="ctr"/>
                      <a:r>
                        <a:rPr lang="ru-RU" dirty="0" smtClean="0">
                          <a:solidFill>
                            <a:srgbClr val="00B050"/>
                          </a:solidFill>
                        </a:rPr>
                        <a:t>+25,0</a:t>
                      </a:r>
                      <a:endParaRPr lang="ru-RU" dirty="0">
                        <a:solidFill>
                          <a:srgbClr val="00B050"/>
                        </a:solidFill>
                      </a:endParaRPr>
                    </a:p>
                  </a:txBody>
                  <a:tcPr/>
                </a:tc>
                <a:tc>
                  <a:txBody>
                    <a:bodyPr/>
                    <a:lstStyle/>
                    <a:p>
                      <a:pPr algn="ctr"/>
                      <a:r>
                        <a:rPr lang="ru-RU" dirty="0" smtClean="0">
                          <a:solidFill>
                            <a:srgbClr val="00B050"/>
                          </a:solidFill>
                        </a:rPr>
                        <a:t>+0,9</a:t>
                      </a:r>
                      <a:endParaRPr lang="ru-RU" dirty="0">
                        <a:solidFill>
                          <a:srgbClr val="00B050"/>
                        </a:solidFill>
                      </a:endParaRPr>
                    </a:p>
                  </a:txBody>
                  <a:tcPr/>
                </a:tc>
                <a:tc>
                  <a:txBody>
                    <a:bodyPr/>
                    <a:lstStyle/>
                    <a:p>
                      <a:pPr algn="ctr"/>
                      <a:r>
                        <a:rPr lang="ru-RU" dirty="0" smtClean="0">
                          <a:solidFill>
                            <a:srgbClr val="FF0000"/>
                          </a:solidFill>
                        </a:rPr>
                        <a:t>-11,0</a:t>
                      </a:r>
                      <a:endParaRPr lang="ru-RU" dirty="0">
                        <a:solidFill>
                          <a:srgbClr val="FF0000"/>
                        </a:solidFill>
                      </a:endParaRPr>
                    </a:p>
                  </a:txBody>
                  <a:tcPr/>
                </a:tc>
                <a:tc>
                  <a:txBody>
                    <a:bodyPr/>
                    <a:lstStyle/>
                    <a:p>
                      <a:pPr algn="ctr"/>
                      <a:r>
                        <a:rPr lang="ru-RU" dirty="0" smtClean="0">
                          <a:solidFill>
                            <a:srgbClr val="FF0000"/>
                          </a:solidFill>
                        </a:rPr>
                        <a:t>-14,0</a:t>
                      </a:r>
                      <a:endParaRPr lang="ru-RU" dirty="0">
                        <a:solidFill>
                          <a:srgbClr val="FF0000"/>
                        </a:solidFill>
                      </a:endParaRPr>
                    </a:p>
                  </a:txBody>
                  <a:tcPr/>
                </a:tc>
                <a:tc>
                  <a:txBody>
                    <a:bodyPr/>
                    <a:lstStyle/>
                    <a:p>
                      <a:pPr algn="ctr"/>
                      <a:r>
                        <a:rPr lang="ru-RU" dirty="0" smtClean="0">
                          <a:solidFill>
                            <a:srgbClr val="FF0000"/>
                          </a:solidFill>
                        </a:rPr>
                        <a:t>-2,0</a:t>
                      </a:r>
                      <a:endParaRPr lang="ru-RU" dirty="0">
                        <a:solidFill>
                          <a:srgbClr val="FF0000"/>
                        </a:solidFill>
                      </a:endParaRPr>
                    </a:p>
                  </a:txBody>
                  <a:tcPr/>
                </a:tc>
                <a:tc>
                  <a:txBody>
                    <a:bodyPr/>
                    <a:lstStyle/>
                    <a:p>
                      <a:pPr algn="ctr"/>
                      <a:r>
                        <a:rPr lang="ru-RU" dirty="0" smtClean="0">
                          <a:solidFill>
                            <a:srgbClr val="00B050"/>
                          </a:solidFill>
                        </a:rPr>
                        <a:t>+5,0</a:t>
                      </a:r>
                      <a:endParaRPr lang="ru-RU" dirty="0">
                        <a:solidFill>
                          <a:srgbClr val="00B050"/>
                        </a:solidFill>
                      </a:endParaRPr>
                    </a:p>
                  </a:txBody>
                  <a:tcPr/>
                </a:tc>
                <a:tc>
                  <a:txBody>
                    <a:bodyPr/>
                    <a:lstStyle/>
                    <a:p>
                      <a:pPr algn="ctr"/>
                      <a:r>
                        <a:rPr lang="ru-RU" dirty="0" smtClean="0">
                          <a:solidFill>
                            <a:srgbClr val="00B050"/>
                          </a:solidFill>
                        </a:rPr>
                        <a:t>+</a:t>
                      </a:r>
                      <a:endParaRPr lang="ru-RU" dirty="0">
                        <a:solidFill>
                          <a:srgbClr val="00B050"/>
                        </a:solidFill>
                      </a:endParaRPr>
                    </a:p>
                  </a:txBody>
                  <a:tcPr/>
                </a:tc>
              </a:tr>
              <a:tr h="447618">
                <a:tc>
                  <a:txBody>
                    <a:bodyPr/>
                    <a:lstStyle/>
                    <a:p>
                      <a:r>
                        <a:rPr lang="ru-RU" dirty="0" smtClean="0"/>
                        <a:t>Кабельные пластикаты</a:t>
                      </a:r>
                      <a:endParaRPr lang="ru-RU" dirty="0"/>
                    </a:p>
                  </a:txBody>
                  <a:tcPr/>
                </a:tc>
                <a:tc>
                  <a:txBody>
                    <a:bodyPr/>
                    <a:lstStyle/>
                    <a:p>
                      <a:pPr algn="ctr"/>
                      <a:r>
                        <a:rPr lang="ru-RU" dirty="0" smtClean="0">
                          <a:solidFill>
                            <a:srgbClr val="FF0000"/>
                          </a:solidFill>
                        </a:rPr>
                        <a:t>-3,5</a:t>
                      </a:r>
                      <a:endParaRPr lang="ru-RU" dirty="0">
                        <a:solidFill>
                          <a:srgbClr val="FF0000"/>
                        </a:solidFill>
                      </a:endParaRPr>
                    </a:p>
                  </a:txBody>
                  <a:tcPr/>
                </a:tc>
                <a:tc>
                  <a:txBody>
                    <a:bodyPr/>
                    <a:lstStyle/>
                    <a:p>
                      <a:pPr algn="ctr"/>
                      <a:r>
                        <a:rPr lang="ru-RU" dirty="0" smtClean="0">
                          <a:solidFill>
                            <a:srgbClr val="FF0000"/>
                          </a:solidFill>
                        </a:rPr>
                        <a:t>-2,2</a:t>
                      </a:r>
                      <a:endParaRPr lang="ru-RU" dirty="0">
                        <a:solidFill>
                          <a:srgbClr val="FF0000"/>
                        </a:solidFill>
                      </a:endParaRPr>
                    </a:p>
                  </a:txBody>
                  <a:tcPr/>
                </a:tc>
                <a:tc>
                  <a:txBody>
                    <a:bodyPr/>
                    <a:lstStyle/>
                    <a:p>
                      <a:pPr algn="ctr"/>
                      <a:r>
                        <a:rPr lang="ru-RU" dirty="0" smtClean="0">
                          <a:solidFill>
                            <a:srgbClr val="FF0000"/>
                          </a:solidFill>
                        </a:rPr>
                        <a:t>-3,9</a:t>
                      </a:r>
                    </a:p>
                  </a:txBody>
                  <a:tcPr/>
                </a:tc>
                <a:tc>
                  <a:txBody>
                    <a:bodyPr/>
                    <a:lstStyle/>
                    <a:p>
                      <a:pPr algn="ctr"/>
                      <a:r>
                        <a:rPr lang="ru-RU" dirty="0" smtClean="0">
                          <a:solidFill>
                            <a:srgbClr val="00B050"/>
                          </a:solidFill>
                        </a:rPr>
                        <a:t>+7,0</a:t>
                      </a:r>
                      <a:endParaRPr lang="ru-RU" dirty="0">
                        <a:solidFill>
                          <a:srgbClr val="00B050"/>
                        </a:solidFill>
                      </a:endParaRPr>
                    </a:p>
                  </a:txBody>
                  <a:tcPr/>
                </a:tc>
                <a:tc>
                  <a:txBody>
                    <a:bodyPr/>
                    <a:lstStyle/>
                    <a:p>
                      <a:pPr algn="ctr"/>
                      <a:r>
                        <a:rPr lang="ru-RU" dirty="0" smtClean="0">
                          <a:solidFill>
                            <a:srgbClr val="00B050"/>
                          </a:solidFill>
                        </a:rPr>
                        <a:t>+4,0</a:t>
                      </a:r>
                      <a:endParaRPr lang="ru-RU" dirty="0">
                        <a:solidFill>
                          <a:srgbClr val="00B050"/>
                        </a:solidFill>
                      </a:endParaRPr>
                    </a:p>
                  </a:txBody>
                  <a:tcPr/>
                </a:tc>
                <a:tc>
                  <a:txBody>
                    <a:bodyPr/>
                    <a:lstStyle/>
                    <a:p>
                      <a:pPr algn="ctr"/>
                      <a:r>
                        <a:rPr lang="ru-RU" dirty="0" smtClean="0">
                          <a:solidFill>
                            <a:srgbClr val="00B050"/>
                          </a:solidFill>
                        </a:rPr>
                        <a:t>+5,0</a:t>
                      </a:r>
                      <a:endParaRPr lang="ru-RU" dirty="0">
                        <a:solidFill>
                          <a:srgbClr val="00B050"/>
                        </a:solidFill>
                      </a:endParaRPr>
                    </a:p>
                  </a:txBody>
                  <a:tcPr/>
                </a:tc>
                <a:tc>
                  <a:txBody>
                    <a:bodyPr/>
                    <a:lstStyle/>
                    <a:p>
                      <a:pPr algn="ctr"/>
                      <a:r>
                        <a:rPr lang="ru-RU" dirty="0" smtClean="0">
                          <a:solidFill>
                            <a:srgbClr val="00B050"/>
                          </a:solidFill>
                        </a:rPr>
                        <a:t>+</a:t>
                      </a:r>
                      <a:endParaRPr lang="ru-RU" dirty="0">
                        <a:solidFill>
                          <a:srgbClr val="00B050"/>
                        </a:solidFill>
                      </a:endParaRPr>
                    </a:p>
                  </a:txBody>
                  <a:tcPr/>
                </a:tc>
              </a:tr>
              <a:tr h="447618">
                <a:tc>
                  <a:txBody>
                    <a:bodyPr/>
                    <a:lstStyle/>
                    <a:p>
                      <a:r>
                        <a:rPr lang="ru-RU" dirty="0" smtClean="0"/>
                        <a:t>Оконный профиль</a:t>
                      </a:r>
                      <a:endParaRPr lang="ru-RU" dirty="0"/>
                    </a:p>
                  </a:txBody>
                  <a:tcPr>
                    <a:solidFill>
                      <a:schemeClr val="accent5"/>
                    </a:solidFill>
                  </a:tcPr>
                </a:tc>
                <a:tc>
                  <a:txBody>
                    <a:bodyPr/>
                    <a:lstStyle/>
                    <a:p>
                      <a:pPr algn="ctr"/>
                      <a:r>
                        <a:rPr lang="ru-RU" dirty="0" smtClean="0">
                          <a:solidFill>
                            <a:srgbClr val="FF0000"/>
                          </a:solidFill>
                        </a:rPr>
                        <a:t>-10</a:t>
                      </a:r>
                      <a:endParaRPr lang="ru-RU" dirty="0">
                        <a:solidFill>
                          <a:srgbClr val="FF0000"/>
                        </a:solidFill>
                      </a:endParaRPr>
                    </a:p>
                  </a:txBody>
                  <a:tcPr>
                    <a:solidFill>
                      <a:schemeClr val="accent5"/>
                    </a:solidFill>
                  </a:tcPr>
                </a:tc>
                <a:tc>
                  <a:txBody>
                    <a:bodyPr/>
                    <a:lstStyle/>
                    <a:p>
                      <a:pPr algn="ctr"/>
                      <a:r>
                        <a:rPr lang="ru-RU" dirty="0" smtClean="0">
                          <a:solidFill>
                            <a:srgbClr val="FF0000"/>
                          </a:solidFill>
                        </a:rPr>
                        <a:t>-12</a:t>
                      </a:r>
                      <a:endParaRPr lang="ru-RU" dirty="0">
                        <a:solidFill>
                          <a:srgbClr val="FF0000"/>
                        </a:solidFill>
                      </a:endParaRPr>
                    </a:p>
                  </a:txBody>
                  <a:tcPr>
                    <a:solidFill>
                      <a:schemeClr val="accent5"/>
                    </a:solidFill>
                  </a:tcPr>
                </a:tc>
                <a:tc>
                  <a:txBody>
                    <a:bodyPr/>
                    <a:lstStyle/>
                    <a:p>
                      <a:pPr algn="ctr"/>
                      <a:r>
                        <a:rPr lang="ru-RU" dirty="0" smtClean="0">
                          <a:solidFill>
                            <a:srgbClr val="FF0000"/>
                          </a:solidFill>
                        </a:rPr>
                        <a:t>-29</a:t>
                      </a:r>
                      <a:endParaRPr lang="ru-RU" dirty="0">
                        <a:solidFill>
                          <a:srgbClr val="FF0000"/>
                        </a:solidFill>
                      </a:endParaRPr>
                    </a:p>
                  </a:txBody>
                  <a:tcPr>
                    <a:solidFill>
                      <a:schemeClr val="accent5"/>
                    </a:solidFill>
                  </a:tcPr>
                </a:tc>
                <a:tc>
                  <a:txBody>
                    <a:bodyPr/>
                    <a:lstStyle/>
                    <a:p>
                      <a:pPr algn="ctr"/>
                      <a:r>
                        <a:rPr lang="ru-RU" dirty="0" smtClean="0">
                          <a:solidFill>
                            <a:srgbClr val="FF0000"/>
                          </a:solidFill>
                        </a:rPr>
                        <a:t>-15</a:t>
                      </a:r>
                      <a:endParaRPr lang="ru-RU" dirty="0">
                        <a:solidFill>
                          <a:srgbClr val="FF0000"/>
                        </a:solidFill>
                      </a:endParaRPr>
                    </a:p>
                  </a:txBody>
                  <a:tcPr>
                    <a:solidFill>
                      <a:schemeClr val="accent5"/>
                    </a:solidFill>
                  </a:tcPr>
                </a:tc>
                <a:tc>
                  <a:txBody>
                    <a:bodyPr/>
                    <a:lstStyle/>
                    <a:p>
                      <a:pPr algn="ctr"/>
                      <a:r>
                        <a:rPr lang="ru-RU" dirty="0" smtClean="0">
                          <a:solidFill>
                            <a:srgbClr val="FF0000"/>
                          </a:solidFill>
                        </a:rPr>
                        <a:t>-7%</a:t>
                      </a:r>
                      <a:endParaRPr lang="ru-RU" dirty="0">
                        <a:solidFill>
                          <a:srgbClr val="FF0000"/>
                        </a:solidFill>
                      </a:endParaRPr>
                    </a:p>
                  </a:txBody>
                  <a:tcPr>
                    <a:solidFill>
                      <a:schemeClr val="accent5"/>
                    </a:solidFill>
                  </a:tcPr>
                </a:tc>
                <a:tc>
                  <a:txBody>
                    <a:bodyPr/>
                    <a:lstStyle/>
                    <a:p>
                      <a:pPr algn="ctr"/>
                      <a:r>
                        <a:rPr lang="ru-RU" dirty="0" smtClean="0">
                          <a:solidFill>
                            <a:srgbClr val="FF0000"/>
                          </a:solidFill>
                        </a:rPr>
                        <a:t>-5%</a:t>
                      </a:r>
                      <a:endParaRPr lang="ru-RU" dirty="0">
                        <a:solidFill>
                          <a:srgbClr val="FF0000"/>
                        </a:solidFill>
                      </a:endParaRPr>
                    </a:p>
                  </a:txBody>
                  <a:tcPr>
                    <a:solidFill>
                      <a:schemeClr val="accent5"/>
                    </a:solidFill>
                  </a:tcPr>
                </a:tc>
                <a:tc>
                  <a:txBody>
                    <a:bodyPr/>
                    <a:lstStyle/>
                    <a:p>
                      <a:pPr algn="ctr"/>
                      <a:r>
                        <a:rPr lang="ru-RU" dirty="0" smtClean="0">
                          <a:solidFill>
                            <a:srgbClr val="FF0000"/>
                          </a:solidFill>
                        </a:rPr>
                        <a:t>-</a:t>
                      </a:r>
                      <a:endParaRPr lang="ru-RU" dirty="0">
                        <a:solidFill>
                          <a:srgbClr val="FF0000"/>
                        </a:solidFill>
                      </a:endParaRPr>
                    </a:p>
                  </a:txBody>
                  <a:tcPr>
                    <a:solidFill>
                      <a:schemeClr val="accent5"/>
                    </a:solidFill>
                  </a:tcPr>
                </a:tc>
              </a:tr>
              <a:tr h="447618">
                <a:tc>
                  <a:txBody>
                    <a:bodyPr/>
                    <a:lstStyle/>
                    <a:p>
                      <a:r>
                        <a:rPr lang="ru-RU" dirty="0" smtClean="0"/>
                        <a:t>ППИ, без оконного</a:t>
                      </a:r>
                      <a:r>
                        <a:rPr lang="ru-RU" baseline="0" dirty="0" smtClean="0"/>
                        <a:t> </a:t>
                      </a:r>
                      <a:r>
                        <a:rPr lang="ru-RU" dirty="0" smtClean="0"/>
                        <a:t>профиля</a:t>
                      </a:r>
                      <a:endParaRPr lang="ru-RU" dirty="0"/>
                    </a:p>
                  </a:txBody>
                  <a:tcPr/>
                </a:tc>
                <a:tc>
                  <a:txBody>
                    <a:bodyPr/>
                    <a:lstStyle/>
                    <a:p>
                      <a:pPr algn="ctr"/>
                      <a:r>
                        <a:rPr lang="ru-RU" dirty="0" smtClean="0"/>
                        <a:t>0</a:t>
                      </a:r>
                      <a:endParaRPr lang="ru-RU" dirty="0"/>
                    </a:p>
                  </a:txBody>
                  <a:tcPr/>
                </a:tc>
                <a:tc>
                  <a:txBody>
                    <a:bodyPr/>
                    <a:lstStyle/>
                    <a:p>
                      <a:pPr algn="ctr"/>
                      <a:r>
                        <a:rPr lang="ru-RU" dirty="0" smtClean="0">
                          <a:solidFill>
                            <a:srgbClr val="FF0000"/>
                          </a:solidFill>
                        </a:rPr>
                        <a:t>-17,0</a:t>
                      </a:r>
                      <a:endParaRPr lang="ru-RU" dirty="0">
                        <a:solidFill>
                          <a:srgbClr val="FF0000"/>
                        </a:solidFill>
                      </a:endParaRPr>
                    </a:p>
                  </a:txBody>
                  <a:tcPr/>
                </a:tc>
                <a:tc>
                  <a:txBody>
                    <a:bodyPr/>
                    <a:lstStyle/>
                    <a:p>
                      <a:pPr algn="ctr"/>
                      <a:r>
                        <a:rPr lang="ru-RU" dirty="0" smtClean="0">
                          <a:solidFill>
                            <a:srgbClr val="FF0000"/>
                          </a:solidFill>
                        </a:rPr>
                        <a:t>-9,1</a:t>
                      </a:r>
                      <a:endParaRPr lang="ru-RU" dirty="0">
                        <a:solidFill>
                          <a:srgbClr val="FF0000"/>
                        </a:solidFill>
                      </a:endParaRPr>
                    </a:p>
                  </a:txBody>
                  <a:tcPr/>
                </a:tc>
                <a:tc>
                  <a:txBody>
                    <a:bodyPr/>
                    <a:lstStyle/>
                    <a:p>
                      <a:pPr algn="ctr"/>
                      <a:r>
                        <a:rPr lang="ru-RU" dirty="0" smtClean="0">
                          <a:solidFill>
                            <a:srgbClr val="FF0000"/>
                          </a:solidFill>
                        </a:rPr>
                        <a:t>-0,5</a:t>
                      </a:r>
                      <a:endParaRPr lang="ru-RU" dirty="0">
                        <a:solidFill>
                          <a:srgbClr val="FF0000"/>
                        </a:solidFill>
                      </a:endParaRPr>
                    </a:p>
                  </a:txBody>
                  <a:tcPr/>
                </a:tc>
                <a:tc>
                  <a:txBody>
                    <a:bodyPr/>
                    <a:lstStyle/>
                    <a:p>
                      <a:pPr algn="ctr"/>
                      <a:r>
                        <a:rPr lang="ru-RU" dirty="0" smtClean="0">
                          <a:solidFill>
                            <a:srgbClr val="FF0000"/>
                          </a:solidFill>
                        </a:rPr>
                        <a:t>-1,0</a:t>
                      </a:r>
                      <a:endParaRPr lang="ru-RU" dirty="0">
                        <a:solidFill>
                          <a:srgbClr val="FF0000"/>
                        </a:solidFill>
                      </a:endParaRPr>
                    </a:p>
                  </a:txBody>
                  <a:tcPr/>
                </a:tc>
                <a:tc>
                  <a:txBody>
                    <a:bodyPr/>
                    <a:lstStyle/>
                    <a:p>
                      <a:pPr algn="ctr"/>
                      <a:r>
                        <a:rPr lang="ru-RU" dirty="0" smtClean="0">
                          <a:solidFill>
                            <a:srgbClr val="00B050"/>
                          </a:solidFill>
                        </a:rPr>
                        <a:t>+1,0</a:t>
                      </a:r>
                      <a:endParaRPr lang="ru-RU" dirty="0">
                        <a:solidFill>
                          <a:srgbClr val="00B050"/>
                        </a:solidFill>
                      </a:endParaRPr>
                    </a:p>
                  </a:txBody>
                  <a:tcPr/>
                </a:tc>
                <a:tc>
                  <a:txBody>
                    <a:bodyPr/>
                    <a:lstStyle/>
                    <a:p>
                      <a:pPr algn="ctr"/>
                      <a:r>
                        <a:rPr lang="ru-RU" dirty="0" smtClean="0">
                          <a:solidFill>
                            <a:srgbClr val="00B050"/>
                          </a:solidFill>
                        </a:rPr>
                        <a:t>+</a:t>
                      </a:r>
                      <a:endParaRPr lang="ru-RU" dirty="0">
                        <a:solidFill>
                          <a:srgbClr val="00B050"/>
                        </a:solidFill>
                      </a:endParaRPr>
                    </a:p>
                  </a:txBody>
                  <a:tcPr/>
                </a:tc>
              </a:tr>
              <a:tr h="447618">
                <a:tc>
                  <a:txBody>
                    <a:bodyPr/>
                    <a:lstStyle/>
                    <a:p>
                      <a:r>
                        <a:rPr lang="ru-RU" dirty="0" smtClean="0"/>
                        <a:t>Некабельные пластикаты</a:t>
                      </a:r>
                      <a:endParaRPr lang="ru-RU" dirty="0"/>
                    </a:p>
                  </a:txBody>
                  <a:tcPr/>
                </a:tc>
                <a:tc>
                  <a:txBody>
                    <a:bodyPr/>
                    <a:lstStyle/>
                    <a:p>
                      <a:pPr algn="ctr"/>
                      <a:r>
                        <a:rPr lang="ru-RU" dirty="0" smtClean="0">
                          <a:solidFill>
                            <a:srgbClr val="FF0000"/>
                          </a:solidFill>
                        </a:rPr>
                        <a:t>-32,3</a:t>
                      </a:r>
                      <a:endParaRPr lang="ru-RU" dirty="0">
                        <a:solidFill>
                          <a:srgbClr val="FF0000"/>
                        </a:solidFill>
                      </a:endParaRPr>
                    </a:p>
                  </a:txBody>
                  <a:tcPr/>
                </a:tc>
                <a:tc>
                  <a:txBody>
                    <a:bodyPr/>
                    <a:lstStyle/>
                    <a:p>
                      <a:pPr algn="ctr"/>
                      <a:r>
                        <a:rPr lang="ru-RU" dirty="0" smtClean="0">
                          <a:solidFill>
                            <a:srgbClr val="FF0000"/>
                          </a:solidFill>
                        </a:rPr>
                        <a:t>-10,8</a:t>
                      </a:r>
                      <a:endParaRPr lang="ru-RU" dirty="0">
                        <a:solidFill>
                          <a:srgbClr val="FF0000"/>
                        </a:solidFill>
                      </a:endParaRPr>
                    </a:p>
                  </a:txBody>
                  <a:tcPr/>
                </a:tc>
                <a:tc>
                  <a:txBody>
                    <a:bodyPr/>
                    <a:lstStyle/>
                    <a:p>
                      <a:pPr algn="ctr"/>
                      <a:r>
                        <a:rPr lang="ru-RU" dirty="0" smtClean="0">
                          <a:solidFill>
                            <a:srgbClr val="FF0000"/>
                          </a:solidFill>
                        </a:rPr>
                        <a:t>-8,1</a:t>
                      </a:r>
                      <a:endParaRPr lang="ru-RU" dirty="0">
                        <a:solidFill>
                          <a:srgbClr val="FF0000"/>
                        </a:solidFill>
                      </a:endParaRPr>
                    </a:p>
                  </a:txBody>
                  <a:tcPr/>
                </a:tc>
                <a:tc>
                  <a:txBody>
                    <a:bodyPr/>
                    <a:lstStyle/>
                    <a:p>
                      <a:pPr algn="ctr"/>
                      <a:r>
                        <a:rPr lang="ru-RU" dirty="0" smtClean="0">
                          <a:solidFill>
                            <a:srgbClr val="FF0000"/>
                          </a:solidFill>
                        </a:rPr>
                        <a:t>-52,0</a:t>
                      </a:r>
                      <a:endParaRPr lang="ru-RU" dirty="0">
                        <a:solidFill>
                          <a:srgbClr val="FF0000"/>
                        </a:solidFill>
                      </a:endParaRPr>
                    </a:p>
                  </a:txBody>
                  <a:tcPr/>
                </a:tc>
                <a:tc>
                  <a:txBody>
                    <a:bodyPr/>
                    <a:lstStyle/>
                    <a:p>
                      <a:pPr algn="ctr"/>
                      <a:r>
                        <a:rPr lang="ru-RU" dirty="0" smtClean="0">
                          <a:solidFill>
                            <a:srgbClr val="00B050"/>
                          </a:solidFill>
                        </a:rPr>
                        <a:t>+1,0</a:t>
                      </a:r>
                      <a:endParaRPr lang="ru-RU" dirty="0">
                        <a:solidFill>
                          <a:srgbClr val="00B050"/>
                        </a:solidFill>
                      </a:endParaRPr>
                    </a:p>
                  </a:txBody>
                  <a:tcPr/>
                </a:tc>
                <a:tc>
                  <a:txBody>
                    <a:bodyPr/>
                    <a:lstStyle/>
                    <a:p>
                      <a:pPr algn="ctr"/>
                      <a:r>
                        <a:rPr lang="ru-RU" dirty="0" smtClean="0">
                          <a:solidFill>
                            <a:srgbClr val="00B050"/>
                          </a:solidFill>
                        </a:rPr>
                        <a:t>+8,0</a:t>
                      </a:r>
                      <a:endParaRPr lang="ru-RU" dirty="0">
                        <a:solidFill>
                          <a:srgbClr val="00B050"/>
                        </a:solidFill>
                      </a:endParaRPr>
                    </a:p>
                  </a:txBody>
                  <a:tcPr/>
                </a:tc>
                <a:tc>
                  <a:txBody>
                    <a:bodyPr/>
                    <a:lstStyle/>
                    <a:p>
                      <a:pPr algn="ctr"/>
                      <a:r>
                        <a:rPr lang="ru-RU" dirty="0" smtClean="0">
                          <a:solidFill>
                            <a:srgbClr val="00B050"/>
                          </a:solidFill>
                        </a:rPr>
                        <a:t>+</a:t>
                      </a:r>
                      <a:endParaRPr lang="ru-RU" dirty="0">
                        <a:solidFill>
                          <a:srgbClr val="00B050"/>
                        </a:solidFill>
                      </a:endParaRPr>
                    </a:p>
                  </a:txBody>
                  <a:tcPr/>
                </a:tc>
              </a:tr>
              <a:tr h="447618">
                <a:tc>
                  <a:txBody>
                    <a:bodyPr/>
                    <a:lstStyle/>
                    <a:p>
                      <a:r>
                        <a:rPr lang="ru-RU" b="1" dirty="0" smtClean="0"/>
                        <a:t>Потребление ПВХ</a:t>
                      </a:r>
                      <a:r>
                        <a:rPr lang="ru-RU" b="1" baseline="0" dirty="0" smtClean="0"/>
                        <a:t> всего</a:t>
                      </a:r>
                      <a:endParaRPr lang="ru-RU" b="1" dirty="0"/>
                    </a:p>
                  </a:txBody>
                  <a:tcPr/>
                </a:tc>
                <a:tc>
                  <a:txBody>
                    <a:bodyPr/>
                    <a:lstStyle/>
                    <a:p>
                      <a:pPr algn="ctr"/>
                      <a:r>
                        <a:rPr lang="ru-RU" b="1" dirty="0" smtClean="0">
                          <a:solidFill>
                            <a:srgbClr val="FF0000"/>
                          </a:solidFill>
                        </a:rPr>
                        <a:t>-4,5</a:t>
                      </a:r>
                      <a:endParaRPr lang="ru-RU" b="1" dirty="0">
                        <a:solidFill>
                          <a:srgbClr val="FF0000"/>
                        </a:solidFill>
                      </a:endParaRPr>
                    </a:p>
                  </a:txBody>
                  <a:tcPr/>
                </a:tc>
                <a:tc>
                  <a:txBody>
                    <a:bodyPr/>
                    <a:lstStyle/>
                    <a:p>
                      <a:pPr algn="ctr"/>
                      <a:r>
                        <a:rPr lang="ru-RU" b="1" dirty="0" smtClean="0">
                          <a:solidFill>
                            <a:srgbClr val="00B050"/>
                          </a:solidFill>
                        </a:rPr>
                        <a:t>+1,1</a:t>
                      </a:r>
                      <a:endParaRPr lang="ru-RU" b="1" dirty="0">
                        <a:solidFill>
                          <a:srgbClr val="00B050"/>
                        </a:solidFill>
                      </a:endParaRPr>
                    </a:p>
                  </a:txBody>
                  <a:tcPr/>
                </a:tc>
                <a:tc>
                  <a:txBody>
                    <a:bodyPr/>
                    <a:lstStyle/>
                    <a:p>
                      <a:pPr algn="ctr"/>
                      <a:r>
                        <a:rPr lang="ru-RU" b="1" dirty="0" smtClean="0">
                          <a:solidFill>
                            <a:srgbClr val="FF0000"/>
                          </a:solidFill>
                        </a:rPr>
                        <a:t>-13,6</a:t>
                      </a:r>
                      <a:endParaRPr lang="ru-RU" b="1" dirty="0">
                        <a:solidFill>
                          <a:srgbClr val="FF0000"/>
                        </a:solidFill>
                      </a:endParaRPr>
                    </a:p>
                  </a:txBody>
                  <a:tcPr/>
                </a:tc>
                <a:tc>
                  <a:txBody>
                    <a:bodyPr/>
                    <a:lstStyle/>
                    <a:p>
                      <a:pPr algn="ctr"/>
                      <a:r>
                        <a:rPr lang="ru-RU" b="1" dirty="0" smtClean="0">
                          <a:solidFill>
                            <a:srgbClr val="FF0000"/>
                          </a:solidFill>
                        </a:rPr>
                        <a:t>-1,3</a:t>
                      </a:r>
                      <a:endParaRPr lang="ru-RU" b="1" dirty="0">
                        <a:solidFill>
                          <a:srgbClr val="FF0000"/>
                        </a:solidFill>
                      </a:endParaRPr>
                    </a:p>
                  </a:txBody>
                  <a:tcPr/>
                </a:tc>
                <a:tc>
                  <a:txBody>
                    <a:bodyPr/>
                    <a:lstStyle/>
                    <a:p>
                      <a:pPr algn="ctr"/>
                      <a:r>
                        <a:rPr lang="ru-RU" b="1" dirty="0" smtClean="0">
                          <a:solidFill>
                            <a:srgbClr val="00B050"/>
                          </a:solidFill>
                        </a:rPr>
                        <a:t>+0,7</a:t>
                      </a:r>
                      <a:endParaRPr lang="ru-RU" b="1" dirty="0">
                        <a:solidFill>
                          <a:srgbClr val="00B050"/>
                        </a:solidFill>
                      </a:endParaRPr>
                    </a:p>
                  </a:txBody>
                  <a:tcPr/>
                </a:tc>
                <a:tc>
                  <a:txBody>
                    <a:bodyPr/>
                    <a:lstStyle/>
                    <a:p>
                      <a:pPr algn="ctr"/>
                      <a:r>
                        <a:rPr lang="ru-RU" b="1" dirty="0" smtClean="0">
                          <a:solidFill>
                            <a:srgbClr val="00B050"/>
                          </a:solidFill>
                        </a:rPr>
                        <a:t>+1,0</a:t>
                      </a:r>
                      <a:endParaRPr lang="ru-RU" b="1" dirty="0">
                        <a:solidFill>
                          <a:srgbClr val="00B050"/>
                        </a:solidFill>
                      </a:endParaRPr>
                    </a:p>
                  </a:txBody>
                  <a:tcPr/>
                </a:tc>
                <a:tc>
                  <a:txBody>
                    <a:bodyPr/>
                    <a:lstStyle/>
                    <a:p>
                      <a:pPr algn="ctr"/>
                      <a:r>
                        <a:rPr lang="ru-RU" b="1" dirty="0" smtClean="0"/>
                        <a:t>0</a:t>
                      </a:r>
                      <a:endParaRPr lang="ru-RU" b="1" dirty="0"/>
                    </a:p>
                  </a:txBody>
                  <a:tcPr/>
                </a:tc>
              </a:tr>
            </a:tbl>
          </a:graphicData>
        </a:graphic>
      </p:graphicFrame>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7</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75031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Производство изделий из ПВХ относительно предыдущего года, %</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Стрелка вправо 8"/>
          <p:cNvSpPr/>
          <p:nvPr/>
        </p:nvSpPr>
        <p:spPr>
          <a:xfrm>
            <a:off x="6300192" y="453711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3923928" y="453530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5508104" y="453530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4690267" y="4532057"/>
            <a:ext cx="288032" cy="21602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7096503" y="4532057"/>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p:cNvSpPr/>
          <p:nvPr/>
        </p:nvSpPr>
        <p:spPr>
          <a:xfrm>
            <a:off x="7956376" y="4535308"/>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3346090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8</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187625" y="693302"/>
            <a:ext cx="7848870"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Объем рынка ПВХ-конструкций в </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мил. м2 за 2012-2018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г.г</a:t>
            </a:r>
            <a:r>
              <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graphicFrame>
        <p:nvGraphicFramePr>
          <p:cNvPr id="4" name="Диаграмма 3"/>
          <p:cNvGraphicFramePr/>
          <p:nvPr>
            <p:extLst>
              <p:ext uri="{D42A27DB-BD31-4B8C-83A1-F6EECF244321}">
                <p14:modId xmlns:p14="http://schemas.microsoft.com/office/powerpoint/2010/main" val="2664294622"/>
              </p:ext>
            </p:extLst>
          </p:nvPr>
        </p:nvGraphicFramePr>
        <p:xfrm>
          <a:off x="593812" y="1456184"/>
          <a:ext cx="8154652" cy="4696296"/>
        </p:xfrm>
        <a:graphic>
          <a:graphicData uri="http://schemas.openxmlformats.org/drawingml/2006/chart">
            <c:chart xmlns:c="http://schemas.openxmlformats.org/drawingml/2006/chart" xmlns:r="http://schemas.openxmlformats.org/officeDocument/2006/relationships" r:id="rId6"/>
          </a:graphicData>
        </a:graphic>
      </p:graphicFrame>
      <p:cxnSp>
        <p:nvCxnSpPr>
          <p:cNvPr id="6" name="Прямая со стрелкой 5"/>
          <p:cNvCxnSpPr/>
          <p:nvPr/>
        </p:nvCxnSpPr>
        <p:spPr>
          <a:xfrm>
            <a:off x="1691680" y="1803137"/>
            <a:ext cx="6624736" cy="14098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4423732" y="1520399"/>
            <a:ext cx="4601427"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Падение 48</a:t>
            </a:r>
            <a:r>
              <a:rPr lang="de-DE"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TextBox 11"/>
          <p:cNvSpPr txBox="1"/>
          <p:nvPr/>
        </p:nvSpPr>
        <p:spPr>
          <a:xfrm>
            <a:off x="154749" y="6196662"/>
            <a:ext cx="3688830" cy="215444"/>
          </a:xfrm>
          <a:prstGeom prst="rect">
            <a:avLst/>
          </a:prstGeom>
          <a:noFill/>
        </p:spPr>
        <p:txBody>
          <a:bodyPr wrap="none" rtlCol="0">
            <a:spAutoFit/>
          </a:bodyPr>
          <a:lstStyle/>
          <a:p>
            <a:r>
              <a:rPr lang="ru-RU" sz="800" dirty="0" smtClean="0"/>
              <a:t>Использованы материалы компаний Окна Медиа, </a:t>
            </a:r>
            <a:r>
              <a:rPr lang="ru-RU" sz="800" dirty="0" err="1" smtClean="0"/>
              <a:t>Хим</a:t>
            </a:r>
            <a:r>
              <a:rPr lang="ru-RU" sz="800" dirty="0" smtClean="0"/>
              <a:t> Курьер, </a:t>
            </a:r>
            <a:r>
              <a:rPr lang="ru-RU" sz="800" dirty="0" err="1" smtClean="0"/>
              <a:t>Инвентра</a:t>
            </a:r>
            <a:endParaRPr lang="ru-RU" sz="800" dirty="0"/>
          </a:p>
        </p:txBody>
      </p:sp>
    </p:spTree>
    <p:extLst>
      <p:ext uri="{BB962C8B-B14F-4D97-AF65-F5344CB8AC3E}">
        <p14:creationId xmlns:p14="http://schemas.microsoft.com/office/powerpoint/2010/main" val="203054199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1000"/>
                                        <p:tgtEl>
                                          <p:spTgt spid="4">
                                            <p:graphicEl>
                                              <a:chart seriesIdx="-3" categoryIdx="-3" bldStep="gridLegend"/>
                                            </p:graphicEl>
                                          </p:spTgt>
                                        </p:tgtEl>
                                      </p:cBhvr>
                                    </p:animEffect>
                                    <p:anim calcmode="lin" valueType="num">
                                      <p:cBhvr>
                                        <p:cTn id="8" dur="10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14" dur="1000"/>
                                        <p:tgtEl>
                                          <p:spTgt spid="4">
                                            <p:graphicEl>
                                              <a:chart seriesIdx="-4" categoryIdx="0" bldStep="category"/>
                                            </p:graphicEl>
                                          </p:spTgt>
                                        </p:tgtEl>
                                      </p:cBhvr>
                                    </p:animEffect>
                                    <p:anim calcmode="lin" valueType="num">
                                      <p:cBhvr>
                                        <p:cTn id="15" dur="10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21" dur="1000"/>
                                        <p:tgtEl>
                                          <p:spTgt spid="4">
                                            <p:graphicEl>
                                              <a:chart seriesIdx="-4" categoryIdx="1" bldStep="category"/>
                                            </p:graphicEl>
                                          </p:spTgt>
                                        </p:tgtEl>
                                      </p:cBhvr>
                                    </p:animEffect>
                                    <p:anim calcmode="lin" valueType="num">
                                      <p:cBhvr>
                                        <p:cTn id="22" dur="10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28" dur="1000"/>
                                        <p:tgtEl>
                                          <p:spTgt spid="4">
                                            <p:graphicEl>
                                              <a:chart seriesIdx="-4" categoryIdx="2" bldStep="category"/>
                                            </p:graphicEl>
                                          </p:spTgt>
                                        </p:tgtEl>
                                      </p:cBhvr>
                                    </p:animEffect>
                                    <p:anim calcmode="lin" valueType="num">
                                      <p:cBhvr>
                                        <p:cTn id="29" dur="10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35" dur="1000"/>
                                        <p:tgtEl>
                                          <p:spTgt spid="4">
                                            <p:graphicEl>
                                              <a:chart seriesIdx="-4" categoryIdx="3" bldStep="category"/>
                                            </p:graphicEl>
                                          </p:spTgt>
                                        </p:tgtEl>
                                      </p:cBhvr>
                                    </p:animEffect>
                                    <p:anim calcmode="lin" valueType="num">
                                      <p:cBhvr>
                                        <p:cTn id="36" dur="10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42" dur="1000"/>
                                        <p:tgtEl>
                                          <p:spTgt spid="4">
                                            <p:graphicEl>
                                              <a:chart seriesIdx="-4" categoryIdx="4" bldStep="category"/>
                                            </p:graphicEl>
                                          </p:spTgt>
                                        </p:tgtEl>
                                      </p:cBhvr>
                                    </p:animEffect>
                                    <p:anim calcmode="lin" valueType="num">
                                      <p:cBhvr>
                                        <p:cTn id="43" dur="1000" fill="hold"/>
                                        <p:tgtEl>
                                          <p:spTgt spid="4">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chart seriesIdx="-4" categoryIdx="5" bldStep="category"/>
                                            </p:graphicEl>
                                          </p:spTgt>
                                        </p:tgtEl>
                                        <p:attrNameLst>
                                          <p:attrName>style.visibility</p:attrName>
                                        </p:attrNameLst>
                                      </p:cBhvr>
                                      <p:to>
                                        <p:strVal val="visible"/>
                                      </p:to>
                                    </p:set>
                                    <p:animEffect transition="in" filter="fade">
                                      <p:cBhvr>
                                        <p:cTn id="49" dur="1000"/>
                                        <p:tgtEl>
                                          <p:spTgt spid="4">
                                            <p:graphicEl>
                                              <a:chart seriesIdx="-4" categoryIdx="5" bldStep="category"/>
                                            </p:graphicEl>
                                          </p:spTgt>
                                        </p:tgtEl>
                                      </p:cBhvr>
                                    </p:animEffect>
                                    <p:anim calcmode="lin" valueType="num">
                                      <p:cBhvr>
                                        <p:cTn id="50" dur="1000" fill="hold"/>
                                        <p:tgtEl>
                                          <p:spTgt spid="4">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chart seriesIdx="-4" categoryIdx="6" bldStep="category"/>
                                            </p:graphicEl>
                                          </p:spTgt>
                                        </p:tgtEl>
                                        <p:attrNameLst>
                                          <p:attrName>style.visibility</p:attrName>
                                        </p:attrNameLst>
                                      </p:cBhvr>
                                      <p:to>
                                        <p:strVal val="visible"/>
                                      </p:to>
                                    </p:set>
                                    <p:animEffect transition="in" filter="fade">
                                      <p:cBhvr>
                                        <p:cTn id="56" dur="1000"/>
                                        <p:tgtEl>
                                          <p:spTgt spid="4">
                                            <p:graphicEl>
                                              <a:chart seriesIdx="-4" categoryIdx="6" bldStep="category"/>
                                            </p:graphicEl>
                                          </p:spTgt>
                                        </p:tgtEl>
                                      </p:cBhvr>
                                    </p:animEffect>
                                    <p:anim calcmode="lin" valueType="num">
                                      <p:cBhvr>
                                        <p:cTn id="57" dur="1000" fill="hold"/>
                                        <p:tgtEl>
                                          <p:spTgt spid="4">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DEEDE34E-C81D-4503-86E4-B1B0D4FC79CB}" type="slidenum">
              <a:rPr lang="ru-RU" smtClean="0"/>
              <a:pPr>
                <a:defRPr/>
              </a:pPr>
              <a:t>9</a:t>
            </a:fld>
            <a:endParaRPr lang="ru-RU"/>
          </a:p>
        </p:txBody>
      </p:sp>
      <p:pic>
        <p:nvPicPr>
          <p:cNvPr id="2087" name="Picture 39" descr="http://ryazan.stroyka.ru/upload/iblock/fb6/fb6f493d27883efb2e0cbc06273f38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01" t="20413"/>
          <a:stretch/>
        </p:blipFill>
        <p:spPr bwMode="auto">
          <a:xfrm>
            <a:off x="0" y="0"/>
            <a:ext cx="1187624" cy="115022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381025" y="151545"/>
            <a:ext cx="7060972" cy="400110"/>
          </a:xfrm>
          <a:prstGeom prst="rect">
            <a:avLst/>
          </a:prstGeom>
          <a:noFill/>
        </p:spPr>
        <p:txBody>
          <a:bodyPr wrap="none" lIns="91440" tIns="45720" rIns="91440" bIns="45720">
            <a:spAutoFit/>
          </a:bodyPr>
          <a:lstStyle/>
          <a:p>
            <a:pPr algn="ctr"/>
            <a:r>
              <a:rPr lang="en-US" sz="2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cs typeface="Aharoni" pitchFamily="2" charset="-79"/>
              </a:rPr>
              <a:t>C</a:t>
            </a:r>
            <a:r>
              <a:rPr lang="ru-RU" sz="20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ОЮЗ </a:t>
            </a:r>
            <a:r>
              <a:rPr lang="ru-RU"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cs typeface="Aharoni" pitchFamily="2" charset="-79"/>
              </a:rPr>
              <a:t>ПРОИЗВОДИТЕЛЕЙ ПОЛИМЕРНЫХ ПРОФИЛЕЙ</a:t>
            </a:r>
            <a:endParaRPr lang="de-DE" sz="20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cxnSp>
        <p:nvCxnSpPr>
          <p:cNvPr id="10" name="Прямая соединительная линия 9"/>
          <p:cNvCxnSpPr/>
          <p:nvPr/>
        </p:nvCxnSpPr>
        <p:spPr>
          <a:xfrm>
            <a:off x="1294580" y="575110"/>
            <a:ext cx="7367439"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1" name="Прямоугольник 10"/>
          <p:cNvSpPr>
            <a:spLocks noChangeArrowheads="1"/>
          </p:cNvSpPr>
          <p:nvPr/>
        </p:nvSpPr>
        <p:spPr bwMode="auto">
          <a:xfrm>
            <a:off x="307625" y="6514841"/>
            <a:ext cx="8254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1000" b="1" dirty="0" smtClean="0">
                <a:latin typeface="Calibri" pitchFamily="34" charset="0"/>
              </a:rPr>
              <a:t>Исполнитель: Русин С.Л., 111020 г. Москва, ул. </a:t>
            </a:r>
            <a:r>
              <a:rPr lang="ru-RU" sz="1000" b="1" dirty="0" err="1" smtClean="0">
                <a:latin typeface="Calibri" pitchFamily="34" charset="0"/>
              </a:rPr>
              <a:t>Дворникова</a:t>
            </a:r>
            <a:r>
              <a:rPr lang="ru-RU" sz="1000" b="1" dirty="0" smtClean="0">
                <a:latin typeface="Calibri" pitchFamily="34" charset="0"/>
              </a:rPr>
              <a:t>, дом 7, оф. 11, Тел/факс: </a:t>
            </a:r>
            <a:r>
              <a:rPr lang="en-US" sz="1000" b="1" dirty="0" smtClean="0">
                <a:latin typeface="Calibri" pitchFamily="34" charset="0"/>
              </a:rPr>
              <a:t>+7</a:t>
            </a:r>
            <a:r>
              <a:rPr lang="ru-RU" sz="1000" b="1" dirty="0" smtClean="0">
                <a:latin typeface="Calibri" pitchFamily="34" charset="0"/>
              </a:rPr>
              <a:t>(495)787-22</a:t>
            </a:r>
            <a:r>
              <a:rPr lang="en-US" sz="1000" b="1" dirty="0" smtClean="0">
                <a:latin typeface="Calibri" pitchFamily="34" charset="0"/>
              </a:rPr>
              <a:t>-</a:t>
            </a:r>
            <a:r>
              <a:rPr lang="ru-RU" sz="1000" b="1" dirty="0" smtClean="0">
                <a:latin typeface="Calibri" pitchFamily="34" charset="0"/>
              </a:rPr>
              <a:t>62, </a:t>
            </a:r>
            <a:r>
              <a:rPr lang="ru-RU" sz="1000" b="1" dirty="0" smtClean="0">
                <a:latin typeface="Calibri" pitchFamily="34" charset="0"/>
                <a:hlinkClick r:id="rId4"/>
              </a:rPr>
              <a:t>info@sppp-sk.ru</a:t>
            </a:r>
            <a:r>
              <a:rPr lang="ru-RU" sz="1000" b="1" dirty="0" smtClean="0">
                <a:latin typeface="Calibri" pitchFamily="34" charset="0"/>
              </a:rPr>
              <a:t>, </a:t>
            </a:r>
            <a:r>
              <a:rPr lang="de-DE" sz="1000" b="1" dirty="0" smtClean="0">
                <a:latin typeface="Calibri" pitchFamily="34" charset="0"/>
                <a:hlinkClick r:id="rId5"/>
              </a:rPr>
              <a:t>www.sppp-sk.ru</a:t>
            </a:r>
            <a:r>
              <a:rPr lang="de-DE" sz="1000" b="1" dirty="0" smtClean="0">
                <a:latin typeface="Calibri" pitchFamily="34" charset="0"/>
              </a:rPr>
              <a:t> </a:t>
            </a:r>
            <a:endParaRPr lang="ru-RU" sz="1000" dirty="0">
              <a:latin typeface="Calibri" pitchFamily="34" charset="0"/>
            </a:endParaRPr>
          </a:p>
        </p:txBody>
      </p:sp>
      <p:sp>
        <p:nvSpPr>
          <p:cNvPr id="13" name="Прямоугольник 12"/>
          <p:cNvSpPr/>
          <p:nvPr/>
        </p:nvSpPr>
        <p:spPr>
          <a:xfrm>
            <a:off x="1691680" y="693302"/>
            <a:ext cx="6750317"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Доля ПВХ окон в России в 2016 году</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Диаграмма 4"/>
          <p:cNvGraphicFramePr/>
          <p:nvPr>
            <p:extLst>
              <p:ext uri="{D42A27DB-BD31-4B8C-83A1-F6EECF244321}">
                <p14:modId xmlns:p14="http://schemas.microsoft.com/office/powerpoint/2010/main" val="540982774"/>
              </p:ext>
            </p:extLst>
          </p:nvPr>
        </p:nvGraphicFramePr>
        <p:xfrm>
          <a:off x="-468560" y="893357"/>
          <a:ext cx="9361040" cy="596464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679584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2019-Мир стекл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2019-Мир стекла</Template>
  <TotalTime>4</TotalTime>
  <Words>2709</Words>
  <Application>Microsoft Office PowerPoint</Application>
  <PresentationFormat>Экран (4:3)</PresentationFormat>
  <Paragraphs>450</Paragraphs>
  <Slides>20</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2019-Мир стекла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Рынок ПВХ-профиля России</vt:lpstr>
      <vt:lpstr>Прогноз рынка ПВХ-профиля на 2019 год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Сергей</dc:creator>
  <cp:lastModifiedBy>Сергей</cp:lastModifiedBy>
  <cp:revision>2</cp:revision>
  <cp:lastPrinted>2014-01-17T07:36:19Z</cp:lastPrinted>
  <dcterms:created xsi:type="dcterms:W3CDTF">2019-10-24T05:31:39Z</dcterms:created>
  <dcterms:modified xsi:type="dcterms:W3CDTF">2019-10-24T05:36:15Z</dcterms:modified>
</cp:coreProperties>
</file>