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3" r:id="rId1"/>
  </p:sldMasterIdLst>
  <p:notesMasterIdLst>
    <p:notesMasterId r:id="rId34"/>
  </p:notesMasterIdLst>
  <p:handoutMasterIdLst>
    <p:handoutMasterId r:id="rId35"/>
  </p:handoutMasterIdLst>
  <p:sldIdLst>
    <p:sldId id="256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02" r:id="rId33"/>
  </p:sldIdLst>
  <p:sldSz cx="9144000" cy="5143500" type="screen16x9"/>
  <p:notesSz cx="6797675" cy="9926638"/>
  <p:custDataLst>
    <p:tags r:id="rId36"/>
  </p:custData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781AA9-61A7-4EB2-B134-589D39C517A4}">
          <p14:sldIdLst>
            <p14:sldId id="256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02"/>
          </p14:sldIdLst>
        </p14:section>
        <p14:section name="Summary" id="{6494D1C8-C696-914D-9312-D3A1DA2BE727}">
          <p14:sldIdLst/>
        </p14:section>
        <p14:section name="Circumstances" id="{616E2CB8-4148-8547-8AD1-08A5806910B8}">
          <p14:sldIdLst/>
        </p14:section>
        <p14:section name="Next Steps &amp; Milestones" id="{AC6FB49E-812A-0441-B728-267F269D86CC}">
          <p14:sldIdLst/>
        </p14:section>
        <p14:section name="Decision &amp; Approval" id="{12AFA644-384F-2C4B-96D8-5E6E1C855708}">
          <p14:sldIdLst/>
        </p14:section>
        <p14:section name="Structure" id="{EA3C131E-3BF6-3D4A-93A5-BC7DEA8B8DD6}">
          <p14:sldIdLst/>
        </p14:section>
        <p14:section name="Variables" id="{69319678-698B-2D40-B12E-E9ADE1A5E9AD}">
          <p14:sldIdLst/>
        </p14:section>
        <p14:section name="Presentation &amp; Meeting" id="{C96CF3CD-3950-AC47-87CB-6DC8C6216A6C}">
          <p14:sldIdLst/>
        </p14:section>
        <p14:section name="Other Material" id="{D25404A6-FD80-A345-A0A5-DF603616DB5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6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E"/>
    <a:srgbClr val="FF3300"/>
    <a:srgbClr val="FFFFFD"/>
    <a:srgbClr val="FFFFFE"/>
    <a:srgbClr val="0F0000"/>
    <a:srgbClr val="F2F2F2"/>
    <a:srgbClr val="FF0028"/>
    <a:srgbClr val="EE9C00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11" autoAdjust="0"/>
    <p:restoredTop sz="96429" autoAdjust="0"/>
  </p:normalViewPr>
  <p:slideViewPr>
    <p:cSldViewPr snapToGrid="0" snapToObjects="1">
      <p:cViewPr varScale="1">
        <p:scale>
          <a:sx n="89" d="100"/>
          <a:sy n="89" d="100"/>
        </p:scale>
        <p:origin x="516" y="48"/>
      </p:cViewPr>
      <p:guideLst>
        <p:guide orient="horz" pos="1620"/>
        <p:guide pos="2880"/>
        <p:guide pos="6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A9898B0-6137-45D6-B543-4A674D639E4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705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Sie</a:t>
            </a:r>
            <a:r>
              <a:rPr lang="en-US" noProof="0" dirty="0"/>
              <a:t>, um die </a:t>
            </a:r>
            <a:r>
              <a:rPr lang="en-US" noProof="0" dirty="0" err="1"/>
              <a:t>Formate</a:t>
            </a:r>
            <a:r>
              <a:rPr lang="en-US" noProof="0" dirty="0"/>
              <a:t> des </a:t>
            </a:r>
            <a:r>
              <a:rPr lang="en-US" noProof="0" dirty="0" err="1"/>
              <a:t>Vorlagentextes</a:t>
            </a:r>
            <a:r>
              <a:rPr lang="en-US" noProof="0" dirty="0"/>
              <a:t> </a:t>
            </a:r>
            <a:r>
              <a:rPr lang="en-US" noProof="0" dirty="0" err="1"/>
              <a:t>zu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7EBB81-5D7D-4823-A86E-36E7070DFA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42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7EBB81-5D7D-4823-A86E-36E7070DFA5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228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65A4BA-068E-4B43-ADED-2BB1B052D61A}" type="slidenum">
              <a:rPr lang="de-DE"/>
              <a:pPr/>
              <a:t>32</a:t>
            </a:fld>
            <a:endParaRPr lang="de-DE" dirty="0"/>
          </a:p>
        </p:txBody>
      </p:sp>
      <p:sp>
        <p:nvSpPr>
          <p:cNvPr id="32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</p:spTree>
    <p:extLst>
      <p:ext uri="{BB962C8B-B14F-4D97-AF65-F5344CB8AC3E}">
        <p14:creationId xmlns:p14="http://schemas.microsoft.com/office/powerpoint/2010/main" val="791643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120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466726" y="201217"/>
            <a:ext cx="6208713" cy="69651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6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26" y="252511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289EFAD0-25E6-4A31-8257-2B7D25D7B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5264341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9" name="think-cell Folie" r:id="rId4" imgW="473" imgH="473" progId="TCLayout.ActiveDocument.1">
                  <p:embed/>
                </p:oleObj>
              </mc:Choice>
              <mc:Fallback>
                <p:oleObj name="think-cell Folie" r:id="rId4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03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6725" y="1281113"/>
            <a:ext cx="4027488" cy="3346847"/>
          </a:xfr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5781" indent="-128588" algn="l" rtl="0" eaLnBrk="0" fontAlgn="base" hangingPunct="0">
              <a:spcBef>
                <a:spcPct val="0"/>
              </a:spcBef>
              <a:spcAft>
                <a:spcPct val="0"/>
              </a:spcAft>
              <a:defRPr lang="de-DE" sz="1050" dirty="0" smtClean="0">
                <a:solidFill>
                  <a:schemeClr val="tx1"/>
                </a:solidFill>
                <a:latin typeface="+mn-lt"/>
              </a:defRPr>
            </a:lvl3pPr>
            <a:lvl4pPr marL="810816" indent="-133350" algn="l" rtl="0" eaLnBrk="0" fontAlgn="base" hangingPunct="0">
              <a:spcBef>
                <a:spcPct val="0"/>
              </a:spcBef>
              <a:spcAft>
                <a:spcPct val="0"/>
              </a:spcAft>
              <a:defRPr lang="de-DE" sz="900" dirty="0" smtClean="0">
                <a:solidFill>
                  <a:schemeClr val="tx1"/>
                </a:solidFill>
                <a:latin typeface="+mn-lt"/>
              </a:defRPr>
            </a:lvl4pPr>
            <a:lvl5pPr marL="1078706" indent="-133350" algn="l" rtl="0" eaLnBrk="0" fontAlgn="base" hangingPunct="0">
              <a:spcBef>
                <a:spcPct val="0"/>
              </a:spcBef>
              <a:spcAft>
                <a:spcPct val="0"/>
              </a:spcAft>
              <a:defRPr lang="de-DE" sz="750" dirty="0">
                <a:solidFill>
                  <a:schemeClr val="tx1"/>
                </a:solidFill>
                <a:latin typeface="+mn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281113"/>
            <a:ext cx="4029075" cy="3346847"/>
          </a:xfr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5781" indent="-128588" algn="l" rtl="0" eaLnBrk="0" fontAlgn="base" hangingPunct="0">
              <a:spcBef>
                <a:spcPct val="0"/>
              </a:spcBef>
              <a:spcAft>
                <a:spcPct val="0"/>
              </a:spcAft>
              <a:defRPr lang="de-DE" sz="1050" dirty="0" smtClean="0">
                <a:solidFill>
                  <a:schemeClr val="tx1"/>
                </a:solidFill>
                <a:latin typeface="+mn-lt"/>
              </a:defRPr>
            </a:lvl3pPr>
            <a:lvl4pPr marL="810816" indent="-133350" algn="l" rtl="0" eaLnBrk="0" fontAlgn="base" hangingPunct="0">
              <a:spcBef>
                <a:spcPct val="0"/>
              </a:spcBef>
              <a:spcAft>
                <a:spcPct val="0"/>
              </a:spcAft>
              <a:defRPr lang="de-DE" sz="900" dirty="0" smtClean="0">
                <a:solidFill>
                  <a:schemeClr val="tx1"/>
                </a:solidFill>
                <a:latin typeface="+mn-lt"/>
              </a:defRPr>
            </a:lvl4pPr>
            <a:lvl5pPr marL="1078706" indent="-133350" algn="l" rtl="0" eaLnBrk="0" fontAlgn="base" hangingPunct="0">
              <a:spcBef>
                <a:spcPct val="0"/>
              </a:spcBef>
              <a:spcAft>
                <a:spcPct val="0"/>
              </a:spcAft>
              <a:defRPr lang="de-DE" sz="750" dirty="0">
                <a:solidFill>
                  <a:schemeClr val="tx1"/>
                </a:solidFill>
                <a:latin typeface="+mn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0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13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02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897718480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think-cell Folie" r:id="rId9" imgW="216" imgH="216" progId="TCLayout.ActiveDocument.1">
                  <p:embed/>
                </p:oleObj>
              </mc:Choice>
              <mc:Fallback>
                <p:oleObj name="think-cell Folie" r:id="rId9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6" y="1281113"/>
            <a:ext cx="8208963" cy="33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Textmasterformate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66726" y="230981"/>
            <a:ext cx="6208713" cy="70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1029" name="Line 9"/>
          <p:cNvSpPr>
            <a:spLocks noChangeShapeType="1"/>
          </p:cNvSpPr>
          <p:nvPr/>
        </p:nvSpPr>
        <p:spPr bwMode="auto">
          <a:xfrm flipV="1">
            <a:off x="1" y="944166"/>
            <a:ext cx="914082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 dirty="0"/>
          </a:p>
        </p:txBody>
      </p:sp>
      <p:sp>
        <p:nvSpPr>
          <p:cNvPr id="1030" name="Line 26"/>
          <p:cNvSpPr>
            <a:spLocks noChangeShapeType="1"/>
          </p:cNvSpPr>
          <p:nvPr/>
        </p:nvSpPr>
        <p:spPr bwMode="auto">
          <a:xfrm flipV="1">
            <a:off x="1" y="4926806"/>
            <a:ext cx="914082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 dirty="0"/>
          </a:p>
        </p:txBody>
      </p:sp>
      <p:sp>
        <p:nvSpPr>
          <p:cNvPr id="12" name="Rectangle 19"/>
          <p:cNvSpPr txBox="1">
            <a:spLocks noChangeArrowheads="1"/>
          </p:cNvSpPr>
          <p:nvPr userDrawn="1"/>
        </p:nvSpPr>
        <p:spPr bwMode="auto">
          <a:xfrm>
            <a:off x="8402638" y="4982766"/>
            <a:ext cx="277812" cy="12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defTabSz="798513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CA3F5C4-B150-4B5B-B76B-04B284BB8825}" type="slidenum">
              <a:rPr lang="en-US" sz="600" smtClean="0"/>
              <a:pPr>
                <a:defRPr/>
              </a:pPr>
              <a:t>‹#›</a:t>
            </a:fld>
            <a:endParaRPr lang="en-US" sz="600" dirty="0"/>
          </a:p>
        </p:txBody>
      </p:sp>
      <p:sp>
        <p:nvSpPr>
          <p:cNvPr id="2" name="TW_Footer_1"/>
          <p:cNvSpPr txBox="1"/>
          <p:nvPr userDrawn="1"/>
        </p:nvSpPr>
        <p:spPr>
          <a:xfrm>
            <a:off x="466724" y="4982767"/>
            <a:ext cx="5702300" cy="12144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defTabSz="798513" eaLnBrk="1" hangingPunct="1">
              <a:defRPr sz="800">
                <a:latin typeface="Arial Narrow" pitchFamily="34" charset="0"/>
              </a:defRPr>
            </a:lvl1pPr>
          </a:lstStyle>
          <a:p>
            <a:pPr lvl="0"/>
            <a:endParaRPr lang="en-US" sz="600" dirty="0"/>
          </a:p>
        </p:txBody>
      </p:sp>
      <p:pic>
        <p:nvPicPr>
          <p:cNvPr id="11" name="Grafik 1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26" y="252511"/>
            <a:ext cx="432000" cy="43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0" r:id="rId2"/>
    <p:sldLayoutId id="2147483701" r:id="rId3"/>
    <p:sldLayoutId id="2147483702" r:id="rId4"/>
    <p:sldLayoutId id="2147483703" r:id="rId5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72654" indent="-138113"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2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535781" indent="-128588"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Char char="-"/>
        <a:defRPr sz="105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810816" indent="-133350" algn="l" rtl="0" eaLnBrk="1" fontAlgn="base" hangingPunct="1">
        <a:spcBef>
          <a:spcPct val="0"/>
        </a:spcBef>
        <a:spcAft>
          <a:spcPct val="0"/>
        </a:spcAft>
        <a:buChar char="-"/>
        <a:defRPr sz="9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078706" indent="-133350" algn="l" rtl="0" eaLnBrk="1" fontAlgn="base" hangingPunct="1">
        <a:spcBef>
          <a:spcPct val="0"/>
        </a:spcBef>
        <a:spcAft>
          <a:spcPct val="0"/>
        </a:spcAft>
        <a:buFont typeface="Arial" charset="0"/>
        <a:buChar char="»"/>
        <a:defRPr sz="75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1421606" indent="-133350" algn="l" rtl="0" eaLnBrk="1" fontAlgn="base" hangingPunct="1">
        <a:spcBef>
          <a:spcPct val="0"/>
        </a:spcBef>
        <a:spcAft>
          <a:spcPct val="0"/>
        </a:spcAft>
        <a:buFont typeface="Arial" charset="0"/>
        <a:buChar char="»"/>
        <a:defRPr sz="750">
          <a:solidFill>
            <a:schemeClr val="tx1"/>
          </a:solidFill>
          <a:latin typeface="+mn-lt"/>
        </a:defRPr>
      </a:lvl6pPr>
      <a:lvl7pPr marL="1764506" indent="-133350" algn="l" rtl="0" eaLnBrk="1" fontAlgn="base" hangingPunct="1">
        <a:spcBef>
          <a:spcPct val="0"/>
        </a:spcBef>
        <a:spcAft>
          <a:spcPct val="0"/>
        </a:spcAft>
        <a:buFont typeface="Arial" charset="0"/>
        <a:buChar char="»"/>
        <a:defRPr sz="750">
          <a:solidFill>
            <a:schemeClr val="tx1"/>
          </a:solidFill>
          <a:latin typeface="+mn-lt"/>
        </a:defRPr>
      </a:lvl7pPr>
      <a:lvl8pPr marL="2107406" indent="-133350" algn="l" rtl="0" eaLnBrk="1" fontAlgn="base" hangingPunct="1">
        <a:spcBef>
          <a:spcPct val="0"/>
        </a:spcBef>
        <a:spcAft>
          <a:spcPct val="0"/>
        </a:spcAft>
        <a:buFont typeface="Arial" charset="0"/>
        <a:buChar char="»"/>
        <a:defRPr sz="750">
          <a:solidFill>
            <a:schemeClr val="tx1"/>
          </a:solidFill>
          <a:latin typeface="+mn-lt"/>
        </a:defRPr>
      </a:lvl8pPr>
      <a:lvl9pPr marL="2450306" indent="-133350" algn="l" rtl="0" eaLnBrk="1" fontAlgn="base" hangingPunct="1">
        <a:spcBef>
          <a:spcPct val="0"/>
        </a:spcBef>
        <a:spcAft>
          <a:spcPct val="0"/>
        </a:spcAft>
        <a:buFont typeface="Arial" charset="0"/>
        <a:buChar char="»"/>
        <a:defRPr sz="75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2" descr="Bild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 b="3493"/>
          <a:stretch/>
        </p:blipFill>
        <p:spPr bwMode="auto">
          <a:xfrm>
            <a:off x="0" y="869950"/>
            <a:ext cx="9144000" cy="405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1"/>
          <p:cNvSpPr txBox="1">
            <a:spLocks noChangeArrowheads="1"/>
          </p:cNvSpPr>
          <p:nvPr/>
        </p:nvSpPr>
        <p:spPr bwMode="auto">
          <a:xfrm>
            <a:off x="466727" y="230981"/>
            <a:ext cx="7162798" cy="70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tx2"/>
                </a:solidFill>
                <a:latin typeface="Arial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Спектрометрические методы для контроля тонкопленочных покрытий</a:t>
            </a:r>
            <a:endParaRPr lang="en-US" kern="0" dirty="0">
              <a:solidFill>
                <a:schemeClr val="accent2">
                  <a:lumMod val="2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ADFBB-8F5F-49D4-B790-941B5BC3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ThinProcess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®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Q</a:t>
            </a:r>
            <a:endParaRPr lang="ru-RU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016D3-1C9E-4E97-897A-E52867379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2980" y="1060119"/>
            <a:ext cx="2016224" cy="162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550B65C-531B-4B56-B6BE-EBCCD8A893DA}"/>
              </a:ext>
            </a:extLst>
          </p:cNvPr>
          <p:cNvGrpSpPr/>
          <p:nvPr/>
        </p:nvGrpSpPr>
        <p:grpSpPr>
          <a:xfrm>
            <a:off x="274578" y="2681650"/>
            <a:ext cx="3702690" cy="2357419"/>
            <a:chOff x="611560" y="3861048"/>
            <a:chExt cx="4176464" cy="2664296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97A02BF0-02CD-4861-B6B7-32A78AC82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3861048"/>
              <a:ext cx="4176464" cy="1354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4736C4AE-FB8D-4E8F-87D3-5C39E0539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560" y="5175697"/>
              <a:ext cx="4176463" cy="1349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9FE7D411-872E-4B15-ADF7-38A9AD07D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2746" y="2890339"/>
            <a:ext cx="2952328" cy="202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2EF01E-65AC-4F39-87D4-7F7DF9197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857" y="1445992"/>
            <a:ext cx="2887165" cy="112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EE2579-5BAF-4290-894C-CC623FDA5059}"/>
              </a:ext>
            </a:extLst>
          </p:cNvPr>
          <p:cNvSpPr txBox="1"/>
          <p:nvPr/>
        </p:nvSpPr>
        <p:spPr>
          <a:xfrm>
            <a:off x="586812" y="906118"/>
            <a:ext cx="4457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ThinProcess</a:t>
            </a:r>
            <a:r>
              <a:rPr lang="en-US" sz="1400" b="1" dirty="0"/>
              <a:t> Q</a:t>
            </a:r>
            <a:r>
              <a:rPr lang="ru-RU" sz="1400" b="1" dirty="0"/>
              <a:t> – система для анализа в вакууме</a:t>
            </a:r>
          </a:p>
          <a:p>
            <a:r>
              <a:rPr lang="ru-RU" sz="1400" b="1" dirty="0"/>
              <a:t>(горизонтальное расположение) </a:t>
            </a:r>
            <a:endParaRPr lang="en-US" sz="1400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87299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E97F5-2FA5-468B-9BB6-1441088C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ThinProcess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®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P</a:t>
            </a:r>
            <a:endParaRPr lang="ru-RU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916C21-E573-415F-B095-05013F3F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7961" y="1520514"/>
            <a:ext cx="2147433" cy="345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F6826FC-2738-475C-B19C-EA5A1DC9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6490" y="1157877"/>
            <a:ext cx="4252371" cy="389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327749-5F90-4406-89D2-D19698819B93}"/>
              </a:ext>
            </a:extLst>
          </p:cNvPr>
          <p:cNvSpPr txBox="1"/>
          <p:nvPr/>
        </p:nvSpPr>
        <p:spPr>
          <a:xfrm>
            <a:off x="133891" y="952852"/>
            <a:ext cx="53745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ThinProcess</a:t>
            </a:r>
            <a:r>
              <a:rPr lang="en-US" sz="1400" b="1" dirty="0"/>
              <a:t> P – </a:t>
            </a:r>
            <a:r>
              <a:rPr lang="ru-RU" sz="1400" b="1" dirty="0"/>
              <a:t>система для анализа в атмосфере листов</a:t>
            </a:r>
          </a:p>
          <a:p>
            <a:r>
              <a:rPr lang="ru-RU" sz="1400" b="1" dirty="0"/>
              <a:t>(горизонтальное расположение) </a:t>
            </a:r>
            <a:endParaRPr lang="en-US" sz="1400" b="1" dirty="0"/>
          </a:p>
          <a:p>
            <a:r>
              <a:rPr lang="ru-RU" sz="1400" b="1" dirty="0"/>
              <a:t>Пример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41286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EDD4D-4316-4993-82D5-549F2C719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4990"/>
                </a:solidFill>
              </a:rPr>
              <a:t>ThinProcess</a:t>
            </a:r>
            <a:r>
              <a:rPr lang="en-US" dirty="0">
                <a:solidFill>
                  <a:srgbClr val="004990"/>
                </a:solidFill>
              </a:rPr>
              <a:t>®</a:t>
            </a:r>
            <a:endParaRPr lang="ru-RU" dirty="0"/>
          </a:p>
        </p:txBody>
      </p:sp>
      <p:sp>
        <p:nvSpPr>
          <p:cNvPr id="4" name="Содержимое 4">
            <a:extLst>
              <a:ext uri="{FF2B5EF4-FFF2-40B4-BE49-F238E27FC236}">
                <a16:creationId xmlns:a16="http://schemas.microsoft.com/office/drawing/2014/main" id="{DE40D09B-3405-42A0-9FDD-DB7571B9A296}"/>
              </a:ext>
            </a:extLst>
          </p:cNvPr>
          <p:cNvSpPr txBox="1">
            <a:spLocks/>
          </p:cNvSpPr>
          <p:nvPr/>
        </p:nvSpPr>
        <p:spPr>
          <a:xfrm>
            <a:off x="1764506" y="1052265"/>
            <a:ext cx="5482952" cy="5760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2654" indent="-138113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5781" indent="-1285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Char char="-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10816" indent="-133350" algn="l" rtl="0" eaLnBrk="1" fontAlgn="base" hangingPunct="1">
              <a:spcBef>
                <a:spcPct val="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87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4216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6pPr>
            <a:lvl7pPr marL="17645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7pPr>
            <a:lvl8pPr marL="21074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8pPr>
            <a:lvl9pPr marL="24503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err="1"/>
              <a:t>ThinProcess</a:t>
            </a:r>
            <a:r>
              <a:rPr lang="en-US" sz="1800" kern="0" dirty="0"/>
              <a:t>® : </a:t>
            </a:r>
            <a:r>
              <a:rPr lang="ru-RU" sz="1800" kern="0" dirty="0"/>
              <a:t>преимущества для производства</a:t>
            </a:r>
          </a:p>
        </p:txBody>
      </p:sp>
      <p:sp>
        <p:nvSpPr>
          <p:cNvPr id="5" name="Содержимое 6">
            <a:extLst>
              <a:ext uri="{FF2B5EF4-FFF2-40B4-BE49-F238E27FC236}">
                <a16:creationId xmlns:a16="http://schemas.microsoft.com/office/drawing/2014/main" id="{BD93FE4A-D9FF-4F07-9A0C-1461399BA58A}"/>
              </a:ext>
            </a:extLst>
          </p:cNvPr>
          <p:cNvSpPr txBox="1">
            <a:spLocks/>
          </p:cNvSpPr>
          <p:nvPr/>
        </p:nvSpPr>
        <p:spPr>
          <a:xfrm>
            <a:off x="294069" y="1743572"/>
            <a:ext cx="3672408" cy="316835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2654" indent="-138113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5781" indent="-1285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Char char="-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10816" indent="-133350" algn="l" rtl="0" eaLnBrk="1" fontAlgn="base" hangingPunct="1">
              <a:spcBef>
                <a:spcPct val="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87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4216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6pPr>
            <a:lvl7pPr marL="17645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7pPr>
            <a:lvl8pPr marL="21074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8pPr>
            <a:lvl9pPr marL="24503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ru-RU" sz="1800" kern="0" dirty="0">
                <a:solidFill>
                  <a:schemeClr val="tx2"/>
                </a:solidFill>
              </a:rPr>
              <a:t>Высокая производительность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800" kern="0" dirty="0">
                <a:solidFill>
                  <a:schemeClr val="tx2"/>
                </a:solidFill>
              </a:rPr>
              <a:t>Высокая надежность / воспроизводимость/ стабильность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800" kern="0" dirty="0">
                <a:solidFill>
                  <a:schemeClr val="tx2"/>
                </a:solidFill>
              </a:rPr>
              <a:t> Высокая точность и точность</a:t>
            </a:r>
          </a:p>
          <a:p>
            <a:pPr>
              <a:buFont typeface="Arial" pitchFamily="34" charset="0"/>
              <a:buChar char="•"/>
            </a:pPr>
            <a:r>
              <a:rPr lang="ru-RU" sz="1800" kern="0" dirty="0">
                <a:solidFill>
                  <a:schemeClr val="tx2"/>
                </a:solidFill>
              </a:rPr>
              <a:t>Удобство обслуживания и поддержки</a:t>
            </a:r>
          </a:p>
          <a:p>
            <a:pPr>
              <a:buFont typeface="Arial" pitchFamily="34" charset="0"/>
              <a:buChar char="•"/>
            </a:pPr>
            <a:r>
              <a:rPr lang="ru-RU" sz="1800" kern="0" dirty="0">
                <a:solidFill>
                  <a:schemeClr val="tx2"/>
                </a:solidFill>
              </a:rPr>
              <a:t>Полная интеграция в производство</a:t>
            </a:r>
          </a:p>
        </p:txBody>
      </p:sp>
      <p:sp>
        <p:nvSpPr>
          <p:cNvPr id="6" name="Стрелка вправо 8">
            <a:extLst>
              <a:ext uri="{FF2B5EF4-FFF2-40B4-BE49-F238E27FC236}">
                <a16:creationId xmlns:a16="http://schemas.microsoft.com/office/drawing/2014/main" id="{A397E209-ABF9-4F38-ACDB-3E205F4A6B4F}"/>
              </a:ext>
            </a:extLst>
          </p:cNvPr>
          <p:cNvSpPr/>
          <p:nvPr/>
        </p:nvSpPr>
        <p:spPr>
          <a:xfrm>
            <a:off x="4140197" y="264375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A0AA9-502F-4330-BB5A-9071677444AF}"/>
              </a:ext>
            </a:extLst>
          </p:cNvPr>
          <p:cNvSpPr txBox="1"/>
          <p:nvPr/>
        </p:nvSpPr>
        <p:spPr>
          <a:xfrm>
            <a:off x="5292325" y="2571750"/>
            <a:ext cx="3699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Высокая производительность</a:t>
            </a:r>
          </a:p>
          <a:p>
            <a:r>
              <a:rPr lang="ru-RU" b="1" dirty="0">
                <a:solidFill>
                  <a:srgbClr val="00B050"/>
                </a:solidFill>
              </a:rPr>
              <a:t>Низкие затраты</a:t>
            </a:r>
          </a:p>
        </p:txBody>
      </p:sp>
    </p:spTree>
    <p:extLst>
      <p:ext uri="{BB962C8B-B14F-4D97-AF65-F5344CB8AC3E}">
        <p14:creationId xmlns:p14="http://schemas.microsoft.com/office/powerpoint/2010/main" val="397539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7E16B-1F62-4543-A447-41503CDCE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Высокая производительность</a:t>
            </a:r>
            <a:br>
              <a:rPr lang="ru-RU" dirty="0">
                <a:solidFill>
                  <a:schemeClr val="accent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Высокая скорость измерения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42B19-53BA-4C68-BF4C-E8BE0491AD22}"/>
              </a:ext>
            </a:extLst>
          </p:cNvPr>
          <p:cNvSpPr txBox="1"/>
          <p:nvPr/>
        </p:nvSpPr>
        <p:spPr>
          <a:xfrm>
            <a:off x="2480590" y="1114450"/>
            <a:ext cx="4354269" cy="461665"/>
          </a:xfrm>
          <a:prstGeom prst="rect">
            <a:avLst/>
          </a:prstGeom>
          <a:solidFill>
            <a:srgbClr val="00AF50"/>
          </a:solidFill>
        </p:spPr>
        <p:txBody>
          <a:bodyPr wrap="none" rtlCol="0">
            <a:spAutoFit/>
          </a:bodyPr>
          <a:lstStyle/>
          <a:p>
            <a:r>
              <a:rPr lang="ru-RU" sz="2400" dirty="0"/>
              <a:t>Весь спектр за доли секунды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6273D-5D83-491B-A91D-AA03D7A98671}"/>
              </a:ext>
            </a:extLst>
          </p:cNvPr>
          <p:cNvSpPr txBox="1"/>
          <p:nvPr/>
        </p:nvSpPr>
        <p:spPr>
          <a:xfrm>
            <a:off x="243479" y="1995370"/>
            <a:ext cx="85907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ThinProcess</a:t>
            </a:r>
            <a:r>
              <a:rPr lang="en-US" sz="2600" dirty="0"/>
              <a:t>®</a:t>
            </a:r>
            <a:r>
              <a:rPr lang="ru-RU" sz="2600" dirty="0"/>
              <a:t> </a:t>
            </a:r>
            <a:r>
              <a:rPr lang="en-US" sz="2600" dirty="0"/>
              <a:t>Q: ˃ 15 </a:t>
            </a:r>
            <a:r>
              <a:rPr lang="ru-RU" sz="2600" dirty="0"/>
              <a:t>измерений в секунду (</a:t>
            </a:r>
            <a:r>
              <a:rPr lang="en-US" sz="2600" dirty="0"/>
              <a:t>T, </a:t>
            </a:r>
            <a:r>
              <a:rPr lang="en-US" sz="2600" dirty="0" err="1"/>
              <a:t>Rg</a:t>
            </a:r>
            <a:r>
              <a:rPr lang="en-US" sz="2600" dirty="0"/>
              <a:t>, Rf</a:t>
            </a:r>
            <a:r>
              <a:rPr lang="ru-RU" sz="2600" dirty="0"/>
              <a:t>)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 err="1"/>
              <a:t>ThinProcess</a:t>
            </a:r>
            <a:r>
              <a:rPr lang="en-US" sz="2600" dirty="0"/>
              <a:t>®</a:t>
            </a:r>
            <a:r>
              <a:rPr lang="ru-RU" sz="2600" dirty="0"/>
              <a:t> </a:t>
            </a:r>
            <a:r>
              <a:rPr lang="en-US" sz="2600" dirty="0"/>
              <a:t>P: ˃ 20 </a:t>
            </a:r>
            <a:r>
              <a:rPr lang="ru-RU" sz="2600" dirty="0"/>
              <a:t>измерений в секунду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3EE413-D022-4C61-81A2-12B28C3858F2}"/>
              </a:ext>
            </a:extLst>
          </p:cNvPr>
          <p:cNvSpPr txBox="1"/>
          <p:nvPr/>
        </p:nvSpPr>
        <p:spPr>
          <a:xfrm>
            <a:off x="553269" y="4135867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Автоматическая </a:t>
            </a:r>
            <a:r>
              <a:rPr lang="ru-RU" dirty="0" err="1"/>
              <a:t>детекция</a:t>
            </a:r>
            <a:r>
              <a:rPr lang="ru-RU" dirty="0"/>
              <a:t> стекла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Автоматический запуск и проверка </a:t>
            </a:r>
          </a:p>
        </p:txBody>
      </p:sp>
    </p:spTree>
    <p:extLst>
      <p:ext uri="{BB962C8B-B14F-4D97-AF65-F5344CB8AC3E}">
        <p14:creationId xmlns:p14="http://schemas.microsoft.com/office/powerpoint/2010/main" val="4140368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F690F-1C40-405F-8AAB-05D3D58C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Лаборатория на линии</a:t>
            </a:r>
            <a:br>
              <a:rPr lang="ru-RU" dirty="0">
                <a:solidFill>
                  <a:schemeClr val="accent2">
                    <a:lumMod val="25000"/>
                  </a:schemeClr>
                </a:solidFill>
              </a:rPr>
            </a:b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ThinProcess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®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Q</a:t>
            </a:r>
            <a:endParaRPr lang="ru-RU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6D55C-AAFA-4F87-9D0E-407B76A02C0D}"/>
              </a:ext>
            </a:extLst>
          </p:cNvPr>
          <p:cNvSpPr txBox="1"/>
          <p:nvPr/>
        </p:nvSpPr>
        <p:spPr>
          <a:xfrm>
            <a:off x="179512" y="1079301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Точность/Воспроизводимость</a:t>
            </a:r>
          </a:p>
          <a:p>
            <a:r>
              <a:rPr lang="ru-RU" sz="1400" dirty="0"/>
              <a:t>(</a:t>
            </a:r>
            <a:r>
              <a:rPr lang="en-US" sz="1400" dirty="0"/>
              <a:t>RMS 10 </a:t>
            </a:r>
            <a:r>
              <a:rPr lang="ru-RU" sz="1400" dirty="0"/>
              <a:t>усреднений)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60384-1FA1-4018-AC92-C0C47A4E6A14}"/>
              </a:ext>
            </a:extLst>
          </p:cNvPr>
          <p:cNvSpPr txBox="1"/>
          <p:nvPr/>
        </p:nvSpPr>
        <p:spPr>
          <a:xfrm>
            <a:off x="3059832" y="1079301"/>
            <a:ext cx="51125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365 </a:t>
            </a:r>
            <a:r>
              <a:rPr lang="ru-RU" sz="1400" dirty="0" err="1"/>
              <a:t>нм</a:t>
            </a:r>
            <a:r>
              <a:rPr lang="ru-RU" sz="1400" dirty="0"/>
              <a:t> - 400 </a:t>
            </a:r>
            <a:r>
              <a:rPr lang="ru-RU" sz="1400" dirty="0" err="1"/>
              <a:t>нм</a:t>
            </a:r>
            <a:r>
              <a:rPr lang="ru-RU" sz="1400" dirty="0"/>
              <a:t>:   </a:t>
            </a:r>
            <a:r>
              <a:rPr lang="en-US" sz="1400" dirty="0"/>
              <a:t>     </a:t>
            </a:r>
            <a:r>
              <a:rPr lang="ru-RU" sz="1400" b="1" dirty="0"/>
              <a:t>˂0,3%</a:t>
            </a:r>
            <a:r>
              <a:rPr lang="en-US" sz="1400" b="1" dirty="0"/>
              <a:t>T, %R</a:t>
            </a:r>
            <a:endParaRPr lang="ru-RU" sz="1400" b="1" dirty="0"/>
          </a:p>
          <a:p>
            <a:r>
              <a:rPr lang="ru-RU" sz="1400" dirty="0"/>
              <a:t>400 </a:t>
            </a:r>
            <a:r>
              <a:rPr lang="ru-RU" sz="1400" dirty="0" err="1"/>
              <a:t>нм</a:t>
            </a:r>
            <a:r>
              <a:rPr lang="ru-RU" sz="1400" dirty="0"/>
              <a:t> – 920 </a:t>
            </a:r>
            <a:r>
              <a:rPr lang="ru-RU" sz="1400" dirty="0" err="1"/>
              <a:t>нм</a:t>
            </a:r>
            <a:r>
              <a:rPr lang="ru-RU" sz="1400" dirty="0"/>
              <a:t>:</a:t>
            </a:r>
            <a:r>
              <a:rPr lang="en-US" sz="1400" dirty="0"/>
              <a:t>       </a:t>
            </a:r>
            <a:r>
              <a:rPr lang="en-US" sz="1400" b="1" dirty="0"/>
              <a:t>˂0,1%T, %R</a:t>
            </a:r>
            <a:endParaRPr lang="ru-RU" sz="1400" b="1" dirty="0"/>
          </a:p>
          <a:p>
            <a:r>
              <a:rPr lang="ru-RU" sz="1400" dirty="0"/>
              <a:t>920 </a:t>
            </a:r>
            <a:r>
              <a:rPr lang="ru-RU" sz="1400" dirty="0" err="1"/>
              <a:t>нм</a:t>
            </a:r>
            <a:r>
              <a:rPr lang="ru-RU" sz="1400" dirty="0"/>
              <a:t> – 1050 </a:t>
            </a:r>
            <a:r>
              <a:rPr lang="ru-RU" sz="1400" dirty="0" err="1"/>
              <a:t>нм</a:t>
            </a:r>
            <a:r>
              <a:rPr lang="ru-RU" sz="1400" dirty="0"/>
              <a:t>:</a:t>
            </a:r>
            <a:r>
              <a:rPr lang="en-US" sz="1400" dirty="0"/>
              <a:t>     </a:t>
            </a:r>
            <a:r>
              <a:rPr lang="en-US" sz="1400" b="1" dirty="0"/>
              <a:t>˂0,3%T, %R</a:t>
            </a:r>
            <a:r>
              <a:rPr lang="ru-RU" sz="1400" b="1" dirty="0"/>
              <a:t> 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0EFFB-DA98-4BFA-9324-D18E41BB5BA0}"/>
              </a:ext>
            </a:extLst>
          </p:cNvPr>
          <p:cNvSpPr txBox="1"/>
          <p:nvPr/>
        </p:nvSpPr>
        <p:spPr>
          <a:xfrm>
            <a:off x="104748" y="1893861"/>
            <a:ext cx="3098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Фотометрическая точность</a:t>
            </a:r>
          </a:p>
          <a:p>
            <a:r>
              <a:rPr lang="ru-RU" sz="1400" dirty="0"/>
              <a:t>(</a:t>
            </a:r>
            <a:r>
              <a:rPr lang="en-US" sz="1400" dirty="0"/>
              <a:t>10 </a:t>
            </a:r>
            <a:r>
              <a:rPr lang="ru-RU" sz="1400" dirty="0"/>
              <a:t>усреднений, сравниваемых с теоретическим спектром покрытия на </a:t>
            </a:r>
            <a:r>
              <a:rPr lang="en-US" sz="1400" dirty="0"/>
              <a:t>BK7</a:t>
            </a:r>
            <a:r>
              <a:rPr lang="ru-RU" sz="14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59AB8-0356-4983-AF2A-745FFBA47EB1}"/>
              </a:ext>
            </a:extLst>
          </p:cNvPr>
          <p:cNvSpPr txBox="1"/>
          <p:nvPr/>
        </p:nvSpPr>
        <p:spPr>
          <a:xfrm>
            <a:off x="3059832" y="1893861"/>
            <a:ext cx="51125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365 </a:t>
            </a:r>
            <a:r>
              <a:rPr lang="ru-RU" sz="1400" dirty="0" err="1"/>
              <a:t>нм</a:t>
            </a:r>
            <a:r>
              <a:rPr lang="ru-RU" sz="1400" dirty="0"/>
              <a:t> - 400 </a:t>
            </a:r>
            <a:r>
              <a:rPr lang="ru-RU" sz="1400" dirty="0" err="1"/>
              <a:t>нм</a:t>
            </a:r>
            <a:r>
              <a:rPr lang="ru-RU" sz="1400" dirty="0"/>
              <a:t>:   </a:t>
            </a:r>
            <a:r>
              <a:rPr lang="en-US" sz="1400" dirty="0"/>
              <a:t>     </a:t>
            </a:r>
            <a:r>
              <a:rPr lang="ru-RU" sz="1400" b="1" dirty="0"/>
              <a:t>˂0,8%</a:t>
            </a:r>
            <a:r>
              <a:rPr lang="en-US" sz="1400" b="1" dirty="0"/>
              <a:t>T, %R</a:t>
            </a:r>
            <a:endParaRPr lang="ru-RU" sz="1400" b="1" dirty="0"/>
          </a:p>
          <a:p>
            <a:r>
              <a:rPr lang="ru-RU" sz="1400" dirty="0"/>
              <a:t>400 </a:t>
            </a:r>
            <a:r>
              <a:rPr lang="ru-RU" sz="1400" dirty="0" err="1"/>
              <a:t>нм</a:t>
            </a:r>
            <a:r>
              <a:rPr lang="ru-RU" sz="1400" dirty="0"/>
              <a:t> – 920 </a:t>
            </a:r>
            <a:r>
              <a:rPr lang="ru-RU" sz="1400" dirty="0" err="1"/>
              <a:t>нм</a:t>
            </a:r>
            <a:r>
              <a:rPr lang="ru-RU" sz="1400" dirty="0"/>
              <a:t>:</a:t>
            </a:r>
            <a:r>
              <a:rPr lang="en-US" sz="1400" dirty="0"/>
              <a:t>       </a:t>
            </a:r>
            <a:r>
              <a:rPr lang="en-US" sz="1400" b="1" dirty="0"/>
              <a:t>˂0,</a:t>
            </a:r>
            <a:r>
              <a:rPr lang="ru-RU" sz="1400" b="1" dirty="0"/>
              <a:t>5</a:t>
            </a:r>
            <a:r>
              <a:rPr lang="en-US" sz="1400" b="1" dirty="0"/>
              <a:t>%T, %R</a:t>
            </a:r>
            <a:endParaRPr lang="ru-RU" sz="1400" b="1" dirty="0"/>
          </a:p>
          <a:p>
            <a:r>
              <a:rPr lang="ru-RU" sz="1400" dirty="0"/>
              <a:t>920 </a:t>
            </a:r>
            <a:r>
              <a:rPr lang="ru-RU" sz="1400" dirty="0" err="1"/>
              <a:t>нм</a:t>
            </a:r>
            <a:r>
              <a:rPr lang="ru-RU" sz="1400" dirty="0"/>
              <a:t> – 1050 </a:t>
            </a:r>
            <a:r>
              <a:rPr lang="ru-RU" sz="1400" dirty="0" err="1"/>
              <a:t>нм</a:t>
            </a:r>
            <a:r>
              <a:rPr lang="ru-RU" sz="1400" dirty="0"/>
              <a:t>:</a:t>
            </a:r>
            <a:r>
              <a:rPr lang="en-US" sz="1400" dirty="0"/>
              <a:t>     </a:t>
            </a:r>
            <a:r>
              <a:rPr lang="en-US" sz="1400" b="1" dirty="0"/>
              <a:t>˂0,</a:t>
            </a:r>
            <a:r>
              <a:rPr lang="ru-RU" sz="1400" b="1" dirty="0"/>
              <a:t>8</a:t>
            </a:r>
            <a:r>
              <a:rPr lang="en-US" sz="1400" b="1" dirty="0"/>
              <a:t>%T, %R</a:t>
            </a:r>
            <a:r>
              <a:rPr lang="ru-RU" sz="1400" b="1" dirty="0"/>
              <a:t>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6F5DD-2436-4D49-86C6-74B4F3AE5B1F}"/>
              </a:ext>
            </a:extLst>
          </p:cNvPr>
          <p:cNvSpPr txBox="1"/>
          <p:nvPr/>
        </p:nvSpPr>
        <p:spPr>
          <a:xfrm>
            <a:off x="179512" y="2905418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Для производственных условий: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Максимальное отклонение угла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Максимальное отклонение дистанции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9964B-2370-4F3F-B4DF-5CE95A8827DC}"/>
              </a:ext>
            </a:extLst>
          </p:cNvPr>
          <p:cNvSpPr txBox="1"/>
          <p:nvPr/>
        </p:nvSpPr>
        <p:spPr>
          <a:xfrm>
            <a:off x="3928531" y="3041013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+/- 1˚           ˂1</a:t>
            </a:r>
            <a:r>
              <a:rPr lang="en-US" b="1" dirty="0"/>
              <a:t>,0%R</a:t>
            </a:r>
          </a:p>
          <a:p>
            <a:r>
              <a:rPr lang="en-US" b="1" dirty="0"/>
              <a:t>+/- 10</a:t>
            </a:r>
            <a:r>
              <a:rPr lang="ru-RU" b="1" dirty="0"/>
              <a:t>мм</a:t>
            </a:r>
            <a:r>
              <a:rPr lang="en-US" b="1" dirty="0"/>
              <a:t>      ˂1,0%R</a:t>
            </a:r>
            <a:endParaRPr lang="ru-RU" b="1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F98EE9BF-E0B8-4A10-BB6C-831268C50A02}"/>
              </a:ext>
            </a:extLst>
          </p:cNvPr>
          <p:cNvSpPr/>
          <p:nvPr/>
        </p:nvSpPr>
        <p:spPr>
          <a:xfrm>
            <a:off x="843583" y="3888586"/>
            <a:ext cx="1728192" cy="794143"/>
          </a:xfrm>
          <a:prstGeom prst="rightArrow">
            <a:avLst/>
          </a:prstGeom>
          <a:solidFill>
            <a:srgbClr val="00AF50"/>
          </a:solidFill>
          <a:ln>
            <a:solidFill>
              <a:srgbClr val="00A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2557BF-BD6E-472B-956C-1AF8372DC321}"/>
              </a:ext>
            </a:extLst>
          </p:cNvPr>
          <p:cNvSpPr txBox="1"/>
          <p:nvPr/>
        </p:nvSpPr>
        <p:spPr>
          <a:xfrm>
            <a:off x="3001257" y="4054824"/>
            <a:ext cx="5690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«Лабораторные» результаты на линии</a:t>
            </a:r>
          </a:p>
        </p:txBody>
      </p:sp>
    </p:spTree>
    <p:extLst>
      <p:ext uri="{BB962C8B-B14F-4D97-AF65-F5344CB8AC3E}">
        <p14:creationId xmlns:p14="http://schemas.microsoft.com/office/powerpoint/2010/main" val="3846319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EFEF8-82A8-4C2A-B627-744884713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Системы оптических сенсоров</a:t>
            </a:r>
            <a:br>
              <a:rPr lang="ru-RU" dirty="0">
                <a:solidFill>
                  <a:schemeClr val="accent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Системы контроля процесса и управления данными</a:t>
            </a:r>
          </a:p>
        </p:txBody>
      </p:sp>
      <p:sp>
        <p:nvSpPr>
          <p:cNvPr id="33" name="Цилиндр 32">
            <a:extLst>
              <a:ext uri="{FF2B5EF4-FFF2-40B4-BE49-F238E27FC236}">
                <a16:creationId xmlns:a16="http://schemas.microsoft.com/office/drawing/2014/main" id="{E7164F11-C4FD-4C5E-8900-8B6D34328314}"/>
              </a:ext>
            </a:extLst>
          </p:cNvPr>
          <p:cNvSpPr/>
          <p:nvPr/>
        </p:nvSpPr>
        <p:spPr>
          <a:xfrm>
            <a:off x="5730438" y="7456700"/>
            <a:ext cx="1368152" cy="172819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OPC</a:t>
            </a:r>
            <a:endParaRPr lang="ru-RU" dirty="0"/>
          </a:p>
          <a:p>
            <a:pPr algn="ctr"/>
            <a:r>
              <a:rPr lang="ru-RU" dirty="0"/>
              <a:t>сервер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C10B7BA-76D0-4324-93B0-F913E5E70C87}"/>
              </a:ext>
            </a:extLst>
          </p:cNvPr>
          <p:cNvGrpSpPr/>
          <p:nvPr/>
        </p:nvGrpSpPr>
        <p:grpSpPr>
          <a:xfrm>
            <a:off x="673733" y="956813"/>
            <a:ext cx="7450932" cy="3857115"/>
            <a:chOff x="40995" y="1327843"/>
            <a:chExt cx="8949156" cy="5325420"/>
          </a:xfrm>
        </p:grpSpPr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894F581C-B5EC-4CAF-9162-69FD80CCF6C0}"/>
                </a:ext>
              </a:extLst>
            </p:cNvPr>
            <p:cNvSpPr/>
            <p:nvPr/>
          </p:nvSpPr>
          <p:spPr>
            <a:xfrm>
              <a:off x="4937482" y="4506715"/>
              <a:ext cx="1368152" cy="172819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OPC</a:t>
              </a:r>
              <a:endParaRPr lang="ru-RU" dirty="0"/>
            </a:p>
            <a:p>
              <a:pPr algn="ctr"/>
              <a:r>
                <a:rPr lang="ru-RU" dirty="0"/>
                <a:t>сервер</a:t>
              </a:r>
            </a:p>
          </p:txBody>
        </p: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27BFCF36-3CB5-434F-892F-16A66FFEFB57}"/>
                </a:ext>
              </a:extLst>
            </p:cNvPr>
            <p:cNvGrpSpPr/>
            <p:nvPr/>
          </p:nvGrpSpPr>
          <p:grpSpPr>
            <a:xfrm>
              <a:off x="40995" y="1327843"/>
              <a:ext cx="8949156" cy="5325420"/>
              <a:chOff x="40995" y="1327843"/>
              <a:chExt cx="8949156" cy="5325420"/>
            </a:xfrm>
          </p:grpSpPr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1D50472E-A582-4F9F-AE4F-5905C115E181}"/>
                  </a:ext>
                </a:extLst>
              </p:cNvPr>
              <p:cNvGrpSpPr/>
              <p:nvPr/>
            </p:nvGrpSpPr>
            <p:grpSpPr>
              <a:xfrm>
                <a:off x="357373" y="1327843"/>
                <a:ext cx="4030696" cy="2677221"/>
                <a:chOff x="574376" y="1556792"/>
                <a:chExt cx="8102080" cy="4772924"/>
              </a:xfrm>
            </p:grpSpPr>
            <p:pic>
              <p:nvPicPr>
                <p:cNvPr id="66" name="Picture 2">
                  <a:extLst>
                    <a:ext uri="{FF2B5EF4-FFF2-40B4-BE49-F238E27FC236}">
                      <a16:creationId xmlns:a16="http://schemas.microsoft.com/office/drawing/2014/main" id="{AC8F2187-7ED7-484A-8C8C-767DB063E9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74376" y="1556792"/>
                  <a:ext cx="8102080" cy="31892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7" name="Picture 3">
                  <a:extLst>
                    <a:ext uri="{FF2B5EF4-FFF2-40B4-BE49-F238E27FC236}">
                      <a16:creationId xmlns:a16="http://schemas.microsoft.com/office/drawing/2014/main" id="{41422D77-E294-4D94-9EF3-2C00A3CAEA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11561" y="4746065"/>
                  <a:ext cx="8064895" cy="15836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5873C00B-F522-4EAC-97F9-684126D60F42}"/>
                  </a:ext>
                </a:extLst>
              </p:cNvPr>
              <p:cNvSpPr/>
              <p:nvPr/>
            </p:nvSpPr>
            <p:spPr>
              <a:xfrm>
                <a:off x="946822" y="2121092"/>
                <a:ext cx="26642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err="1"/>
                  <a:t>ThinProcess</a:t>
                </a:r>
                <a:r>
                  <a:rPr lang="en-US" b="1" dirty="0"/>
                  <a:t>® P</a:t>
                </a:r>
                <a:r>
                  <a:rPr lang="ru-RU" b="1" dirty="0"/>
                  <a:t> </a:t>
                </a:r>
                <a:r>
                  <a:rPr lang="en-US" b="1" dirty="0"/>
                  <a:t>or R</a:t>
                </a:r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E7BF1D17-96DD-4D3B-AB3B-C9716176C962}"/>
                  </a:ext>
                </a:extLst>
              </p:cNvPr>
              <p:cNvSpPr/>
              <p:nvPr/>
            </p:nvSpPr>
            <p:spPr>
              <a:xfrm>
                <a:off x="189527" y="3837857"/>
                <a:ext cx="208823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err="1"/>
                  <a:t>ThinProcess</a:t>
                </a:r>
                <a:r>
                  <a:rPr lang="en-US" b="1" dirty="0"/>
                  <a:t> ® Q</a:t>
                </a:r>
              </a:p>
            </p:txBody>
          </p:sp>
          <p:sp>
            <p:nvSpPr>
              <p:cNvPr id="56" name="Цилиндр 55">
                <a:extLst>
                  <a:ext uri="{FF2B5EF4-FFF2-40B4-BE49-F238E27FC236}">
                    <a16:creationId xmlns:a16="http://schemas.microsoft.com/office/drawing/2014/main" id="{2E455DF3-7B6A-4AD3-B00F-F56E14CDAB4C}"/>
                  </a:ext>
                </a:extLst>
              </p:cNvPr>
              <p:cNvSpPr/>
              <p:nvPr/>
            </p:nvSpPr>
            <p:spPr>
              <a:xfrm>
                <a:off x="4867093" y="3223986"/>
                <a:ext cx="1368152" cy="172819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MS SQL</a:t>
                </a:r>
              </a:p>
              <a:p>
                <a:pPr algn="ctr"/>
                <a:r>
                  <a:rPr lang="ru-RU" dirty="0"/>
                  <a:t>сервер</a:t>
                </a:r>
              </a:p>
            </p:txBody>
          </p:sp>
          <p:sp>
            <p:nvSpPr>
              <p:cNvPr id="57" name="Цилиндр 56">
                <a:extLst>
                  <a:ext uri="{FF2B5EF4-FFF2-40B4-BE49-F238E27FC236}">
                    <a16:creationId xmlns:a16="http://schemas.microsoft.com/office/drawing/2014/main" id="{08F1E718-6238-45FA-9748-787CC3425A16}"/>
                  </a:ext>
                </a:extLst>
              </p:cNvPr>
              <p:cNvSpPr/>
              <p:nvPr/>
            </p:nvSpPr>
            <p:spPr>
              <a:xfrm>
                <a:off x="3686302" y="3779639"/>
                <a:ext cx="1368152" cy="172819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Файловый </a:t>
                </a:r>
              </a:p>
              <a:p>
                <a:pPr algn="ctr"/>
                <a:r>
                  <a:rPr lang="ru-RU" dirty="0"/>
                  <a:t>сервер</a:t>
                </a:r>
              </a:p>
            </p:txBody>
          </p:sp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0EF29A9D-0AB0-4AB4-8C4D-CB4507DE6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62082" y="3019889"/>
                <a:ext cx="2128069" cy="2527304"/>
              </a:xfrm>
              <a:prstGeom prst="rect">
                <a:avLst/>
              </a:prstGeom>
            </p:spPr>
          </p:pic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DD0E0C13-06C4-4592-929C-C89C6BF47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62081" y="1340426"/>
                <a:ext cx="2128070" cy="1584518"/>
              </a:xfrm>
              <a:prstGeom prst="rect">
                <a:avLst/>
              </a:prstGeom>
            </p:spPr>
          </p:pic>
          <p:sp>
            <p:nvSpPr>
              <p:cNvPr id="60" name="Прямоугольник: скругленные углы 59">
                <a:extLst>
                  <a:ext uri="{FF2B5EF4-FFF2-40B4-BE49-F238E27FC236}">
                    <a16:creationId xmlns:a16="http://schemas.microsoft.com/office/drawing/2014/main" id="{C353622E-E94B-4DF5-BBD2-8FF0D9EBC791}"/>
                  </a:ext>
                </a:extLst>
              </p:cNvPr>
              <p:cNvSpPr/>
              <p:nvPr/>
            </p:nvSpPr>
            <p:spPr>
              <a:xfrm>
                <a:off x="5158274" y="5816551"/>
                <a:ext cx="1767866" cy="8367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Полевая шина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B05794C-AC29-4FCB-97DE-506BF830F2D9}"/>
                  </a:ext>
                </a:extLst>
              </p:cNvPr>
              <p:cNvSpPr txBox="1"/>
              <p:nvPr/>
            </p:nvSpPr>
            <p:spPr>
              <a:xfrm>
                <a:off x="40995" y="4283541"/>
                <a:ext cx="468236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Спектральные данные, результаты измерений, настройки продукта и параметры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ru-RU" dirty="0"/>
                  <a:t>Файлы параметров (конфигурации)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CSV</a:t>
                </a:r>
                <a:r>
                  <a:rPr lang="ru-RU" dirty="0"/>
                  <a:t>файлы (данные и результаты)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SQL</a:t>
                </a:r>
                <a:r>
                  <a:rPr lang="ru-RU" dirty="0"/>
                  <a:t> база данных (данные, результаты, конфигурация)</a:t>
                </a:r>
              </a:p>
            </p:txBody>
          </p:sp>
          <p:sp>
            <p:nvSpPr>
              <p:cNvPr id="62" name="Стрелка: вверх-вниз 61">
                <a:extLst>
                  <a:ext uri="{FF2B5EF4-FFF2-40B4-BE49-F238E27FC236}">
                    <a16:creationId xmlns:a16="http://schemas.microsoft.com/office/drawing/2014/main" id="{4C96B164-65A9-4A16-9750-2403CB391BCC}"/>
                  </a:ext>
                </a:extLst>
              </p:cNvPr>
              <p:cNvSpPr/>
              <p:nvPr/>
            </p:nvSpPr>
            <p:spPr>
              <a:xfrm rot="18053401">
                <a:off x="4180947" y="1895807"/>
                <a:ext cx="484632" cy="1714840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3" name="Стрелка: вверх-вниз 62">
                <a:extLst>
                  <a:ext uri="{FF2B5EF4-FFF2-40B4-BE49-F238E27FC236}">
                    <a16:creationId xmlns:a16="http://schemas.microsoft.com/office/drawing/2014/main" id="{8E93DD2C-2E29-45A4-8D7F-49413867EEDB}"/>
                  </a:ext>
                </a:extLst>
              </p:cNvPr>
              <p:cNvSpPr/>
              <p:nvPr/>
            </p:nvSpPr>
            <p:spPr>
              <a:xfrm rot="15738406">
                <a:off x="3347756" y="2413553"/>
                <a:ext cx="484632" cy="2346622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трелка: вправо 63">
                <a:extLst>
                  <a:ext uri="{FF2B5EF4-FFF2-40B4-BE49-F238E27FC236}">
                    <a16:creationId xmlns:a16="http://schemas.microsoft.com/office/drawing/2014/main" id="{24994866-8B53-4E5C-8B0E-45F9FF56362F}"/>
                  </a:ext>
                </a:extLst>
              </p:cNvPr>
              <p:cNvSpPr/>
              <p:nvPr/>
            </p:nvSpPr>
            <p:spPr>
              <a:xfrm rot="18921466">
                <a:off x="5753403" y="2537737"/>
                <a:ext cx="1127350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Стрелка: вправо 64">
                <a:extLst>
                  <a:ext uri="{FF2B5EF4-FFF2-40B4-BE49-F238E27FC236}">
                    <a16:creationId xmlns:a16="http://schemas.microsoft.com/office/drawing/2014/main" id="{1DA4DE8A-5CD2-4E4E-AFD5-7E6069D72E34}"/>
                  </a:ext>
                </a:extLst>
              </p:cNvPr>
              <p:cNvSpPr/>
              <p:nvPr/>
            </p:nvSpPr>
            <p:spPr>
              <a:xfrm>
                <a:off x="6235245" y="3643573"/>
                <a:ext cx="978408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870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CEB79-9BD9-4498-A1A0-83408999A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ThinProcess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®</a:t>
            </a:r>
            <a:br>
              <a:rPr lang="en-US" dirty="0">
                <a:solidFill>
                  <a:schemeClr val="accent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Главный экран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D97B4B-5B9B-4E96-9E2B-A891C3A6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0040"/>
            <a:ext cx="9144000" cy="50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96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D783-E727-488D-84F4-18D1EFF2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Применение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54205D-DD69-4B3C-B30F-7CF463863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94" y="839602"/>
            <a:ext cx="1872586" cy="1098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0A3D96-A770-4D85-9EFA-450EBB854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829889"/>
            <a:ext cx="1675815" cy="11803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F281C5-9EF4-4385-86F9-7E1E9534C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190" y="839602"/>
            <a:ext cx="1675815" cy="1250986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D714542-6DBF-467B-844F-5AF5FAB8D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441049"/>
              </p:ext>
            </p:extLst>
          </p:nvPr>
        </p:nvGraphicFramePr>
        <p:xfrm>
          <a:off x="1" y="1941472"/>
          <a:ext cx="9143999" cy="2991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8949">
                  <a:extLst>
                    <a:ext uri="{9D8B030D-6E8A-4147-A177-3AD203B41FA5}">
                      <a16:colId xmlns:a16="http://schemas.microsoft.com/office/drawing/2014/main" val="1415540811"/>
                    </a:ext>
                  </a:extLst>
                </a:gridCol>
                <a:gridCol w="3150394">
                  <a:extLst>
                    <a:ext uri="{9D8B030D-6E8A-4147-A177-3AD203B41FA5}">
                      <a16:colId xmlns:a16="http://schemas.microsoft.com/office/drawing/2014/main" val="3481893961"/>
                    </a:ext>
                  </a:extLst>
                </a:gridCol>
                <a:gridCol w="2964656">
                  <a:extLst>
                    <a:ext uri="{9D8B030D-6E8A-4147-A177-3AD203B41FA5}">
                      <a16:colId xmlns:a16="http://schemas.microsoft.com/office/drawing/2014/main" val="179268400"/>
                    </a:ext>
                  </a:extLst>
                </a:gridCol>
              </a:tblGrid>
              <a:tr h="7014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Покрытия на листах (горизонтальное нанесение)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Покрытия на пленках </a:t>
                      </a:r>
                      <a:r>
                        <a:rPr lang="en-US" sz="1200" dirty="0"/>
                        <a:t>(R2R</a:t>
                      </a:r>
                      <a:r>
                        <a:rPr lang="ru-RU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Покрытия на листах (вертикальная установка)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286928"/>
                  </a:ext>
                </a:extLst>
              </a:tr>
              <a:tr h="292269">
                <a:tc>
                  <a:txBody>
                    <a:bodyPr/>
                    <a:lstStyle/>
                    <a:p>
                      <a:r>
                        <a:rPr lang="ru-RU" sz="1200" dirty="0"/>
                        <a:t>Архитектурное стекло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Дисплеи/</a:t>
                      </a:r>
                      <a:r>
                        <a:rPr lang="ru-RU" sz="1200" dirty="0" err="1"/>
                        <a:t>Тач</a:t>
                      </a:r>
                      <a:r>
                        <a:rPr lang="ru-RU" sz="1200" dirty="0"/>
                        <a:t> скрин мониторы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AR </a:t>
                      </a:r>
                      <a:r>
                        <a:rPr lang="ru-RU" sz="1200" dirty="0"/>
                        <a:t>стекла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267460"/>
                  </a:ext>
                </a:extLst>
              </a:tr>
              <a:tr h="292269">
                <a:tc>
                  <a:txBody>
                    <a:bodyPr/>
                    <a:lstStyle/>
                    <a:p>
                      <a:r>
                        <a:rPr lang="ru-RU" sz="1200" dirty="0"/>
                        <a:t>Автомобильное стекло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PV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/>
                        <a:t>Электрохромное</a:t>
                      </a:r>
                      <a:r>
                        <a:rPr lang="ru-RU" sz="1200" dirty="0"/>
                        <a:t> стекло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998805"/>
                  </a:ext>
                </a:extLst>
              </a:tr>
              <a:tr h="294413">
                <a:tc>
                  <a:txBody>
                    <a:bodyPr/>
                    <a:lstStyle/>
                    <a:p>
                      <a:r>
                        <a:rPr lang="ru-RU" sz="1200" dirty="0" err="1"/>
                        <a:t>Флоат</a:t>
                      </a:r>
                      <a:r>
                        <a:rPr lang="ru-RU" sz="1200" dirty="0"/>
                        <a:t> стекло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AR</a:t>
                      </a:r>
                      <a:r>
                        <a:rPr lang="ru-RU" sz="1200" dirty="0"/>
                        <a:t>/Зеркала/Оптические фильтры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Стекло для дисплеев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645736"/>
                  </a:ext>
                </a:extLst>
              </a:tr>
              <a:tr h="442912">
                <a:tc>
                  <a:txBody>
                    <a:bodyPr/>
                    <a:lstStyle/>
                    <a:p>
                      <a:r>
                        <a:rPr lang="ru-RU" sz="1200" dirty="0"/>
                        <a:t>Солнечные батареи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Безопасность (банкноты, ценные бумаги)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Специальное стекло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96133"/>
                  </a:ext>
                </a:extLst>
              </a:tr>
              <a:tr h="288607">
                <a:tc>
                  <a:txBody>
                    <a:bodyPr/>
                    <a:lstStyle/>
                    <a:p>
                      <a:r>
                        <a:rPr lang="ru-RU" sz="1200" dirty="0"/>
                        <a:t>Зеркала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Упаковка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Тонкое стекло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284856"/>
                  </a:ext>
                </a:extLst>
              </a:tr>
              <a:tr h="496858">
                <a:tc>
                  <a:txBody>
                    <a:bodyPr/>
                    <a:lstStyle/>
                    <a:p>
                      <a:r>
                        <a:rPr lang="en-US" sz="1200" dirty="0"/>
                        <a:t>PV</a:t>
                      </a:r>
                      <a:r>
                        <a:rPr lang="ru-RU" sz="1200" dirty="0"/>
                        <a:t> модули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OLED</a:t>
                      </a:r>
                      <a:endParaRPr lang="ru-RU" sz="1200" dirty="0"/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PV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732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90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9D6CE-39EE-4D40-8BD8-D5B02FED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Применение</a:t>
            </a:r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63156EF-297F-48C5-B9BB-17C468E7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1043133"/>
            <a:ext cx="1674862" cy="12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5A851C9-F93F-4DDA-BAB7-38B79000D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7519" y="2296056"/>
            <a:ext cx="2418929" cy="76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A449CC7-EA4B-40D0-9BAB-11B92195E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3748" y="2161449"/>
            <a:ext cx="30956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57ED46CD-3496-4CB6-AFF4-2FE1AE976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8487" y="1000112"/>
            <a:ext cx="1526586" cy="103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1035E9C-BC24-4151-A7AA-ADFC26C38D61}"/>
              </a:ext>
            </a:extLst>
          </p:cNvPr>
          <p:cNvSpPr/>
          <p:nvPr/>
        </p:nvSpPr>
        <p:spPr>
          <a:xfrm>
            <a:off x="2315203" y="95372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Оптическое стекло</a:t>
            </a:r>
            <a:endParaRPr lang="en-US" sz="1400" dirty="0"/>
          </a:p>
          <a:p>
            <a:r>
              <a:rPr lang="en-US" sz="1400" dirty="0"/>
              <a:t>- </a:t>
            </a:r>
            <a:r>
              <a:rPr lang="ru-RU" sz="1400" dirty="0"/>
              <a:t>Очковые линзы</a:t>
            </a:r>
            <a:endParaRPr lang="en-US" sz="1400" dirty="0"/>
          </a:p>
          <a:p>
            <a:r>
              <a:rPr lang="en-US" sz="1400" dirty="0"/>
              <a:t>-</a:t>
            </a:r>
            <a:r>
              <a:rPr lang="ru-RU" sz="1400" dirty="0"/>
              <a:t>Светофильтры</a:t>
            </a:r>
            <a:endParaRPr lang="en-US" sz="1400" dirty="0"/>
          </a:p>
          <a:p>
            <a:r>
              <a:rPr lang="en-US" sz="1400" dirty="0"/>
              <a:t>- </a:t>
            </a:r>
            <a:r>
              <a:rPr lang="ru-RU" sz="1400" dirty="0"/>
              <a:t>Линзы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AFA19D-4855-4F01-B18D-86B48F55E5D2}"/>
              </a:ext>
            </a:extLst>
          </p:cNvPr>
          <p:cNvSpPr txBox="1"/>
          <p:nvPr/>
        </p:nvSpPr>
        <p:spPr>
          <a:xfrm>
            <a:off x="7229373" y="1193598"/>
            <a:ext cx="899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Дисплеи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05DC72-2A4B-42B9-9BB4-13A62C46398C}"/>
              </a:ext>
            </a:extLst>
          </p:cNvPr>
          <p:cNvSpPr txBox="1"/>
          <p:nvPr/>
        </p:nvSpPr>
        <p:spPr>
          <a:xfrm>
            <a:off x="9087" y="2385109"/>
            <a:ext cx="1528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Автомобильные</a:t>
            </a:r>
          </a:p>
          <a:p>
            <a:r>
              <a:rPr lang="ru-RU" sz="1400" dirty="0"/>
              <a:t>фары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37531F-3684-4C86-B82E-B064A3F734C4}"/>
              </a:ext>
            </a:extLst>
          </p:cNvPr>
          <p:cNvSpPr txBox="1"/>
          <p:nvPr/>
        </p:nvSpPr>
        <p:spPr>
          <a:xfrm>
            <a:off x="6120998" y="3826415"/>
            <a:ext cx="23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Покрытия на фольге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E79228-D22E-4CAC-B67C-CE5FD49E2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24" y="3094892"/>
            <a:ext cx="1251757" cy="17777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113EF9-4B15-4789-91D9-909A4C8BCC37}"/>
              </a:ext>
            </a:extLst>
          </p:cNvPr>
          <p:cNvSpPr txBox="1"/>
          <p:nvPr/>
        </p:nvSpPr>
        <p:spPr>
          <a:xfrm>
            <a:off x="3031377" y="4320936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Архитектурное стекло</a:t>
            </a:r>
          </a:p>
        </p:txBody>
      </p:sp>
    </p:spTree>
    <p:extLst>
      <p:ext uri="{BB962C8B-B14F-4D97-AF65-F5344CB8AC3E}">
        <p14:creationId xmlns:p14="http://schemas.microsoft.com/office/powerpoint/2010/main" val="315469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4A6DB-0909-491A-A96A-418EB3984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Толщина слоя: Фары. Покрытие внешней линзы и рефлектора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A5063-84C8-4428-9D63-B0CBE22BCC17}"/>
              </a:ext>
            </a:extLst>
          </p:cNvPr>
          <p:cNvSpPr txBox="1"/>
          <p:nvPr/>
        </p:nvSpPr>
        <p:spPr>
          <a:xfrm>
            <a:off x="54241" y="937022"/>
            <a:ext cx="9089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Внешняя линза и рефлектор автомобильной фары покрыты специальными слоями</a:t>
            </a:r>
          </a:p>
          <a:p>
            <a:r>
              <a:rPr lang="ru-RU" sz="1400" dirty="0"/>
              <a:t>для увеличения их надежности, прочности и </a:t>
            </a:r>
            <a:r>
              <a:rPr lang="ru-RU" sz="1400" dirty="0" err="1"/>
              <a:t>износо</a:t>
            </a:r>
            <a:r>
              <a:rPr lang="en-US" sz="1400" dirty="0"/>
              <a:t>c</a:t>
            </a:r>
            <a:r>
              <a:rPr lang="ru-RU" sz="1400" dirty="0" err="1"/>
              <a:t>тойкости</a:t>
            </a:r>
            <a:r>
              <a:rPr lang="ru-RU" sz="1400" dirty="0"/>
              <a:t>. Спектрометрические </a:t>
            </a:r>
          </a:p>
          <a:p>
            <a:r>
              <a:rPr lang="ru-RU" sz="1400" dirty="0"/>
              <a:t>системы </a:t>
            </a:r>
            <a:r>
              <a:rPr lang="ru-RU" sz="1400" dirty="0" err="1"/>
              <a:t>Цейсс</a:t>
            </a:r>
            <a:r>
              <a:rPr lang="ru-RU" sz="1400" dirty="0"/>
              <a:t> измеряют покрытия, чтобы удостовериться, что толщина достаточна</a:t>
            </a:r>
          </a:p>
          <a:p>
            <a:r>
              <a:rPr lang="ru-RU" sz="1400" dirty="0"/>
              <a:t>для достижения  их назначения.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75EFD-DCB8-4789-AFBB-C91AF48181A1}"/>
              </a:ext>
            </a:extLst>
          </p:cNvPr>
          <p:cNvSpPr txBox="1"/>
          <p:nvPr/>
        </p:nvSpPr>
        <p:spPr>
          <a:xfrm>
            <a:off x="7419447" y="1722422"/>
            <a:ext cx="1962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4990"/>
                </a:solidFill>
              </a:rPr>
              <a:t>Контактный и </a:t>
            </a:r>
          </a:p>
          <a:p>
            <a:r>
              <a:rPr lang="ru-RU" dirty="0">
                <a:solidFill>
                  <a:srgbClr val="004990"/>
                </a:solidFill>
              </a:rPr>
              <a:t>бесконтактный методы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B012601-5499-4CFB-A028-E119BEE04548}"/>
              </a:ext>
            </a:extLst>
          </p:cNvPr>
          <p:cNvGrpSpPr/>
          <p:nvPr/>
        </p:nvGrpSpPr>
        <p:grpSpPr>
          <a:xfrm>
            <a:off x="3994014" y="2391290"/>
            <a:ext cx="3981753" cy="1624954"/>
            <a:chOff x="3929159" y="3471061"/>
            <a:chExt cx="7248865" cy="360877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07E1D13-07DA-43F7-9150-228112CD3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7265" y="4161881"/>
              <a:ext cx="6840759" cy="2167694"/>
            </a:xfrm>
            <a:prstGeom prst="rect">
              <a:avLst/>
            </a:prstGeom>
          </p:spPr>
        </p:pic>
        <p:sp>
          <p:nvSpPr>
            <p:cNvPr id="8" name="Стрелка: вправо 7">
              <a:extLst>
                <a:ext uri="{FF2B5EF4-FFF2-40B4-BE49-F238E27FC236}">
                  <a16:creationId xmlns:a16="http://schemas.microsoft.com/office/drawing/2014/main" id="{90AED969-39AD-4C89-BC1B-C72C6574F2E5}"/>
                </a:ext>
              </a:extLst>
            </p:cNvPr>
            <p:cNvSpPr/>
            <p:nvPr/>
          </p:nvSpPr>
          <p:spPr>
            <a:xfrm rot="1916851">
              <a:off x="7613227" y="3932579"/>
              <a:ext cx="1527614" cy="25985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E953AC-4197-4950-A9C4-08260E654E96}"/>
                </a:ext>
              </a:extLst>
            </p:cNvPr>
            <p:cNvSpPr txBox="1"/>
            <p:nvPr/>
          </p:nvSpPr>
          <p:spPr>
            <a:xfrm>
              <a:off x="8106443" y="3471061"/>
              <a:ext cx="1156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4990"/>
                  </a:solidFill>
                </a:rPr>
                <a:t>10-150 </a:t>
              </a:r>
              <a:r>
                <a:rPr lang="ru-RU" sz="1600" b="1" dirty="0" err="1">
                  <a:solidFill>
                    <a:srgbClr val="004990"/>
                  </a:solidFill>
                </a:rPr>
                <a:t>нм</a:t>
              </a:r>
              <a:endParaRPr lang="ru-RU" sz="1600" b="1" dirty="0">
                <a:solidFill>
                  <a:srgbClr val="004990"/>
                </a:solidFill>
              </a:endParaRPr>
            </a:p>
          </p:txBody>
        </p:sp>
        <p:sp>
          <p:nvSpPr>
            <p:cNvPr id="10" name="Стрелка: вниз 9">
              <a:extLst>
                <a:ext uri="{FF2B5EF4-FFF2-40B4-BE49-F238E27FC236}">
                  <a16:creationId xmlns:a16="http://schemas.microsoft.com/office/drawing/2014/main" id="{17C5460B-497F-4F5A-B89A-2B58A54D4CB0}"/>
                </a:ext>
              </a:extLst>
            </p:cNvPr>
            <p:cNvSpPr/>
            <p:nvPr/>
          </p:nvSpPr>
          <p:spPr>
            <a:xfrm rot="12427102" flipH="1">
              <a:off x="9727041" y="5721126"/>
              <a:ext cx="219620" cy="12344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DDFF7B-83F2-4B53-96EC-2E3C07233DEF}"/>
                </a:ext>
              </a:extLst>
            </p:cNvPr>
            <p:cNvSpPr txBox="1"/>
            <p:nvPr/>
          </p:nvSpPr>
          <p:spPr>
            <a:xfrm>
              <a:off x="3929159" y="6741277"/>
              <a:ext cx="52293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4990"/>
                  </a:solidFill>
                </a:rPr>
                <a:t>0,40 мкм-25 мкм</a:t>
              </a:r>
              <a:r>
                <a:rPr lang="en-US" sz="1600" b="1" dirty="0">
                  <a:solidFill>
                    <a:srgbClr val="004990"/>
                  </a:solidFill>
                </a:rPr>
                <a:t>| </a:t>
              </a:r>
              <a:r>
                <a:rPr lang="ru-RU" sz="1600" b="1" dirty="0">
                  <a:solidFill>
                    <a:srgbClr val="004990"/>
                  </a:solidFill>
                </a:rPr>
                <a:t>0,25 мкм-100 мкм (опционально)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CB2DA2-BD6D-49BF-9BF9-F0FD0CADB9AF}"/>
              </a:ext>
            </a:extLst>
          </p:cNvPr>
          <p:cNvSpPr txBox="1"/>
          <p:nvPr/>
        </p:nvSpPr>
        <p:spPr>
          <a:xfrm>
            <a:off x="414009" y="2003763"/>
            <a:ext cx="5730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Рефлектор фазы покрыт зеркальным алюминиевым покрытием. </a:t>
            </a:r>
          </a:p>
          <a:p>
            <a:r>
              <a:rPr lang="ru-RU" sz="1200" dirty="0"/>
              <a:t>Для защиты от окисления его покрывают защитным слоем. Толщина </a:t>
            </a:r>
          </a:p>
          <a:p>
            <a:r>
              <a:rPr lang="ru-RU" sz="1200" dirty="0"/>
              <a:t>этого защитного покрытия</a:t>
            </a:r>
            <a:r>
              <a:rPr lang="en-US" sz="1200" dirty="0"/>
              <a:t> (HMDSO </a:t>
            </a:r>
            <a:r>
              <a:rPr lang="ru-RU" sz="1200" dirty="0"/>
              <a:t>или</a:t>
            </a:r>
            <a:r>
              <a:rPr lang="en-US" sz="1200" dirty="0"/>
              <a:t> SiO</a:t>
            </a:r>
            <a:r>
              <a:rPr lang="en-US" sz="1200" baseline="-25000" dirty="0"/>
              <a:t>2</a:t>
            </a:r>
            <a:r>
              <a:rPr lang="en-US" sz="1200" dirty="0"/>
              <a:t>)</a:t>
            </a:r>
            <a:r>
              <a:rPr lang="ru-RU" sz="1200" dirty="0"/>
              <a:t> измеряется в метрологических </a:t>
            </a:r>
          </a:p>
          <a:p>
            <a:r>
              <a:rPr lang="ru-RU" sz="1200" dirty="0"/>
              <a:t>лабораториях.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44C31D-8862-4EFE-9C4C-9704282F71BE}"/>
              </a:ext>
            </a:extLst>
          </p:cNvPr>
          <p:cNvSpPr txBox="1"/>
          <p:nvPr/>
        </p:nvSpPr>
        <p:spPr>
          <a:xfrm>
            <a:off x="133504" y="4081522"/>
            <a:ext cx="5730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Рефлектор фазы покрыт зеркальным алюминиевым покрытием. </a:t>
            </a:r>
          </a:p>
          <a:p>
            <a:r>
              <a:rPr lang="ru-RU" sz="1200" dirty="0"/>
              <a:t>Для защиты от окисления его покрывают защитным слоем. Толщина </a:t>
            </a:r>
          </a:p>
          <a:p>
            <a:r>
              <a:rPr lang="ru-RU" sz="1200" dirty="0"/>
              <a:t>этого защитного покрытия</a:t>
            </a:r>
            <a:r>
              <a:rPr lang="en-US" sz="1200" dirty="0"/>
              <a:t> (HMDSO </a:t>
            </a:r>
            <a:r>
              <a:rPr lang="ru-RU" sz="1200" dirty="0"/>
              <a:t>или</a:t>
            </a:r>
            <a:r>
              <a:rPr lang="en-US" sz="1200" dirty="0"/>
              <a:t> SiO</a:t>
            </a:r>
            <a:r>
              <a:rPr lang="en-US" sz="1200" baseline="-25000" dirty="0"/>
              <a:t>2</a:t>
            </a:r>
            <a:r>
              <a:rPr lang="en-US" sz="1200" dirty="0"/>
              <a:t>)</a:t>
            </a:r>
            <a:r>
              <a:rPr lang="ru-RU" sz="1200" dirty="0"/>
              <a:t> измеряется в метрологических </a:t>
            </a:r>
          </a:p>
          <a:p>
            <a:r>
              <a:rPr lang="ru-RU" sz="1200" dirty="0"/>
              <a:t>лабораториях.</a:t>
            </a:r>
          </a:p>
        </p:txBody>
      </p:sp>
    </p:spTree>
    <p:extLst>
      <p:ext uri="{BB962C8B-B14F-4D97-AF65-F5344CB8AC3E}">
        <p14:creationId xmlns:p14="http://schemas.microsoft.com/office/powerpoint/2010/main" val="12690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3A27A-0E68-48F0-9167-24891168B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Современное архитектурное стекло – высокотехнологичный материал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A41A75-E3E5-4243-AD3F-008781786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1082675"/>
            <a:ext cx="2619375" cy="17430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00BCD-4900-4FCC-AB37-A3893809F77E}"/>
              </a:ext>
            </a:extLst>
          </p:cNvPr>
          <p:cNvSpPr txBox="1"/>
          <p:nvPr/>
        </p:nvSpPr>
        <p:spPr>
          <a:xfrm>
            <a:off x="3251898" y="1009868"/>
            <a:ext cx="53976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Энергосберегающим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Солнцезащитным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Удерживать ультрафиолетовые лучи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Звукоизоляционным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Обеспечивать эстетический вид фасада и комфорт</a:t>
            </a:r>
          </a:p>
          <a:p>
            <a:r>
              <a:rPr lang="ru-RU" dirty="0">
                <a:solidFill>
                  <a:srgbClr val="002060"/>
                </a:solidFill>
              </a:rPr>
              <a:t>внутри помещений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27D6BB-BCC4-4F7F-BCED-1A9545A63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06" y="2320666"/>
            <a:ext cx="2143126" cy="1555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9C4554-ABC0-42E4-8268-B25E932E742C}"/>
              </a:ext>
            </a:extLst>
          </p:cNvPr>
          <p:cNvSpPr txBox="1"/>
          <p:nvPr/>
        </p:nvSpPr>
        <p:spPr>
          <a:xfrm>
            <a:off x="3364706" y="3315812"/>
            <a:ext cx="35852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SmartGlass</a:t>
            </a:r>
          </a:p>
          <a:p>
            <a:endParaRPr lang="ru-RU" dirty="0">
              <a:solidFill>
                <a:srgbClr val="00B050"/>
              </a:solidFill>
            </a:endParaRPr>
          </a:p>
          <a:p>
            <a:r>
              <a:rPr lang="ru-RU" dirty="0">
                <a:solidFill>
                  <a:srgbClr val="00B050"/>
                </a:solidFill>
              </a:rPr>
              <a:t>Регулировать освещение</a:t>
            </a:r>
          </a:p>
          <a:p>
            <a:r>
              <a:rPr lang="ru-RU" dirty="0">
                <a:solidFill>
                  <a:srgbClr val="00B050"/>
                </a:solidFill>
              </a:rPr>
              <a:t>Препятствовать конденсации влаги</a:t>
            </a:r>
          </a:p>
          <a:p>
            <a:r>
              <a:rPr lang="ru-RU" dirty="0">
                <a:solidFill>
                  <a:srgbClr val="00B050"/>
                </a:solidFill>
              </a:rPr>
              <a:t>Самоочищаться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CBA47-1975-4F48-9C3F-0CC908A0A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8" y="3075802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21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E183F-5D1A-4897-A19B-BB6A859D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Измерение цвета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56B290-2008-4C68-968C-52F3D0FB8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" y="937022"/>
            <a:ext cx="3426493" cy="4055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76C2EC-DEF8-47B9-80D2-90EBA9905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35" y="656832"/>
            <a:ext cx="3613815" cy="2307913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E3CC93E-F1DF-4CE9-9DC7-F2D66762BA88}"/>
              </a:ext>
            </a:extLst>
          </p:cNvPr>
          <p:cNvSpPr/>
          <p:nvPr/>
        </p:nvSpPr>
        <p:spPr>
          <a:xfrm>
            <a:off x="3669808" y="2989839"/>
            <a:ext cx="2032270" cy="19226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Универсальность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</a:rPr>
              <a:t>Возможность интеграции на линии и измерений в лаборатории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7020D-2C2A-4F3A-9A12-8BBBA8E1D6C8}"/>
              </a:ext>
            </a:extLst>
          </p:cNvPr>
          <p:cNvSpPr txBox="1"/>
          <p:nvPr/>
        </p:nvSpPr>
        <p:spPr>
          <a:xfrm>
            <a:off x="6675439" y="3261302"/>
            <a:ext cx="2032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Измерение </a:t>
            </a:r>
          </a:p>
          <a:p>
            <a:r>
              <a:rPr lang="ru-RU" sz="1600" dirty="0"/>
              <a:t>цветовой составляющей </a:t>
            </a:r>
          </a:p>
          <a:p>
            <a:r>
              <a:rPr lang="ru-RU" sz="1600" dirty="0"/>
              <a:t>параллельно с толщиной</a:t>
            </a:r>
          </a:p>
          <a:p>
            <a:r>
              <a:rPr lang="ru-RU" sz="1600" dirty="0"/>
              <a:t> слоя</a:t>
            </a:r>
          </a:p>
        </p:txBody>
      </p:sp>
    </p:spTree>
    <p:extLst>
      <p:ext uri="{BB962C8B-B14F-4D97-AF65-F5344CB8AC3E}">
        <p14:creationId xmlns:p14="http://schemas.microsoft.com/office/powerpoint/2010/main" val="3517281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378D2-FB50-442C-8A37-25262984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Решения для тонких пленок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28D800-7FBA-4ED5-B5DD-0B7196AFA54B}"/>
              </a:ext>
            </a:extLst>
          </p:cNvPr>
          <p:cNvSpPr/>
          <p:nvPr/>
        </p:nvSpPr>
        <p:spPr>
          <a:xfrm>
            <a:off x="2286000" y="87735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err="1"/>
              <a:t>ThinProcess</a:t>
            </a:r>
            <a:r>
              <a:rPr lang="en-US" sz="1400" b="1" dirty="0"/>
              <a:t>® P / </a:t>
            </a:r>
            <a:r>
              <a:rPr lang="en-US" sz="1400" b="1" dirty="0" err="1"/>
              <a:t>ThinProcess</a:t>
            </a:r>
            <a:r>
              <a:rPr lang="en-US" sz="1400" b="1" dirty="0"/>
              <a:t>® Q</a:t>
            </a:r>
          </a:p>
          <a:p>
            <a:r>
              <a:rPr lang="ru-RU" sz="1400" b="1" dirty="0"/>
              <a:t>Примеры: Оконное стекло</a:t>
            </a:r>
            <a:endParaRPr lang="ru-RU" sz="1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B8BCDD-28FA-40F0-B5FA-BD7FF4DE0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50" y="1380119"/>
            <a:ext cx="2350617" cy="1607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F09C926-B9B2-4C7F-89D6-6F788DC19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6928" y="937022"/>
            <a:ext cx="3022532" cy="18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5D23179-79EF-4F06-8AF8-92EA70DF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450" y="2895449"/>
            <a:ext cx="3419375" cy="201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A425DB3-A9BD-4357-9907-9D2D75E40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5007" y="2889581"/>
            <a:ext cx="2701776" cy="20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7101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880C1-BAA6-4E1C-B30E-9BB49E170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Решения для тонких пленок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06EF56-28A9-489E-8516-6469D9F7F340}"/>
              </a:ext>
            </a:extLst>
          </p:cNvPr>
          <p:cNvSpPr txBox="1"/>
          <p:nvPr/>
        </p:nvSpPr>
        <p:spPr>
          <a:xfrm>
            <a:off x="668378" y="984199"/>
            <a:ext cx="487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Опция: Измерение сопротивления листа</a:t>
            </a:r>
          </a:p>
          <a:p>
            <a:r>
              <a:rPr lang="ru-RU" b="1" dirty="0"/>
              <a:t>Ом/</a:t>
            </a:r>
            <a:r>
              <a:rPr lang="ru-RU" b="1" dirty="0" err="1"/>
              <a:t>плащадь</a:t>
            </a:r>
            <a:endParaRPr lang="ru-RU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7B9A811-D219-4BD4-817E-33DB4D143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8117" y="1307364"/>
            <a:ext cx="5316036" cy="370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1284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671E1-BA89-4855-904D-556140A45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kern="1200" dirty="0">
                <a:solidFill>
                  <a:schemeClr val="accent2">
                    <a:lumMod val="25000"/>
                  </a:schemeClr>
                </a:solidFill>
              </a:rPr>
              <a:t>Решения для тонких пленок</a:t>
            </a:r>
            <a:br>
              <a:rPr lang="ru-RU" sz="1800" b="0" kern="1200" dirty="0">
                <a:solidFill>
                  <a:srgbClr val="004990"/>
                </a:solidFill>
              </a:rPr>
            </a:br>
            <a:endParaRPr lang="ru-RU" dirty="0"/>
          </a:p>
        </p:txBody>
      </p:sp>
      <p:sp>
        <p:nvSpPr>
          <p:cNvPr id="4" name="Содержимое 4">
            <a:extLst>
              <a:ext uri="{FF2B5EF4-FFF2-40B4-BE49-F238E27FC236}">
                <a16:creationId xmlns:a16="http://schemas.microsoft.com/office/drawing/2014/main" id="{9BB8DEB0-4603-428E-9234-B5ED5950186C}"/>
              </a:ext>
            </a:extLst>
          </p:cNvPr>
          <p:cNvSpPr txBox="1">
            <a:spLocks/>
          </p:cNvSpPr>
          <p:nvPr/>
        </p:nvSpPr>
        <p:spPr>
          <a:xfrm>
            <a:off x="712143" y="1268760"/>
            <a:ext cx="5482952" cy="5760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2654" indent="-138113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5781" indent="-1285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Char char="-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10816" indent="-133350" algn="l" rtl="0" eaLnBrk="1" fontAlgn="base" hangingPunct="1">
              <a:spcBef>
                <a:spcPct val="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87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4216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6pPr>
            <a:lvl7pPr marL="17645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7pPr>
            <a:lvl8pPr marL="21074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8pPr>
            <a:lvl9pPr marL="24503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800" kern="0"/>
              <a:t>Нежелательные эффекты на производстве</a:t>
            </a:r>
            <a:endParaRPr lang="ru-RU" sz="18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57769-3557-4F53-8220-4D27D333D1FC}"/>
              </a:ext>
            </a:extLst>
          </p:cNvPr>
          <p:cNvSpPr txBox="1"/>
          <p:nvPr/>
        </p:nvSpPr>
        <p:spPr>
          <a:xfrm>
            <a:off x="424111" y="2207674"/>
            <a:ext cx="3888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4990"/>
                </a:solidFill>
              </a:rPr>
              <a:t>Низкая скорость </a:t>
            </a:r>
            <a:r>
              <a:rPr lang="ru-RU" dirty="0" err="1">
                <a:solidFill>
                  <a:srgbClr val="004990"/>
                </a:solidFill>
              </a:rPr>
              <a:t>траспортировки</a:t>
            </a:r>
            <a:endParaRPr lang="ru-RU" dirty="0">
              <a:solidFill>
                <a:srgbClr val="00499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4990"/>
                </a:solidFill>
              </a:rPr>
              <a:t>Повторная обработка некачественных образцов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4990"/>
                </a:solidFill>
              </a:rPr>
              <a:t>Длительное время разгона после обслуживания или смены продукта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4990"/>
                </a:solidFill>
              </a:rPr>
              <a:t>Простой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4990"/>
                </a:solidFill>
              </a:rPr>
              <a:t>Низкое качество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4990"/>
                </a:solidFill>
              </a:rPr>
              <a:t>Необходимость отслеживания качества</a:t>
            </a:r>
          </a:p>
        </p:txBody>
      </p:sp>
      <p:sp>
        <p:nvSpPr>
          <p:cNvPr id="6" name="Стрелка вправо 9">
            <a:extLst>
              <a:ext uri="{FF2B5EF4-FFF2-40B4-BE49-F238E27FC236}">
                <a16:creationId xmlns:a16="http://schemas.microsoft.com/office/drawing/2014/main" id="{4607B9FA-BFD5-41DB-930F-07E83291B376}"/>
              </a:ext>
            </a:extLst>
          </p:cNvPr>
          <p:cNvSpPr/>
          <p:nvPr/>
        </p:nvSpPr>
        <p:spPr>
          <a:xfrm>
            <a:off x="4600575" y="31437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21F672-B192-4EF8-A83E-329B09D61D96}"/>
              </a:ext>
            </a:extLst>
          </p:cNvPr>
          <p:cNvSpPr txBox="1"/>
          <p:nvPr/>
        </p:nvSpPr>
        <p:spPr>
          <a:xfrm>
            <a:off x="5752703" y="3071770"/>
            <a:ext cx="3490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Низкая производительность</a:t>
            </a:r>
          </a:p>
          <a:p>
            <a:r>
              <a:rPr lang="ru-RU" b="1" dirty="0">
                <a:solidFill>
                  <a:srgbClr val="FF0000"/>
                </a:solidFill>
              </a:rPr>
              <a:t>Высокие затраты</a:t>
            </a:r>
          </a:p>
        </p:txBody>
      </p:sp>
    </p:spTree>
    <p:extLst>
      <p:ext uri="{BB962C8B-B14F-4D97-AF65-F5344CB8AC3E}">
        <p14:creationId xmlns:p14="http://schemas.microsoft.com/office/powerpoint/2010/main" val="1383623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D5FA9-F408-478B-B2CD-4473E946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kern="1200" dirty="0">
                <a:solidFill>
                  <a:schemeClr val="accent2">
                    <a:lumMod val="25000"/>
                  </a:schemeClr>
                </a:solidFill>
              </a:rPr>
              <a:t>Решения для тонких пленок</a:t>
            </a:r>
            <a:br>
              <a:rPr lang="ru-RU" sz="1800" b="0" kern="1200" dirty="0">
                <a:solidFill>
                  <a:srgbClr val="004990"/>
                </a:solidFill>
              </a:rPr>
            </a:br>
            <a:endParaRPr lang="ru-RU" dirty="0"/>
          </a:p>
        </p:txBody>
      </p:sp>
      <p:sp>
        <p:nvSpPr>
          <p:cNvPr id="4" name="Содержимое 6">
            <a:extLst>
              <a:ext uri="{FF2B5EF4-FFF2-40B4-BE49-F238E27FC236}">
                <a16:creationId xmlns:a16="http://schemas.microsoft.com/office/drawing/2014/main" id="{2FDF9B2F-3761-43C3-8D88-7AC18293504B}"/>
              </a:ext>
            </a:extLst>
          </p:cNvPr>
          <p:cNvSpPr txBox="1">
            <a:spLocks/>
          </p:cNvSpPr>
          <p:nvPr/>
        </p:nvSpPr>
        <p:spPr>
          <a:xfrm>
            <a:off x="466726" y="1148400"/>
            <a:ext cx="2927449" cy="20536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2654" indent="-138113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5781" indent="-1285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Char char="-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10816" indent="-133350" algn="l" rtl="0" eaLnBrk="1" fontAlgn="base" hangingPunct="1">
              <a:spcBef>
                <a:spcPct val="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87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4216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6pPr>
            <a:lvl7pPr marL="17645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7pPr>
            <a:lvl8pPr marL="21074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8pPr>
            <a:lvl9pPr marL="24503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rgbClr val="00B050"/>
                </a:solidFill>
              </a:rPr>
              <a:t>Высокая производительность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Высокая надежность / воспроизводимость/ стабильность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 Высокая точность и точность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Удобство обслуживания и поддержки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Полная интеграция в производство</a:t>
            </a:r>
          </a:p>
        </p:txBody>
      </p:sp>
      <p:sp>
        <p:nvSpPr>
          <p:cNvPr id="5" name="Стрелка вправо 12">
            <a:extLst>
              <a:ext uri="{FF2B5EF4-FFF2-40B4-BE49-F238E27FC236}">
                <a16:creationId xmlns:a16="http://schemas.microsoft.com/office/drawing/2014/main" id="{B25BBA82-1930-4928-A880-8DFE1BB676D9}"/>
              </a:ext>
            </a:extLst>
          </p:cNvPr>
          <p:cNvSpPr/>
          <p:nvPr/>
        </p:nvSpPr>
        <p:spPr>
          <a:xfrm>
            <a:off x="4149941" y="2175232"/>
            <a:ext cx="844117" cy="39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57FB9-0F69-40EC-A167-22D94ED603AA}"/>
              </a:ext>
            </a:extLst>
          </p:cNvPr>
          <p:cNvSpPr txBox="1"/>
          <p:nvPr/>
        </p:nvSpPr>
        <p:spPr>
          <a:xfrm>
            <a:off x="6063034" y="1911826"/>
            <a:ext cx="319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Высокая производительность</a:t>
            </a:r>
          </a:p>
          <a:p>
            <a:r>
              <a:rPr lang="ru-RU" b="1" dirty="0">
                <a:solidFill>
                  <a:srgbClr val="00B050"/>
                </a:solidFill>
              </a:rPr>
              <a:t>Низкие затраты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597E9CB-E6E7-4C0E-95BD-2B3243AAE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3497"/>
            <a:ext cx="2927449" cy="171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FD4956-CB7E-4EB5-B8CA-38D84ABB6FE3}"/>
              </a:ext>
            </a:extLst>
          </p:cNvPr>
          <p:cNvSpPr/>
          <p:nvPr/>
        </p:nvSpPr>
        <p:spPr>
          <a:xfrm>
            <a:off x="4067944" y="3833339"/>
            <a:ext cx="4972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ThinProcess</a:t>
            </a:r>
            <a:r>
              <a:rPr lang="en-US" sz="1400" b="1" dirty="0"/>
              <a:t> 5 Q: &gt; 20 </a:t>
            </a:r>
            <a:r>
              <a:rPr lang="ru-RU" sz="1400" b="1" dirty="0"/>
              <a:t>измерений</a:t>
            </a:r>
            <a:r>
              <a:rPr lang="en-US" sz="1400" b="1" dirty="0"/>
              <a:t> </a:t>
            </a:r>
            <a:r>
              <a:rPr lang="ru-RU" sz="1400" b="1" dirty="0"/>
              <a:t>в</a:t>
            </a:r>
            <a:r>
              <a:rPr lang="en-US" sz="1400" b="1" dirty="0"/>
              <a:t> </a:t>
            </a:r>
            <a:r>
              <a:rPr lang="ru-RU" sz="1400" b="1" dirty="0"/>
              <a:t>секунду</a:t>
            </a:r>
            <a:r>
              <a:rPr lang="en-US" sz="1400" b="1" dirty="0"/>
              <a:t> (T, </a:t>
            </a:r>
            <a:r>
              <a:rPr lang="en-US" sz="1400" b="1" dirty="0" err="1"/>
              <a:t>Rg</a:t>
            </a:r>
            <a:r>
              <a:rPr lang="en-US" sz="1400" b="1" dirty="0"/>
              <a:t>,</a:t>
            </a:r>
            <a:r>
              <a:rPr lang="ru-RU" sz="1400" b="1" dirty="0"/>
              <a:t> </a:t>
            </a:r>
            <a:r>
              <a:rPr lang="en-US" sz="1400" b="1" dirty="0" err="1"/>
              <a:t>Rf</a:t>
            </a:r>
            <a:r>
              <a:rPr lang="en-US" sz="1400" b="1" dirty="0"/>
              <a:t>)</a:t>
            </a:r>
          </a:p>
          <a:p>
            <a:r>
              <a:rPr lang="en-US" sz="1400" b="1" dirty="0" err="1"/>
              <a:t>ThinProcess</a:t>
            </a:r>
            <a:r>
              <a:rPr lang="en-US" sz="1400" b="1" dirty="0"/>
              <a:t> 5 P: &gt; 20 </a:t>
            </a:r>
            <a:r>
              <a:rPr lang="ru-RU" sz="1400" b="1" dirty="0"/>
              <a:t>измерений</a:t>
            </a:r>
            <a:r>
              <a:rPr lang="en-US" sz="1400" b="1" dirty="0"/>
              <a:t> </a:t>
            </a:r>
            <a:r>
              <a:rPr lang="ru-RU" sz="1400" b="1" dirty="0"/>
              <a:t>в</a:t>
            </a:r>
            <a:r>
              <a:rPr lang="en-US" sz="1400" b="1" dirty="0"/>
              <a:t> </a:t>
            </a:r>
            <a:r>
              <a:rPr lang="ru-RU" sz="1400" b="1" dirty="0"/>
              <a:t>секунду</a:t>
            </a:r>
            <a:r>
              <a:rPr lang="en-US" sz="1400" b="1" dirty="0"/>
              <a:t> </a:t>
            </a:r>
          </a:p>
          <a:p>
            <a:r>
              <a:rPr lang="en-US" sz="1400" b="1" dirty="0"/>
              <a:t>- </a:t>
            </a:r>
            <a:r>
              <a:rPr lang="ru-RU" sz="1400" b="1" dirty="0"/>
              <a:t>Автоматическая </a:t>
            </a:r>
            <a:r>
              <a:rPr lang="ru-RU" sz="1400" b="1" dirty="0" err="1"/>
              <a:t>детекция</a:t>
            </a:r>
            <a:r>
              <a:rPr lang="ru-RU" sz="1400" b="1" dirty="0"/>
              <a:t> стекла</a:t>
            </a:r>
            <a:endParaRPr lang="en-US" sz="1400" b="1" dirty="0"/>
          </a:p>
          <a:p>
            <a:r>
              <a:rPr lang="en-US" sz="1400" b="1" dirty="0"/>
              <a:t>- </a:t>
            </a:r>
            <a:r>
              <a:rPr lang="ru-RU" sz="1400" b="1" dirty="0"/>
              <a:t>Автоматический запуск и привязка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11493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71F6C-C59B-48D1-B36E-9A9D050A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67" y="103020"/>
            <a:ext cx="6208713" cy="706041"/>
          </a:xfrm>
        </p:spPr>
        <p:txBody>
          <a:bodyPr/>
          <a:lstStyle/>
          <a:p>
            <a:r>
              <a:rPr lang="ru-RU" sz="1600" b="0" kern="1200" dirty="0">
                <a:solidFill>
                  <a:schemeClr val="accent2">
                    <a:lumMod val="25000"/>
                  </a:schemeClr>
                </a:solidFill>
              </a:rPr>
              <a:t>Решения для тонких пленок</a:t>
            </a:r>
            <a:br>
              <a:rPr lang="ru-RU" sz="1600" b="0" kern="1200" dirty="0">
                <a:solidFill>
                  <a:srgbClr val="004990"/>
                </a:solidFill>
              </a:rPr>
            </a:br>
            <a:endParaRPr lang="ru-RU" dirty="0"/>
          </a:p>
        </p:txBody>
      </p:sp>
      <p:sp>
        <p:nvSpPr>
          <p:cNvPr id="4" name="Содержимое 6">
            <a:extLst>
              <a:ext uri="{FF2B5EF4-FFF2-40B4-BE49-F238E27FC236}">
                <a16:creationId xmlns:a16="http://schemas.microsoft.com/office/drawing/2014/main" id="{A6ECC3F1-0CBF-4D5B-BE72-B79792683883}"/>
              </a:ext>
            </a:extLst>
          </p:cNvPr>
          <p:cNvSpPr txBox="1">
            <a:spLocks/>
          </p:cNvSpPr>
          <p:nvPr/>
        </p:nvSpPr>
        <p:spPr>
          <a:xfrm>
            <a:off x="395536" y="922136"/>
            <a:ext cx="3168352" cy="259228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2654" indent="-138113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5781" indent="-1285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Char char="-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10816" indent="-133350" algn="l" rtl="0" eaLnBrk="1" fontAlgn="base" hangingPunct="1">
              <a:spcBef>
                <a:spcPct val="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87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4216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6pPr>
            <a:lvl7pPr marL="17645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7pPr>
            <a:lvl8pPr marL="21074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8pPr>
            <a:lvl9pPr marL="24503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>
                    <a:lumMod val="75000"/>
                  </a:schemeClr>
                </a:solidFill>
              </a:rPr>
              <a:t>Высокая производительность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rgbClr val="00AF50"/>
                </a:solidFill>
              </a:rPr>
              <a:t>Высокая надежность / воспроизводимость/ стабильность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 Высокая точность и точность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Удобство обслуживания и поддержки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Полная интеграция в производство</a:t>
            </a:r>
          </a:p>
        </p:txBody>
      </p:sp>
      <p:sp>
        <p:nvSpPr>
          <p:cNvPr id="5" name="Стрелка вправо 9">
            <a:extLst>
              <a:ext uri="{FF2B5EF4-FFF2-40B4-BE49-F238E27FC236}">
                <a16:creationId xmlns:a16="http://schemas.microsoft.com/office/drawing/2014/main" id="{5183601E-CDE5-400B-B013-294B7460DBD5}"/>
              </a:ext>
            </a:extLst>
          </p:cNvPr>
          <p:cNvSpPr/>
          <p:nvPr/>
        </p:nvSpPr>
        <p:spPr>
          <a:xfrm>
            <a:off x="3969921" y="1717994"/>
            <a:ext cx="844117" cy="39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BCA01B-1EC1-466F-A3AA-9EEBC3BCB581}"/>
              </a:ext>
            </a:extLst>
          </p:cNvPr>
          <p:cNvSpPr txBox="1"/>
          <p:nvPr/>
        </p:nvSpPr>
        <p:spPr>
          <a:xfrm>
            <a:off x="5277222" y="1558774"/>
            <a:ext cx="319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Высокая производительность</a:t>
            </a:r>
          </a:p>
          <a:p>
            <a:r>
              <a:rPr lang="ru-RU" b="1" dirty="0">
                <a:solidFill>
                  <a:srgbClr val="00B050"/>
                </a:solidFill>
              </a:rPr>
              <a:t>Низкие затраты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DC0F226-9A98-485D-A53B-F11CF495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716" y="3014076"/>
            <a:ext cx="1867321" cy="189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9A84046-795A-48E2-8F8E-66BD979A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7185" y="2708254"/>
            <a:ext cx="2984942" cy="220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030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CA2B9-2C45-4CF3-A6D2-831C70A8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0" kern="1200" dirty="0">
                <a:solidFill>
                  <a:schemeClr val="accent2">
                    <a:lumMod val="25000"/>
                  </a:schemeClr>
                </a:solidFill>
              </a:rPr>
              <a:t>Решения для тонких пленок</a:t>
            </a:r>
            <a:br>
              <a:rPr lang="ru-RU" sz="1600" b="0" kern="1200" dirty="0">
                <a:solidFill>
                  <a:srgbClr val="004990"/>
                </a:solidFill>
              </a:rPr>
            </a:br>
            <a:endParaRPr lang="ru-RU" dirty="0"/>
          </a:p>
        </p:txBody>
      </p:sp>
      <p:sp>
        <p:nvSpPr>
          <p:cNvPr id="4" name="Содержимое 6">
            <a:extLst>
              <a:ext uri="{FF2B5EF4-FFF2-40B4-BE49-F238E27FC236}">
                <a16:creationId xmlns:a16="http://schemas.microsoft.com/office/drawing/2014/main" id="{4BFD52FB-84A0-4DA5-85A9-FA799E8B1DE7}"/>
              </a:ext>
            </a:extLst>
          </p:cNvPr>
          <p:cNvSpPr txBox="1">
            <a:spLocks/>
          </p:cNvSpPr>
          <p:nvPr/>
        </p:nvSpPr>
        <p:spPr>
          <a:xfrm>
            <a:off x="313539" y="956882"/>
            <a:ext cx="3168352" cy="201394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2654" indent="-138113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5781" indent="-1285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Char char="-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10816" indent="-133350" algn="l" rtl="0" eaLnBrk="1" fontAlgn="base" hangingPunct="1">
              <a:spcBef>
                <a:spcPct val="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87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4216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6pPr>
            <a:lvl7pPr marL="17645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7pPr>
            <a:lvl8pPr marL="21074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8pPr>
            <a:lvl9pPr marL="24503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>
                    <a:lumMod val="75000"/>
                  </a:schemeClr>
                </a:solidFill>
              </a:rPr>
              <a:t>Высокая производительность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Высокая надежность / воспроизводимость/ стабильность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 </a:t>
            </a:r>
            <a:r>
              <a:rPr lang="ru-RU" sz="1400" kern="0" dirty="0">
                <a:solidFill>
                  <a:srgbClr val="00AF50"/>
                </a:solidFill>
              </a:rPr>
              <a:t>Высокая точность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Удобство обслуживания и поддержки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Полная интеграция в производство</a:t>
            </a:r>
          </a:p>
        </p:txBody>
      </p:sp>
      <p:sp>
        <p:nvSpPr>
          <p:cNvPr id="5" name="Стрелка вправо 9">
            <a:extLst>
              <a:ext uri="{FF2B5EF4-FFF2-40B4-BE49-F238E27FC236}">
                <a16:creationId xmlns:a16="http://schemas.microsoft.com/office/drawing/2014/main" id="{B4682F63-FB81-423B-9E9A-86BE55B86922}"/>
              </a:ext>
            </a:extLst>
          </p:cNvPr>
          <p:cNvSpPr/>
          <p:nvPr/>
        </p:nvSpPr>
        <p:spPr>
          <a:xfrm>
            <a:off x="4067944" y="1745079"/>
            <a:ext cx="844117" cy="39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F3538-36F5-4C2B-958A-FB2B279EDA0B}"/>
              </a:ext>
            </a:extLst>
          </p:cNvPr>
          <p:cNvSpPr txBox="1"/>
          <p:nvPr/>
        </p:nvSpPr>
        <p:spPr>
          <a:xfrm>
            <a:off x="5220072" y="1673071"/>
            <a:ext cx="319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Высокая производительность</a:t>
            </a:r>
          </a:p>
          <a:p>
            <a:r>
              <a:rPr lang="ru-RU" b="1" dirty="0">
                <a:solidFill>
                  <a:srgbClr val="00B050"/>
                </a:solidFill>
              </a:rPr>
              <a:t>Низкие затраты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EEEDF4A-0177-4355-BB5E-0C2E28BB1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596400"/>
            <a:ext cx="3933457" cy="225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EDAF824-C676-4C0B-8AC7-7320E6AF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129" y="3068609"/>
            <a:ext cx="2191717" cy="82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B1D6050-E972-4613-90B3-A7C7B1F2E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129" y="3988282"/>
            <a:ext cx="2395598" cy="91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162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B995E-8409-46D4-993B-2F49F12C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kern="1200" dirty="0">
                <a:solidFill>
                  <a:schemeClr val="accent2">
                    <a:lumMod val="25000"/>
                  </a:schemeClr>
                </a:solidFill>
              </a:rPr>
              <a:t>Решения для тонких пленок</a:t>
            </a:r>
            <a:endParaRPr lang="ru-RU" dirty="0"/>
          </a:p>
        </p:txBody>
      </p:sp>
      <p:sp>
        <p:nvSpPr>
          <p:cNvPr id="4" name="Содержимое 6">
            <a:extLst>
              <a:ext uri="{FF2B5EF4-FFF2-40B4-BE49-F238E27FC236}">
                <a16:creationId xmlns:a16="http://schemas.microsoft.com/office/drawing/2014/main" id="{E60A412E-6583-42BA-BEBE-32C659742DB9}"/>
              </a:ext>
            </a:extLst>
          </p:cNvPr>
          <p:cNvSpPr txBox="1">
            <a:spLocks/>
          </p:cNvSpPr>
          <p:nvPr/>
        </p:nvSpPr>
        <p:spPr>
          <a:xfrm>
            <a:off x="366775" y="1385882"/>
            <a:ext cx="3364397" cy="2304256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2654" indent="-138113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5781" indent="-1285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Char char="-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10816" indent="-133350" algn="l" rtl="0" eaLnBrk="1" fontAlgn="base" hangingPunct="1">
              <a:spcBef>
                <a:spcPct val="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87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4216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6pPr>
            <a:lvl7pPr marL="17645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7pPr>
            <a:lvl8pPr marL="21074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8pPr>
            <a:lvl9pPr marL="24503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>
                    <a:lumMod val="75000"/>
                  </a:schemeClr>
                </a:solidFill>
              </a:rPr>
              <a:t>Высокая производительность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Высокая надежность / воспроизводимость/ стабильность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rgbClr val="004990"/>
                </a:solidFill>
              </a:rPr>
              <a:t> Высокая точность и точность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rgbClr val="00AF50"/>
                </a:solidFill>
              </a:rPr>
              <a:t>Удобство обслуживания и поддержки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Полная интеграция в производство</a:t>
            </a:r>
          </a:p>
        </p:txBody>
      </p:sp>
      <p:sp>
        <p:nvSpPr>
          <p:cNvPr id="5" name="Стрелка вправо 9">
            <a:extLst>
              <a:ext uri="{FF2B5EF4-FFF2-40B4-BE49-F238E27FC236}">
                <a16:creationId xmlns:a16="http://schemas.microsoft.com/office/drawing/2014/main" id="{652289DE-54BF-4166-99D6-BFFCBDE1C09D}"/>
              </a:ext>
            </a:extLst>
          </p:cNvPr>
          <p:cNvSpPr/>
          <p:nvPr/>
        </p:nvSpPr>
        <p:spPr>
          <a:xfrm>
            <a:off x="4149940" y="1905476"/>
            <a:ext cx="844117" cy="39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DD1885-44FA-42E9-968F-C76433B63A76}"/>
              </a:ext>
            </a:extLst>
          </p:cNvPr>
          <p:cNvSpPr txBox="1"/>
          <p:nvPr/>
        </p:nvSpPr>
        <p:spPr>
          <a:xfrm>
            <a:off x="5734472" y="1694737"/>
            <a:ext cx="319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Высокая производительность</a:t>
            </a:r>
          </a:p>
          <a:p>
            <a:r>
              <a:rPr lang="ru-RU" b="1" dirty="0">
                <a:solidFill>
                  <a:srgbClr val="00B050"/>
                </a:solidFill>
              </a:rPr>
              <a:t>Низкие затраты</a:t>
            </a:r>
          </a:p>
        </p:txBody>
      </p:sp>
      <p:sp>
        <p:nvSpPr>
          <p:cNvPr id="7" name="Содержимое 4">
            <a:extLst>
              <a:ext uri="{FF2B5EF4-FFF2-40B4-BE49-F238E27FC236}">
                <a16:creationId xmlns:a16="http://schemas.microsoft.com/office/drawing/2014/main" id="{AC638EA3-0BE8-49DD-AF0D-C8BDCC93BDA4}"/>
              </a:ext>
            </a:extLst>
          </p:cNvPr>
          <p:cNvSpPr txBox="1">
            <a:spLocks/>
          </p:cNvSpPr>
          <p:nvPr/>
        </p:nvSpPr>
        <p:spPr>
          <a:xfrm>
            <a:off x="251520" y="962145"/>
            <a:ext cx="5482952" cy="5760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2654" indent="-138113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5781" indent="-1285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Char char="-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10816" indent="-133350" algn="l" rtl="0" eaLnBrk="1" fontAlgn="base" hangingPunct="1">
              <a:spcBef>
                <a:spcPct val="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87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4216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6pPr>
            <a:lvl7pPr marL="17645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7pPr>
            <a:lvl8pPr marL="21074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8pPr>
            <a:lvl9pPr marL="24503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err="1"/>
              <a:t>ThinProcess</a:t>
            </a:r>
            <a:r>
              <a:rPr lang="en-US" sz="1600" kern="0" dirty="0"/>
              <a:t>® : </a:t>
            </a:r>
            <a:r>
              <a:rPr lang="ru-RU" sz="1600" kern="0" dirty="0"/>
              <a:t>преимущества для производства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8175073-134E-499B-9ADA-F0CD53B2B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528052"/>
              </p:ext>
            </p:extLst>
          </p:nvPr>
        </p:nvGraphicFramePr>
        <p:xfrm>
          <a:off x="89755" y="3368183"/>
          <a:ext cx="8964488" cy="1388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1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1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1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812">
                <a:tc>
                  <a:txBody>
                    <a:bodyPr/>
                    <a:lstStyle/>
                    <a:p>
                      <a:r>
                        <a:rPr lang="ru-RU" sz="1200" dirty="0"/>
                        <a:t>Стабильность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Удобство для пользователя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Удаленный доступ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Сервис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35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4990"/>
                          </a:solidFill>
                        </a:rPr>
                        <a:t>Высокое качество компонентов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4990"/>
                          </a:solidFill>
                        </a:rPr>
                        <a:t>Небольшое</a:t>
                      </a:r>
                      <a:r>
                        <a:rPr lang="ru-RU" sz="1200" baseline="0" dirty="0">
                          <a:solidFill>
                            <a:srgbClr val="004990"/>
                          </a:solidFill>
                        </a:rPr>
                        <a:t> количество расходных материалов</a:t>
                      </a:r>
                      <a:endParaRPr lang="ru-RU" sz="1200" dirty="0">
                        <a:solidFill>
                          <a:srgbClr val="00499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4990"/>
                          </a:solidFill>
                        </a:rPr>
                        <a:t>Легкая замена</a:t>
                      </a:r>
                      <a:r>
                        <a:rPr lang="ru-RU" sz="1200" baseline="0" dirty="0">
                          <a:solidFill>
                            <a:srgbClr val="004990"/>
                          </a:solidFill>
                        </a:rPr>
                        <a:t> компонентов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baseline="0" dirty="0">
                          <a:solidFill>
                            <a:srgbClr val="004990"/>
                          </a:solidFill>
                        </a:rPr>
                        <a:t>Обучение оператора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baseline="0" dirty="0">
                          <a:solidFill>
                            <a:srgbClr val="004990"/>
                          </a:solidFill>
                        </a:rPr>
                        <a:t>Сервисная поддержка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200" dirty="0">
                        <a:solidFill>
                          <a:srgbClr val="00499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4990"/>
                          </a:solidFill>
                        </a:rPr>
                        <a:t>Статус </a:t>
                      </a:r>
                      <a:r>
                        <a:rPr lang="ru-RU" sz="1200" dirty="0" err="1">
                          <a:solidFill>
                            <a:srgbClr val="004990"/>
                          </a:solidFill>
                        </a:rPr>
                        <a:t>систсемы</a:t>
                      </a:r>
                      <a:endParaRPr lang="ru-RU" sz="1200" dirty="0">
                        <a:solidFill>
                          <a:srgbClr val="00499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4990"/>
                          </a:solidFill>
                        </a:rPr>
                        <a:t>Обновления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4990"/>
                          </a:solidFill>
                        </a:rPr>
                        <a:t>Новые версии ПО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4990"/>
                          </a:solidFill>
                        </a:rPr>
                        <a:t>Сервис в России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998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18246-C447-4227-8D48-63D706DE0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0" kern="1200" dirty="0">
                <a:solidFill>
                  <a:schemeClr val="accent2">
                    <a:lumMod val="25000"/>
                  </a:schemeClr>
                </a:solidFill>
              </a:rPr>
              <a:t>Решения для тонких пленок</a:t>
            </a: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5BDD6E-382B-4055-AA9D-E446B609C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45999"/>
            <a:ext cx="4032448" cy="246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6">
            <a:extLst>
              <a:ext uri="{FF2B5EF4-FFF2-40B4-BE49-F238E27FC236}">
                <a16:creationId xmlns:a16="http://schemas.microsoft.com/office/drawing/2014/main" id="{F37F3CE4-C510-476A-A921-6D1485F6AF5D}"/>
              </a:ext>
            </a:extLst>
          </p:cNvPr>
          <p:cNvSpPr txBox="1">
            <a:spLocks/>
          </p:cNvSpPr>
          <p:nvPr/>
        </p:nvSpPr>
        <p:spPr>
          <a:xfrm>
            <a:off x="395536" y="929282"/>
            <a:ext cx="3168352" cy="259228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2654" indent="-138113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5781" indent="-1285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Char char="-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10816" indent="-133350" algn="l" rtl="0" eaLnBrk="1" fontAlgn="base" hangingPunct="1">
              <a:spcBef>
                <a:spcPct val="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87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4216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6pPr>
            <a:lvl7pPr marL="17645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7pPr>
            <a:lvl8pPr marL="21074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8pPr>
            <a:lvl9pPr marL="2450306" indent="-1333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75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>
                    <a:lumMod val="75000"/>
                  </a:schemeClr>
                </a:solidFill>
              </a:rPr>
              <a:t>Высокая производительность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chemeClr val="tx2"/>
                </a:solidFill>
              </a:rPr>
              <a:t>Высокая надежность / воспроизводимость/ стабильность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rgbClr val="004990"/>
                </a:solidFill>
              </a:rPr>
              <a:t> Высокая точность и точность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rgbClr val="004990"/>
                </a:solidFill>
              </a:rPr>
              <a:t>Удобство обслуживания и поддержки</a:t>
            </a:r>
          </a:p>
          <a:p>
            <a:pPr>
              <a:buFont typeface="Arial" pitchFamily="34" charset="0"/>
              <a:buChar char="•"/>
            </a:pPr>
            <a:r>
              <a:rPr lang="ru-RU" sz="1400" kern="0" dirty="0">
                <a:solidFill>
                  <a:srgbClr val="00AF50"/>
                </a:solidFill>
              </a:rPr>
              <a:t>Полная интеграция в производство</a:t>
            </a:r>
          </a:p>
        </p:txBody>
      </p:sp>
      <p:sp>
        <p:nvSpPr>
          <p:cNvPr id="6" name="Стрелка вправо 9">
            <a:extLst>
              <a:ext uri="{FF2B5EF4-FFF2-40B4-BE49-F238E27FC236}">
                <a16:creationId xmlns:a16="http://schemas.microsoft.com/office/drawing/2014/main" id="{32974399-DAF3-4384-85B1-92504A2974AB}"/>
              </a:ext>
            </a:extLst>
          </p:cNvPr>
          <p:cNvSpPr/>
          <p:nvPr/>
        </p:nvSpPr>
        <p:spPr>
          <a:xfrm>
            <a:off x="4015915" y="1634519"/>
            <a:ext cx="844117" cy="39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15457E-EAB1-41E6-A721-CA787CE71C54}"/>
              </a:ext>
            </a:extLst>
          </p:cNvPr>
          <p:cNvSpPr txBox="1"/>
          <p:nvPr/>
        </p:nvSpPr>
        <p:spPr>
          <a:xfrm>
            <a:off x="5280598" y="1378342"/>
            <a:ext cx="319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Высокая производительность</a:t>
            </a:r>
          </a:p>
          <a:p>
            <a:r>
              <a:rPr lang="ru-RU" b="1" dirty="0">
                <a:solidFill>
                  <a:srgbClr val="00B050"/>
                </a:solidFill>
              </a:rPr>
              <a:t>Низкие затраты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1A1FD3E-3DDF-40B6-9366-CB0CA021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0383"/>
            <a:ext cx="4644008" cy="179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2428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0387C-D422-47D4-B213-12B25C1EE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0" kern="1200" dirty="0">
                <a:solidFill>
                  <a:schemeClr val="accent2">
                    <a:lumMod val="25000"/>
                  </a:schemeClr>
                </a:solidFill>
              </a:rPr>
              <a:t>Решения для тонких пленок</a:t>
            </a: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3EC211C-3EA9-4B11-BD83-6D5D2FE3B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648190"/>
              </p:ext>
            </p:extLst>
          </p:nvPr>
        </p:nvGraphicFramePr>
        <p:xfrm>
          <a:off x="0" y="937022"/>
          <a:ext cx="9144000" cy="3975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4358">
                <a:tc>
                  <a:txBody>
                    <a:bodyPr/>
                    <a:lstStyle/>
                    <a:p>
                      <a:r>
                        <a:rPr lang="ru-RU" dirty="0"/>
                        <a:t>Покрытия на стеклах (горизонтальное нанесение)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Покрытия</a:t>
                      </a:r>
                      <a:r>
                        <a:rPr lang="ru-RU" baseline="0" dirty="0"/>
                        <a:t> на пленках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Покрытия</a:t>
                      </a:r>
                      <a:r>
                        <a:rPr lang="ru-RU" baseline="0" dirty="0"/>
                        <a:t> на стеклах (вертикальное нанесение)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09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4990"/>
                          </a:solidFill>
                        </a:rPr>
                        <a:t>Оконное</a:t>
                      </a:r>
                      <a:r>
                        <a:rPr lang="ru-RU" baseline="0" dirty="0">
                          <a:solidFill>
                            <a:srgbClr val="004990"/>
                          </a:solidFill>
                        </a:rPr>
                        <a:t> стекло</a:t>
                      </a:r>
                      <a:endParaRPr lang="ru-RU" dirty="0">
                        <a:solidFill>
                          <a:srgbClr val="0049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4990"/>
                          </a:solidFill>
                        </a:rPr>
                        <a:t>Дисплеи</a:t>
                      </a:r>
                      <a:r>
                        <a:rPr lang="ru-RU" baseline="0" dirty="0">
                          <a:solidFill>
                            <a:srgbClr val="004990"/>
                          </a:solidFill>
                        </a:rPr>
                        <a:t> смартфонов, планшетов и т.д.</a:t>
                      </a:r>
                      <a:endParaRPr lang="ru-RU" dirty="0">
                        <a:solidFill>
                          <a:srgbClr val="0049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rgbClr val="004990"/>
                          </a:solidFill>
                        </a:rPr>
                        <a:t>Фотохромные</a:t>
                      </a:r>
                      <a:r>
                        <a:rPr lang="ru-RU" dirty="0">
                          <a:solidFill>
                            <a:srgbClr val="004990"/>
                          </a:solidFill>
                        </a:rPr>
                        <a:t> стекла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34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4990"/>
                          </a:solidFill>
                        </a:rPr>
                        <a:t>Автомобильное стекло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4990"/>
                          </a:solidFill>
                        </a:rPr>
                        <a:t>Упаковка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4990"/>
                          </a:solidFill>
                        </a:rPr>
                        <a:t>Стекла дисплеев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34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4990"/>
                          </a:solidFill>
                        </a:rPr>
                        <a:t>Зеркала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>
                          <a:solidFill>
                            <a:srgbClr val="004990"/>
                          </a:solidFill>
                          <a:latin typeface="+mn-lt"/>
                          <a:ea typeface="+mn-ea"/>
                          <a:cs typeface="+mn-cs"/>
                        </a:rPr>
                        <a:t>OLED</a:t>
                      </a:r>
                      <a:endParaRPr lang="ru-RU" dirty="0">
                        <a:solidFill>
                          <a:srgbClr val="0049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4990"/>
                          </a:solidFill>
                        </a:rPr>
                        <a:t>Специальные стекла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34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4990"/>
                          </a:solidFill>
                        </a:rPr>
                        <a:t>Солнечные батареи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49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499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528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E70B2-F461-4554-9133-79DF7C160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Решения </a:t>
            </a:r>
            <a:r>
              <a:rPr lang="en-US" dirty="0">
                <a:solidFill>
                  <a:srgbClr val="002060"/>
                </a:solidFill>
              </a:rPr>
              <a:t>Zeiss </a:t>
            </a:r>
            <a:r>
              <a:rPr lang="ru-RU" dirty="0">
                <a:solidFill>
                  <a:srgbClr val="002060"/>
                </a:solidFill>
              </a:rPr>
              <a:t>для мониторинга покрытий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F13C7-1AF0-4820-9B68-5759BB57B657}"/>
              </a:ext>
            </a:extLst>
          </p:cNvPr>
          <p:cNvSpPr txBox="1"/>
          <p:nvPr/>
        </p:nvSpPr>
        <p:spPr>
          <a:xfrm>
            <a:off x="257175" y="98246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Линейка систем </a:t>
            </a:r>
            <a:r>
              <a:rPr lang="ru-RU" dirty="0" err="1"/>
              <a:t>ThinProcess</a:t>
            </a:r>
            <a:r>
              <a:rPr lang="ru-RU" dirty="0"/>
              <a:t>® и </a:t>
            </a:r>
            <a:r>
              <a:rPr lang="en-US" dirty="0" err="1"/>
              <a:t>FilmDetect</a:t>
            </a:r>
            <a:r>
              <a:rPr lang="en-US" dirty="0"/>
              <a:t>®</a:t>
            </a:r>
            <a:r>
              <a:rPr lang="ru-RU" dirty="0"/>
              <a:t> для</a:t>
            </a:r>
          </a:p>
          <a:p>
            <a:r>
              <a:rPr lang="ru-RU" dirty="0"/>
              <a:t> </a:t>
            </a:r>
            <a:r>
              <a:rPr lang="en-US" dirty="0"/>
              <a:t>In-line</a:t>
            </a:r>
            <a:r>
              <a:rPr lang="ru-RU" dirty="0"/>
              <a:t> и лабораторного мониторинга с использованием UV-VIS-NIR спектроскопии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927B6F6-C26A-4A54-BA48-F0989589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3130" y="1505662"/>
            <a:ext cx="4973919" cy="340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3511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CA036-B9CB-4CDF-A36F-E4DC6958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0" kern="1200" dirty="0">
                <a:solidFill>
                  <a:schemeClr val="accent2">
                    <a:lumMod val="25000"/>
                  </a:schemeClr>
                </a:solidFill>
              </a:rPr>
              <a:t>Решения для тонких пленок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0411D5-D092-4AC6-A482-EB9B074357AD}"/>
              </a:ext>
            </a:extLst>
          </p:cNvPr>
          <p:cNvSpPr txBox="1"/>
          <p:nvPr/>
        </p:nvSpPr>
        <p:spPr>
          <a:xfrm>
            <a:off x="750065" y="940718"/>
            <a:ext cx="439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4990"/>
                </a:solidFill>
              </a:rPr>
              <a:t>Методы измерения толщины пленок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53FA1E-0021-43BD-9A54-F3CC49235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72766"/>
            <a:ext cx="1697583" cy="130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84FCF-1262-4635-A06D-A6A67B23CB43}"/>
              </a:ext>
            </a:extLst>
          </p:cNvPr>
          <p:cNvSpPr txBox="1"/>
          <p:nvPr/>
        </p:nvSpPr>
        <p:spPr>
          <a:xfrm>
            <a:off x="2339752" y="1435482"/>
            <a:ext cx="336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4990"/>
                </a:solidFill>
              </a:rPr>
              <a:t>Пиковый: минимум/максимум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E1CAD35-96B4-4378-805A-237FC07D7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1518" y="1910095"/>
            <a:ext cx="3274492" cy="164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FD3AE-3F95-4F68-8B1E-F16CA3F5ED0E}"/>
              </a:ext>
            </a:extLst>
          </p:cNvPr>
          <p:cNvSpPr txBox="1"/>
          <p:nvPr/>
        </p:nvSpPr>
        <p:spPr>
          <a:xfrm>
            <a:off x="2818383" y="2408555"/>
            <a:ext cx="2715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4990"/>
                </a:solidFill>
              </a:rPr>
              <a:t>Преобразование Фурье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FFF0CA2-08E0-49E1-BAEF-F6847B2B6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95687"/>
            <a:ext cx="3948883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ABF5D9-5BC5-4A36-92B1-F9DC945CBEC4}"/>
              </a:ext>
            </a:extLst>
          </p:cNvPr>
          <p:cNvSpPr/>
          <p:nvPr/>
        </p:nvSpPr>
        <p:spPr>
          <a:xfrm>
            <a:off x="4434204" y="4345752"/>
            <a:ext cx="2541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4990"/>
                </a:solidFill>
              </a:rPr>
              <a:t>На основании модели</a:t>
            </a:r>
          </a:p>
        </p:txBody>
      </p:sp>
    </p:spTree>
    <p:extLst>
      <p:ext uri="{BB962C8B-B14F-4D97-AF65-F5344CB8AC3E}">
        <p14:creationId xmlns:p14="http://schemas.microsoft.com/office/powerpoint/2010/main" val="3714786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1B728-9C18-49E5-8F3A-6DFB04FD20F1}"/>
              </a:ext>
            </a:extLst>
          </p:cNvPr>
          <p:cNvSpPr txBox="1"/>
          <p:nvPr/>
        </p:nvSpPr>
        <p:spPr>
          <a:xfrm>
            <a:off x="1871663" y="2248584"/>
            <a:ext cx="498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25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60863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5142310"/>
            <a:chOff x="-1524000" y="0"/>
            <a:chExt cx="12192000" cy="6856413"/>
          </a:xfrm>
        </p:grpSpPr>
        <p:sp>
          <p:nvSpPr>
            <p:cNvPr id="3286018" name="Rectangle 2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-1524000" y="0"/>
              <a:ext cx="12192000" cy="6856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sz="2325" dirty="0">
                <a:solidFill>
                  <a:schemeClr val="bg1"/>
                </a:solidFill>
              </a:endParaRPr>
            </a:p>
          </p:txBody>
        </p:sp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7887" y="2696369"/>
              <a:ext cx="2308225" cy="146367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5863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3A443-7DE1-4236-928D-B4971008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Решения </a:t>
            </a:r>
            <a:r>
              <a:rPr lang="en-US" dirty="0">
                <a:solidFill>
                  <a:srgbClr val="002060"/>
                </a:solidFill>
              </a:rPr>
              <a:t>Zeiss </a:t>
            </a:r>
            <a:r>
              <a:rPr lang="ru-RU" dirty="0">
                <a:solidFill>
                  <a:srgbClr val="002060"/>
                </a:solidFill>
              </a:rPr>
              <a:t>для мониторинга покрытий</a:t>
            </a:r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11E9233-B44B-466C-9259-3BC49BF9A4A5}"/>
              </a:ext>
            </a:extLst>
          </p:cNvPr>
          <p:cNvGrpSpPr/>
          <p:nvPr/>
        </p:nvGrpSpPr>
        <p:grpSpPr>
          <a:xfrm>
            <a:off x="799333" y="801292"/>
            <a:ext cx="7230241" cy="4111227"/>
            <a:chOff x="799333" y="801292"/>
            <a:chExt cx="7230241" cy="411122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18A6DEAE-09AE-4523-B204-9F2E373EBB6A}"/>
                </a:ext>
              </a:extLst>
            </p:cNvPr>
            <p:cNvGrpSpPr/>
            <p:nvPr/>
          </p:nvGrpSpPr>
          <p:grpSpPr>
            <a:xfrm>
              <a:off x="799333" y="801292"/>
              <a:ext cx="7230241" cy="4111227"/>
              <a:chOff x="0" y="1534747"/>
              <a:chExt cx="8868891" cy="5374758"/>
            </a:xfrm>
          </p:grpSpPr>
          <p:pic>
            <p:nvPicPr>
              <p:cNvPr id="5" name="Grafik 1" descr="image001">
                <a:extLst>
                  <a:ext uri="{FF2B5EF4-FFF2-40B4-BE49-F238E27FC236}">
                    <a16:creationId xmlns:a16="http://schemas.microsoft.com/office/drawing/2014/main" id="{51179B48-414F-4CD3-98CA-F42F5AFC30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8531" y="4253990"/>
                <a:ext cx="3240360" cy="265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CC8CF5E7-A85E-4C6A-B29B-DAC9E5645089}"/>
                  </a:ext>
                </a:extLst>
              </p:cNvPr>
              <p:cNvGrpSpPr/>
              <p:nvPr/>
            </p:nvGrpSpPr>
            <p:grpSpPr>
              <a:xfrm>
                <a:off x="0" y="1534747"/>
                <a:ext cx="8557271" cy="3910477"/>
                <a:chOff x="0" y="1534747"/>
                <a:chExt cx="8557271" cy="3910477"/>
              </a:xfrm>
            </p:grpSpPr>
            <p:pic>
              <p:nvPicPr>
                <p:cNvPr id="7" name="Picture 2">
                  <a:extLst>
                    <a:ext uri="{FF2B5EF4-FFF2-40B4-BE49-F238E27FC236}">
                      <a16:creationId xmlns:a16="http://schemas.microsoft.com/office/drawing/2014/main" id="{06F0A613-567A-41B6-87FE-7065DF530E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2636912"/>
                  <a:ext cx="4100059" cy="2808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6CC8BC02-B32D-4E63-B590-BF719D5C7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40152" y="1904235"/>
                  <a:ext cx="2617119" cy="2604885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7ADE2B3-1C0E-4FB8-A27F-AB5C95D71D91}"/>
                    </a:ext>
                  </a:extLst>
                </p:cNvPr>
                <p:cNvSpPr txBox="1"/>
                <p:nvPr/>
              </p:nvSpPr>
              <p:spPr>
                <a:xfrm>
                  <a:off x="6547237" y="1534747"/>
                  <a:ext cx="18473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ru-RU" sz="2000" dirty="0"/>
                </a:p>
              </p:txBody>
            </p:sp>
            <p:sp>
              <p:nvSpPr>
                <p:cNvPr id="10" name="Стрелка: вправо 9">
                  <a:extLst>
                    <a:ext uri="{FF2B5EF4-FFF2-40B4-BE49-F238E27FC236}">
                      <a16:creationId xmlns:a16="http://schemas.microsoft.com/office/drawing/2014/main" id="{8FC87821-DAF9-4474-B3A2-770C23626435}"/>
                    </a:ext>
                  </a:extLst>
                </p:cNvPr>
                <p:cNvSpPr/>
                <p:nvPr/>
              </p:nvSpPr>
              <p:spPr>
                <a:xfrm>
                  <a:off x="4245548" y="3717853"/>
                  <a:ext cx="1406572" cy="484632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D062C2-ACCD-4E22-8F05-812E1305317E}"/>
                </a:ext>
              </a:extLst>
            </p:cNvPr>
            <p:cNvSpPr txBox="1"/>
            <p:nvPr/>
          </p:nvSpPr>
          <p:spPr>
            <a:xfrm>
              <a:off x="4977757" y="1069572"/>
              <a:ext cx="1730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err="1"/>
                <a:t>Колорометрия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683359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1D6DF-C015-4923-9937-22483BFC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ThinProcess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®</a:t>
            </a:r>
            <a:br>
              <a:rPr lang="en-US" dirty="0">
                <a:solidFill>
                  <a:schemeClr val="accent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Inline 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и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Atline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мониторинг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68D4A-48E7-4233-A966-3C01866939C1}"/>
              </a:ext>
            </a:extLst>
          </p:cNvPr>
          <p:cNvSpPr txBox="1"/>
          <p:nvPr/>
        </p:nvSpPr>
        <p:spPr>
          <a:xfrm>
            <a:off x="80364" y="1779536"/>
            <a:ext cx="353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ThinProcess</a:t>
            </a:r>
            <a:r>
              <a:rPr lang="en-US" sz="2800" dirty="0"/>
              <a:t>®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337FD-6985-4F78-9386-EF96BC4715B0}"/>
              </a:ext>
            </a:extLst>
          </p:cNvPr>
          <p:cNvSpPr txBox="1"/>
          <p:nvPr/>
        </p:nvSpPr>
        <p:spPr>
          <a:xfrm>
            <a:off x="157755" y="3721703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FilmDetect</a:t>
            </a:r>
            <a:r>
              <a:rPr lang="en-US" sz="2800" dirty="0"/>
              <a:t>®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E6516-8ECD-4E92-97DE-5C1BAA05CCBA}"/>
              </a:ext>
            </a:extLst>
          </p:cNvPr>
          <p:cNvSpPr txBox="1"/>
          <p:nvPr/>
        </p:nvSpPr>
        <p:spPr>
          <a:xfrm>
            <a:off x="2771800" y="1743991"/>
            <a:ext cx="2299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Многоканальный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Inline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8A5FD-133B-495F-BDCB-BDC3BB436C1F}"/>
              </a:ext>
            </a:extLst>
          </p:cNvPr>
          <p:cNvSpPr txBox="1"/>
          <p:nvPr/>
        </p:nvSpPr>
        <p:spPr>
          <a:xfrm>
            <a:off x="2702406" y="3766715"/>
            <a:ext cx="2207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Одноканальный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Inline</a:t>
            </a:r>
            <a:r>
              <a:rPr lang="ru-RU" dirty="0"/>
              <a:t>/</a:t>
            </a:r>
            <a:r>
              <a:rPr lang="en-US" dirty="0" err="1"/>
              <a:t>Atline</a:t>
            </a:r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55EE267-D1C1-4DB1-9D72-0BCFDA053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3757" y="955206"/>
            <a:ext cx="3147413" cy="178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4BE470-429C-43B0-90C1-630B76A2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905" y="2779228"/>
            <a:ext cx="1995109" cy="21300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ABABD4-221E-4AB5-9D0C-07CC26F9D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25" y="3200400"/>
            <a:ext cx="1558614" cy="13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2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7E27B-23C3-44BB-8D77-C3CB8BEE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FilmDetect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® QC</a:t>
            </a:r>
            <a:br>
              <a:rPr lang="en-US" dirty="0">
                <a:solidFill>
                  <a:schemeClr val="accent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Измерение спектра отражения и пропускания образца в диапазоне от 340 </a:t>
            </a:r>
            <a:r>
              <a:rPr lang="ru-RU" dirty="0" err="1">
                <a:solidFill>
                  <a:schemeClr val="accent2">
                    <a:lumMod val="25000"/>
                  </a:schemeClr>
                </a:solidFill>
              </a:rPr>
              <a:t>нм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 до 1050 </a:t>
            </a:r>
            <a:r>
              <a:rPr lang="ru-RU" dirty="0" err="1">
                <a:solidFill>
                  <a:schemeClr val="accent2">
                    <a:lumMod val="25000"/>
                  </a:schemeClr>
                </a:solidFill>
              </a:rPr>
              <a:t>нм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 (опционально до 1650 </a:t>
            </a:r>
            <a:r>
              <a:rPr lang="ru-RU" dirty="0" err="1">
                <a:solidFill>
                  <a:schemeClr val="accent2">
                    <a:lumMod val="25000"/>
                  </a:schemeClr>
                </a:solidFill>
              </a:rPr>
              <a:t>нм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7BF2FA-F24A-46A0-A1D2-3465A8A9C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233" y="1054906"/>
            <a:ext cx="3613147" cy="3857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C384D3-9D18-42B1-BFD9-AA372DD01A58}"/>
              </a:ext>
            </a:extLst>
          </p:cNvPr>
          <p:cNvSpPr txBox="1"/>
          <p:nvPr/>
        </p:nvSpPr>
        <p:spPr>
          <a:xfrm>
            <a:off x="300038" y="955578"/>
            <a:ext cx="155019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50" b="1" dirty="0"/>
              <a:t>Функции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50E0FCF-8B48-4623-BE34-4CA167E1B330}"/>
              </a:ext>
            </a:extLst>
          </p:cNvPr>
          <p:cNvCxnSpPr>
            <a:cxnSpLocks/>
          </p:cNvCxnSpPr>
          <p:nvPr/>
        </p:nvCxnSpPr>
        <p:spPr>
          <a:xfrm>
            <a:off x="179512" y="1317225"/>
            <a:ext cx="3240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97CEE9F-6648-452A-BB58-6C7EA9F993D0}"/>
              </a:ext>
            </a:extLst>
          </p:cNvPr>
          <p:cNvSpPr txBox="1"/>
          <p:nvPr/>
        </p:nvSpPr>
        <p:spPr>
          <a:xfrm>
            <a:off x="179512" y="1345799"/>
            <a:ext cx="3942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Доступные расчеты и анализы: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Анализ слоя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Спектральная оценка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Поглощение/коэффициент поглощения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Солнечные характеристики</a:t>
            </a:r>
          </a:p>
          <a:p>
            <a:r>
              <a:rPr lang="ru-RU" sz="1400" dirty="0"/>
              <a:t>(</a:t>
            </a:r>
            <a:r>
              <a:rPr lang="en-US" sz="1400" dirty="0"/>
              <a:t>ISO 9050:2003, DIN EN 410</a:t>
            </a:r>
            <a:r>
              <a:rPr lang="ru-RU" sz="1400" dirty="0"/>
              <a:t>)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Характеристики партии, </a:t>
            </a:r>
            <a:r>
              <a:rPr lang="en-US" sz="1400" dirty="0" err="1"/>
              <a:t>Cpk</a:t>
            </a:r>
            <a:r>
              <a:rPr lang="en-US" sz="1400" dirty="0"/>
              <a:t>, Cp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Создание собственных скриптов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DAA00-C3BB-4C2C-BABB-E6CC557AC918}"/>
              </a:ext>
            </a:extLst>
          </p:cNvPr>
          <p:cNvSpPr txBox="1"/>
          <p:nvPr/>
        </p:nvSpPr>
        <p:spPr>
          <a:xfrm>
            <a:off x="179512" y="3151283"/>
            <a:ext cx="398025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Отображение и сохранение измеренных </a:t>
            </a:r>
          </a:p>
          <a:p>
            <a:r>
              <a:rPr lang="ru-RU" sz="1400" dirty="0"/>
              <a:t>и рассчитанных значений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Настраиваемый интерфейс отображения </a:t>
            </a:r>
          </a:p>
          <a:p>
            <a:r>
              <a:rPr lang="ru-RU" sz="1400" dirty="0"/>
              <a:t>спектров и рассчитанных значений ( вкл. </a:t>
            </a:r>
          </a:p>
          <a:p>
            <a:r>
              <a:rPr lang="ru-RU" sz="1400" dirty="0"/>
              <a:t>количество окон, таблиц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Управление процессом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Встроенная база, оценка результатов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3035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FB9B2-3244-4C07-BF4A-E98B67B5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FilmDetect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® S</a:t>
            </a:r>
            <a:endParaRPr lang="ru-RU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38B632-20C0-46F2-A59B-7B4E21D98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9" y="1085567"/>
            <a:ext cx="4320854" cy="36993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FC36AC-0D3C-47DD-A4B1-C745F7B62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779" y="1085567"/>
            <a:ext cx="2963814" cy="22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07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CAE34-EC67-4B0C-92F2-78A34745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ThinProcess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®</a:t>
            </a:r>
            <a:br>
              <a:rPr lang="en-US" dirty="0">
                <a:solidFill>
                  <a:schemeClr val="accent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Inline 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и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Atline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мониторинг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8F166B7-CEC2-4437-A700-678C8CBA73DA}"/>
              </a:ext>
            </a:extLst>
          </p:cNvPr>
          <p:cNvGrpSpPr/>
          <p:nvPr/>
        </p:nvGrpSpPr>
        <p:grpSpPr>
          <a:xfrm>
            <a:off x="1107490" y="1479496"/>
            <a:ext cx="7043530" cy="3514490"/>
            <a:chOff x="-10985" y="2856269"/>
            <a:chExt cx="7897040" cy="412484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760EAB0C-B0E2-4C1C-913E-1ADAA408E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6045" y="2957146"/>
              <a:ext cx="7082184" cy="4023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11DE6AEF-4492-4B3B-91CC-1358C5EAFC43}"/>
                </a:ext>
              </a:extLst>
            </p:cNvPr>
            <p:cNvSpPr/>
            <p:nvPr/>
          </p:nvSpPr>
          <p:spPr>
            <a:xfrm>
              <a:off x="-10985" y="3244334"/>
              <a:ext cx="23762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/>
                <a:t>ThinProcess</a:t>
              </a:r>
              <a:r>
                <a:rPr lang="en-US" b="1" dirty="0"/>
                <a:t>® Q</a:t>
              </a:r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5C3EE38-8B66-4AE5-81FF-EB905C1443B5}"/>
                </a:ext>
              </a:extLst>
            </p:cNvPr>
            <p:cNvSpPr/>
            <p:nvPr/>
          </p:nvSpPr>
          <p:spPr>
            <a:xfrm>
              <a:off x="112649" y="6410945"/>
              <a:ext cx="19704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/>
                <a:t>ThinProcess</a:t>
              </a:r>
              <a:r>
                <a:rPr lang="en-US" b="1" dirty="0"/>
                <a:t>® R</a:t>
              </a:r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1F55FFE-0002-4D99-A2F7-FB4688B27338}"/>
                </a:ext>
              </a:extLst>
            </p:cNvPr>
            <p:cNvSpPr/>
            <p:nvPr/>
          </p:nvSpPr>
          <p:spPr>
            <a:xfrm>
              <a:off x="5543747" y="2856269"/>
              <a:ext cx="23423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/>
                <a:t>ThinProcess</a:t>
              </a:r>
              <a:r>
                <a:rPr lang="en-US" b="1" dirty="0"/>
                <a:t>® WEB</a:t>
              </a:r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5DFA090D-97E9-472B-A272-AB5DCC37B20E}"/>
                </a:ext>
              </a:extLst>
            </p:cNvPr>
            <p:cNvSpPr/>
            <p:nvPr/>
          </p:nvSpPr>
          <p:spPr>
            <a:xfrm>
              <a:off x="3347864" y="4599797"/>
              <a:ext cx="19575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/>
                <a:t>ThinProcess</a:t>
              </a:r>
              <a:r>
                <a:rPr lang="en-US" b="1" dirty="0"/>
                <a:t>® P</a:t>
              </a:r>
              <a:endParaRPr lang="ru-RU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9F4013E-B589-41FE-9BD8-41FAAFB74AB7}"/>
              </a:ext>
            </a:extLst>
          </p:cNvPr>
          <p:cNvSpPr txBox="1"/>
          <p:nvPr/>
        </p:nvSpPr>
        <p:spPr>
          <a:xfrm>
            <a:off x="64271" y="879332"/>
            <a:ext cx="4391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Листовой или роллерный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 вакууме или атмосфере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Горизонтальная или вертикальная ориентация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Движущийся или фиксированный образец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7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DFDBE-EA31-4C73-83FC-A685EC5B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ThinProcess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®</a:t>
            </a:r>
            <a:br>
              <a:rPr lang="en-US" dirty="0">
                <a:solidFill>
                  <a:schemeClr val="accent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Inline 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и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Atline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25000"/>
                  </a:schemeClr>
                </a:solidFill>
              </a:rPr>
              <a:t>мониторинг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91BCF59-E131-4DEA-8900-D40E559C20E4}"/>
              </a:ext>
            </a:extLst>
          </p:cNvPr>
          <p:cNvGrpSpPr/>
          <p:nvPr/>
        </p:nvGrpSpPr>
        <p:grpSpPr>
          <a:xfrm>
            <a:off x="1329268" y="886267"/>
            <a:ext cx="7720492" cy="4026252"/>
            <a:chOff x="660887" y="1556792"/>
            <a:chExt cx="10211305" cy="488377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174C0D8A-A2F7-46F2-9042-017DC865AA6C}"/>
                </a:ext>
              </a:extLst>
            </p:cNvPr>
            <p:cNvGrpSpPr/>
            <p:nvPr/>
          </p:nvGrpSpPr>
          <p:grpSpPr>
            <a:xfrm>
              <a:off x="660887" y="1556792"/>
              <a:ext cx="8124761" cy="4795432"/>
              <a:chOff x="551695" y="1556792"/>
              <a:chExt cx="8124761" cy="4795432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04DA4B34-5944-4698-BC01-AD33329934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4376" y="1556792"/>
                <a:ext cx="8102080" cy="3189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3D40CE79-C684-495A-BC75-9D17F7611E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1560" y="4725144"/>
                <a:ext cx="8064896" cy="1583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2B71B3EB-44EE-4E5C-9BB7-393FB86825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51695" y="1600220"/>
                <a:ext cx="8102080" cy="3189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3">
                <a:extLst>
                  <a:ext uri="{FF2B5EF4-FFF2-40B4-BE49-F238E27FC236}">
                    <a16:creationId xmlns:a16="http://schemas.microsoft.com/office/drawing/2014/main" id="{05366890-BF57-45AD-8644-DE87D670BE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88879" y="4768572"/>
                <a:ext cx="8064896" cy="1583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F6D7556-EAD2-4458-AADA-10C50B4619FF}"/>
                </a:ext>
              </a:extLst>
            </p:cNvPr>
            <p:cNvSpPr/>
            <p:nvPr/>
          </p:nvSpPr>
          <p:spPr>
            <a:xfrm>
              <a:off x="683568" y="1700808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/>
                <a:t>ThinProcess</a:t>
              </a:r>
              <a:r>
                <a:rPr lang="en-US" b="1" dirty="0"/>
                <a:t>® WEB</a:t>
              </a:r>
            </a:p>
            <a:p>
              <a:r>
                <a:rPr lang="en-US" dirty="0"/>
                <a:t>Roll to Roll</a:t>
              </a:r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ED7E6D7-C96F-4705-BB33-ECC31DBD8D2B}"/>
                </a:ext>
              </a:extLst>
            </p:cNvPr>
            <p:cNvSpPr/>
            <p:nvPr/>
          </p:nvSpPr>
          <p:spPr>
            <a:xfrm>
              <a:off x="4572000" y="1556792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/>
                <a:t>ThinProcess</a:t>
              </a:r>
              <a:r>
                <a:rPr lang="en-US" b="1" dirty="0"/>
                <a:t>® R</a:t>
              </a:r>
            </a:p>
            <a:p>
              <a:r>
                <a:rPr lang="en-US" dirty="0"/>
                <a:t>Sheet to Sheet</a:t>
              </a:r>
            </a:p>
            <a:p>
              <a:r>
                <a:rPr lang="en-US" dirty="0"/>
                <a:t>Vertical in carriers</a:t>
              </a:r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40744AF-CEBC-4071-8408-34154CC1CB45}"/>
                </a:ext>
              </a:extLst>
            </p:cNvPr>
            <p:cNvSpPr/>
            <p:nvPr/>
          </p:nvSpPr>
          <p:spPr>
            <a:xfrm>
              <a:off x="6300192" y="4293096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/>
                <a:t>ThinProcess</a:t>
              </a:r>
              <a:r>
                <a:rPr lang="en-US" b="1" dirty="0"/>
                <a:t>® P</a:t>
              </a:r>
            </a:p>
            <a:p>
              <a:r>
                <a:rPr lang="en-US" dirty="0"/>
                <a:t>Sheet to Sheet</a:t>
              </a:r>
            </a:p>
            <a:p>
              <a:r>
                <a:rPr lang="en-US" dirty="0"/>
                <a:t>horizontal</a:t>
              </a:r>
              <a:endParaRPr lang="ru-RU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DD4BEEC-6EB0-42D2-ABC7-482C737FED39}"/>
                </a:ext>
              </a:extLst>
            </p:cNvPr>
            <p:cNvSpPr/>
            <p:nvPr/>
          </p:nvSpPr>
          <p:spPr>
            <a:xfrm>
              <a:off x="4860032" y="5517232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/>
                <a:t>ThinProcess</a:t>
              </a:r>
              <a:r>
                <a:rPr lang="en-US" b="1" dirty="0"/>
                <a:t> ® Q</a:t>
              </a:r>
            </a:p>
            <a:p>
              <a:r>
                <a:rPr lang="en-US" dirty="0"/>
                <a:t>Sheet to Sheet</a:t>
              </a:r>
            </a:p>
            <a:p>
              <a:r>
                <a:rPr lang="en-US" dirty="0"/>
                <a:t>horizontal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7883405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  <p:tag name="MASTER" val="carlzeiss_2010.potx"/>
  <p:tag name="CREATEDBY" val="TW_CP"/>
  <p:tag name="AGENDAPIC" val=""/>
  <p:tag name="THINKCELLPRESENTATIONDONOTDELETE" val="&lt;?xml version=&quot;1.0&quot; encoding=&quot;UTF-16&quot; standalone=&quot;yes&quot;?&gt;&lt;root reqver=&quot;23045&quot;&gt;&lt;version val=&quot;24178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  <p:tag name="LANGUAGE" val="englis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TITLESLIDE" val="-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  <p:tag name="SLIDENAME" val="v_406"/>
  <p:tag name="ISCLOSINGSLIDE" val="-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heme/theme1.xml><?xml version="1.0" encoding="utf-8"?>
<a:theme xmlns:a="http://schemas.openxmlformats.org/drawingml/2006/main" name="carlzeis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3B76B1"/>
      </a:accent1>
      <a:accent2>
        <a:srgbClr val="C2DEF6"/>
      </a:accent2>
      <a:accent3>
        <a:srgbClr val="B2B2B2"/>
      </a:accent3>
      <a:accent4>
        <a:srgbClr val="DEDEDE"/>
      </a:accent4>
      <a:accent5>
        <a:srgbClr val="E5E5E5"/>
      </a:accent5>
      <a:accent6>
        <a:srgbClr val="F2F2F2"/>
      </a:accent6>
      <a:hlink>
        <a:srgbClr val="0E3A5F"/>
      </a:hlink>
      <a:folHlink>
        <a:srgbClr val="3B76B1"/>
      </a:folHlink>
    </a:clrScheme>
    <a:fontScheme name="carlzeis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3175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3175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carlzeiss_2010</Template>
  <TotalTime>879</TotalTime>
  <Words>1064</Words>
  <Application>Microsoft Office PowerPoint</Application>
  <PresentationFormat>Экран (16:9)</PresentationFormat>
  <Paragraphs>273</Paragraphs>
  <Slides>32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Arial Narrow</vt:lpstr>
      <vt:lpstr>Courier New</vt:lpstr>
      <vt:lpstr>Wingdings</vt:lpstr>
      <vt:lpstr>carlzeiss</vt:lpstr>
      <vt:lpstr>think-cell Folie</vt:lpstr>
      <vt:lpstr>Презентация PowerPoint</vt:lpstr>
      <vt:lpstr>Современное архитектурное стекло – высокотехнологичный материал</vt:lpstr>
      <vt:lpstr>Решения Zeiss для мониторинга покрытий</vt:lpstr>
      <vt:lpstr>Решения Zeiss для мониторинга покрытий</vt:lpstr>
      <vt:lpstr>ThinProcess® Inline и Atline мониторинг</vt:lpstr>
      <vt:lpstr>FilmDetect® QC Измерение спектра отражения и пропускания образца в диапазоне от 340 нм до 1050 нм (опционально до 1650 нм)</vt:lpstr>
      <vt:lpstr>FilmDetect® S</vt:lpstr>
      <vt:lpstr>ThinProcess® Inline и Atline мониторинг</vt:lpstr>
      <vt:lpstr>ThinProcess® Inline и Atline мониторинг</vt:lpstr>
      <vt:lpstr>ThinProcess® Q</vt:lpstr>
      <vt:lpstr>ThinProcess® P</vt:lpstr>
      <vt:lpstr>ThinProcess®</vt:lpstr>
      <vt:lpstr>Высокая производительность Высокая скорость измерения</vt:lpstr>
      <vt:lpstr>Лаборатория на линии ThinProcess® Q</vt:lpstr>
      <vt:lpstr>Системы оптических сенсоров Системы контроля процесса и управления данными</vt:lpstr>
      <vt:lpstr>ThinProcess® Главный экран</vt:lpstr>
      <vt:lpstr>Применение</vt:lpstr>
      <vt:lpstr>Применение</vt:lpstr>
      <vt:lpstr>Толщина слоя: Фары. Покрытие внешней линзы и рефлектора</vt:lpstr>
      <vt:lpstr>Измерение цвета</vt:lpstr>
      <vt:lpstr>Решения для тонких пленок</vt:lpstr>
      <vt:lpstr>Решения для тонких пленок</vt:lpstr>
      <vt:lpstr>Решения для тонких пленок </vt:lpstr>
      <vt:lpstr>Решения для тонких пленок </vt:lpstr>
      <vt:lpstr>Решения для тонких пленок </vt:lpstr>
      <vt:lpstr>Решения для тонких пленок </vt:lpstr>
      <vt:lpstr>Решения для тонких пленок</vt:lpstr>
      <vt:lpstr>Решения для тонких пленок</vt:lpstr>
      <vt:lpstr>Решения для тонких пленок</vt:lpstr>
      <vt:lpstr>Решения для тонких пленок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Templates</dc:title>
  <dc:subject/>
  <dc:creator>Mueller, Oliver</dc:creator>
  <cp:lastModifiedBy>Marina Tsaryova</cp:lastModifiedBy>
  <cp:revision>626</cp:revision>
  <cp:lastPrinted>2016-06-24T14:51:24Z</cp:lastPrinted>
  <dcterms:created xsi:type="dcterms:W3CDTF">2016-06-22T09:21:33Z</dcterms:created>
  <dcterms:modified xsi:type="dcterms:W3CDTF">2019-10-31T03:53:31Z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w_title">
    <vt:lpwstr/>
  </property>
  <property fmtid="{D5CDD505-2E9C-101B-9397-08002B2CF9AE}" pid="3" name="tw_theme">
    <vt:lpwstr/>
  </property>
  <property fmtid="{D5CDD505-2E9C-101B-9397-08002B2CF9AE}" pid="4" name="tw_company">
    <vt:lpwstr/>
  </property>
  <property fmtid="{D5CDD505-2E9C-101B-9397-08002B2CF9AE}" pid="5" name="tw_unit">
    <vt:lpwstr/>
  </property>
  <property fmtid="{D5CDD505-2E9C-101B-9397-08002B2CF9AE}" pid="6" name="tw_speaker">
    <vt:lpwstr/>
  </property>
  <property fmtid="{D5CDD505-2E9C-101B-9397-08002B2CF9AE}" pid="7" name="tw_function">
    <vt:lpwstr/>
  </property>
  <property fmtid="{D5CDD505-2E9C-101B-9397-08002B2CF9AE}" pid="8" name="tw_location">
    <vt:lpwstr/>
  </property>
  <property fmtid="{D5CDD505-2E9C-101B-9397-08002B2CF9AE}" pid="9" name="tw_date">
    <vt:lpwstr/>
  </property>
  <property fmtid="{D5CDD505-2E9C-101B-9397-08002B2CF9AE}" pid="10" name="tw_Agenda_1">
    <vt:lpwstr/>
  </property>
  <property fmtid="{D5CDD505-2E9C-101B-9397-08002B2CF9AE}" pid="11" name="tw_Agenda_2">
    <vt:lpwstr/>
  </property>
  <property fmtid="{D5CDD505-2E9C-101B-9397-08002B2CF9AE}" pid="12" name="tw_Agenda_3">
    <vt:lpwstr/>
  </property>
  <property fmtid="{D5CDD505-2E9C-101B-9397-08002B2CF9AE}" pid="13" name="tw_Agenda_4">
    <vt:lpwstr/>
  </property>
  <property fmtid="{D5CDD505-2E9C-101B-9397-08002B2CF9AE}" pid="14" name="tw_Agenda_5">
    <vt:lpwstr/>
  </property>
  <property fmtid="{D5CDD505-2E9C-101B-9397-08002B2CF9AE}" pid="15" name="tw_Agenda_6">
    <vt:lpwstr/>
  </property>
  <property fmtid="{D5CDD505-2E9C-101B-9397-08002B2CF9AE}" pid="16" name="tw_Agenda_7">
    <vt:lpwstr/>
  </property>
  <property fmtid="{D5CDD505-2E9C-101B-9397-08002B2CF9AE}" pid="17" name="tw_Agenda_8">
    <vt:lpwstr/>
  </property>
  <property fmtid="{D5CDD505-2E9C-101B-9397-08002B2CF9AE}" pid="18" name="tw_cover_word">
    <vt:lpwstr/>
  </property>
</Properties>
</file>