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3" r:id="rId2"/>
    <p:sldId id="328" r:id="rId3"/>
    <p:sldId id="332" r:id="rId4"/>
    <p:sldId id="315" r:id="rId5"/>
    <p:sldId id="321" r:id="rId6"/>
    <p:sldId id="322" r:id="rId7"/>
    <p:sldId id="319" r:id="rId8"/>
    <p:sldId id="316" r:id="rId9"/>
    <p:sldId id="318" r:id="rId10"/>
    <p:sldId id="317" r:id="rId11"/>
    <p:sldId id="323" r:id="rId12"/>
    <p:sldId id="331" r:id="rId13"/>
    <p:sldId id="324" r:id="rId14"/>
    <p:sldId id="327" r:id="rId15"/>
    <p:sldId id="333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ковская СА" initials="МС" lastIdx="1" clrIdx="0">
    <p:extLst>
      <p:ext uri="{19B8F6BF-5375-455C-9EA6-DF929625EA0E}">
        <p15:presenceInfo xmlns:p15="http://schemas.microsoft.com/office/powerpoint/2012/main" userId="Марковская С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AD2BC"/>
    <a:srgbClr val="C33333"/>
    <a:srgbClr val="000000"/>
    <a:srgbClr val="1C25D6"/>
    <a:srgbClr val="BD3184"/>
    <a:srgbClr val="131991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8" autoAdjust="0"/>
    <p:restoredTop sz="94660"/>
  </p:normalViewPr>
  <p:slideViewPr>
    <p:cSldViewPr>
      <p:cViewPr varScale="1">
        <p:scale>
          <a:sx n="105" d="100"/>
          <a:sy n="105" d="100"/>
        </p:scale>
        <p:origin x="191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FB5E42-DF0B-4F25-9A50-570C08B201AC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1671F9-2946-4FAF-87F0-B1F4EDCC1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177A88D-F69B-46C4-8AB9-83E3271F2F72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98CDE82-EC4B-4D5F-97C2-5327DB83A7CD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1B92598-7B65-4227-900F-71936F357F71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935D554-D157-46F4-9BFC-84985D939CB9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4D47286-9941-49AD-893F-B1D94932432C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A3C3E3C-B4AF-4DA6-A367-2DFA066C2D89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E6E1B3B-7CA0-4C0C-A998-145FE0081AD3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2ACB5-7FE1-4FC2-BC6B-0E1E9C5DE22B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922D0-FC6C-4D62-B08B-A0858C3E2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9C88C-AF96-4FB2-9E90-48B8F7B46F0A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E499A-8848-4101-8350-08D98E1BB0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8197F-0DCB-4F8E-B6F7-F8588F163CE5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41BAC-7483-470C-BB93-0A36BD604F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8B300-29B0-4EC2-9AF2-F1D4DBD2051F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ED7C-05E5-4F13-8F7E-2D451F768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3CB9A-CD72-41B5-A352-E031A2BECB7C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49614-76B9-4015-96A7-D77A65726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EDA17-E017-4326-8947-36C4A9E701CB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65D3A-1765-447C-928E-B19A89047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F17F3-F5CC-4B6C-95B9-265361216208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CE1FC-7FC0-47D0-AC9E-BCA416C4E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3365C-2FC0-496D-B135-47A5FFA5A731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A42D-84DD-43E2-9968-2A11468D5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48B9D-8C1D-4F23-9B08-B21DB6303D5A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00AF-27D6-4E92-8629-094C38211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7C43E-6F8E-4FDF-8F91-CDDAA31992B1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4C0E2-59AC-435E-84E4-4049CF3FD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9835F-8CA6-41E3-A958-A91699E30847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CA951-4875-4B3B-9B2B-CFA7309CD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90350A-29AA-4D47-90CA-54409C544F7B}" type="datetimeFigureOut">
              <a:rPr lang="ru-RU"/>
              <a:pPr>
                <a:defRPr/>
              </a:pPr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4FA69E-BCE5-42AD-8659-7C3ED03BB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8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rastrnov.ru/" TargetMode="External"/><Relationship Id="rId4" Type="http://schemas.openxmlformats.org/officeDocument/2006/relationships/hyperlink" Target="mailto:market@rastr.natm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astrnov.ru/" TargetMode="External"/><Relationship Id="rId5" Type="http://schemas.openxmlformats.org/officeDocument/2006/relationships/hyperlink" Target="mailto:market@rastr.natm.ru" TargetMode="External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3419475" y="0"/>
            <a:ext cx="5724525" cy="692150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5368" name="Picture 8" descr="b9ac37911fca8f0bcb16e54ec416bb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649413"/>
            <a:ext cx="8928100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1"/>
          <p:cNvPicPr>
            <a:picLocks noChangeAspect="1" noChangeArrowheads="1"/>
          </p:cNvPicPr>
          <p:nvPr/>
        </p:nvPicPr>
        <p:blipFill>
          <a:blip r:embed="rId3">
            <a:lum bright="8000" contrast="-10000"/>
          </a:blip>
          <a:srcRect/>
          <a:stretch>
            <a:fillRect/>
          </a:stretch>
        </p:blipFill>
        <p:spPr bwMode="auto">
          <a:xfrm>
            <a:off x="179388" y="115888"/>
            <a:ext cx="2376487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563938" y="0"/>
            <a:ext cx="5327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>
                <a:solidFill>
                  <a:schemeClr val="bg2"/>
                </a:solidFill>
                <a:latin typeface="Calibri" pitchFamily="34" charset="0"/>
              </a:rPr>
              <a:t>АО «НАУЧНО ИССЛЕДОВАТЕЛЬСКИЙ ИНСТИТУТ ПРОМЫШЛЕННОГО ТЕЛЕВИДЕНИЯ «РАСТР»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 bwMode="auto">
          <a:xfrm>
            <a:off x="5940152" y="692150"/>
            <a:ext cx="309589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1200" dirty="0"/>
              <a:t>Россия, 173001 Великий Новгород</a:t>
            </a:r>
          </a:p>
          <a:p>
            <a:pPr algn="r"/>
            <a:r>
              <a:rPr lang="ru-RU" sz="1200" dirty="0"/>
              <a:t>Ул. Большая Санкт-Петербургская, 39</a:t>
            </a:r>
          </a:p>
          <a:p>
            <a:pPr algn="r"/>
            <a:r>
              <a:rPr lang="ru-RU" sz="1200" dirty="0">
                <a:solidFill>
                  <a:srgbClr val="595959"/>
                </a:solidFill>
              </a:rPr>
              <a:t>+7</a:t>
            </a:r>
            <a:r>
              <a:rPr lang="en-US" sz="1200" dirty="0">
                <a:solidFill>
                  <a:srgbClr val="595959"/>
                </a:solidFill>
              </a:rPr>
              <a:t> (8162) 77-43-31</a:t>
            </a:r>
            <a:r>
              <a:rPr lang="ru-RU" sz="1200" dirty="0">
                <a:solidFill>
                  <a:srgbClr val="595959"/>
                </a:solidFill>
              </a:rPr>
              <a:t>, 77-41-06</a:t>
            </a:r>
            <a:endParaRPr lang="en-US" sz="1200" dirty="0">
              <a:solidFill>
                <a:srgbClr val="595959"/>
              </a:solidFill>
            </a:endParaRPr>
          </a:p>
          <a:p>
            <a:pPr algn="r"/>
            <a:r>
              <a:rPr lang="en-US" sz="1200" dirty="0">
                <a:solidFill>
                  <a:srgbClr val="595959"/>
                </a:solidFill>
                <a:hlinkClick r:id="rId4"/>
              </a:rPr>
              <a:t>market@rastr.natm.ru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endParaRPr lang="ru-RU" sz="1200" dirty="0">
              <a:solidFill>
                <a:srgbClr val="595959"/>
              </a:solidFill>
            </a:endParaRPr>
          </a:p>
          <a:p>
            <a:pPr algn="r"/>
            <a:r>
              <a:rPr lang="en-US" sz="1200" dirty="0">
                <a:solidFill>
                  <a:srgbClr val="595959"/>
                </a:solidFill>
                <a:hlinkClick r:id="rId5"/>
              </a:rPr>
              <a:t>www.rastrnov.ru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endParaRPr lang="ru-RU" sz="1200" dirty="0">
              <a:solidFill>
                <a:srgbClr val="595959"/>
              </a:solidFill>
              <a:latin typeface="Calibri" pitchFamily="34" charset="0"/>
              <a:cs typeface="Times New Roman" pitchFamily="18" charset="0"/>
            </a:endParaRPr>
          </a:p>
          <a:p>
            <a:pPr algn="r">
              <a:buFont typeface="Arial" charset="0"/>
              <a:buNone/>
            </a:pPr>
            <a:endParaRPr lang="en-US" sz="1200" dirty="0">
              <a:solidFill>
                <a:srgbClr val="595959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029" name="Picture 5" descr="E:\Взрывозащита\Обработанные изображения\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30163"/>
            <a:ext cx="79216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319" y="33152"/>
            <a:ext cx="9148763" cy="68331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7001668" y="-5672"/>
            <a:ext cx="2132013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68448" y="153924"/>
            <a:ext cx="633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Установка телевизионного наблюдения до </a:t>
            </a:r>
            <a:r>
              <a:rPr lang="ru-RU" sz="2000" dirty="0">
                <a:solidFill>
                  <a:srgbClr val="DC3434"/>
                </a:solidFill>
              </a:rPr>
              <a:t>+ 85°С</a:t>
            </a:r>
            <a:r>
              <a:rPr lang="ru-RU" sz="2000" dirty="0"/>
              <a:t> </a:t>
            </a:r>
            <a:r>
              <a:rPr lang="ru-RU" sz="1800" dirty="0"/>
              <a:t> </a:t>
            </a:r>
          </a:p>
        </p:txBody>
      </p:sp>
      <p:sp>
        <p:nvSpPr>
          <p:cNvPr id="98311" name="Прямоугольник 12"/>
          <p:cNvSpPr>
            <a:spLocks noChangeArrowheads="1"/>
          </p:cNvSpPr>
          <p:nvPr/>
        </p:nvSpPr>
        <p:spPr bwMode="auto">
          <a:xfrm>
            <a:off x="7596336" y="161641"/>
            <a:ext cx="122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Gulim"/>
                <a:cs typeface="Gulim"/>
              </a:rPr>
              <a:t>УТН-12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37976" y="5013176"/>
            <a:ext cx="8868048" cy="13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36000" defTabSz="896938">
              <a:lnSpc>
                <a:spcPts val="1400"/>
              </a:lnSpc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непрерывная круглосуточная работа;</a:t>
            </a:r>
          </a:p>
          <a:p>
            <a:pPr marL="144000" indent="-36000" defTabSz="896938">
              <a:lnSpc>
                <a:spcPts val="1400"/>
              </a:lnSpc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  защита ТВ камеры от переполюсовки   питающего напряжения; </a:t>
            </a:r>
          </a:p>
          <a:p>
            <a:pPr marL="144000" indent="-36000" defTabSz="896938">
              <a:lnSpc>
                <a:spcPts val="1400"/>
              </a:lnSpc>
            </a:pPr>
            <a:r>
              <a:rPr lang="ru-RU" sz="1400" dirty="0">
                <a:latin typeface="Times New Roman" pitchFamily="18" charset="0"/>
              </a:rPr>
              <a:t>•  высокая устойчивость к воздействию магнитных полей;</a:t>
            </a:r>
          </a:p>
          <a:p>
            <a:pPr marL="144000" indent="-36000" defTabSz="896938">
              <a:lnSpc>
                <a:spcPts val="1400"/>
              </a:lnSpc>
            </a:pPr>
            <a:r>
              <a:rPr lang="ru-RU" sz="1400" dirty="0">
                <a:latin typeface="Times New Roman" pitchFamily="18" charset="0"/>
              </a:rPr>
              <a:t>•  передача видеосигнала и питания ТВ камеры по одному коаксиальному кабелю; </a:t>
            </a:r>
          </a:p>
          <a:p>
            <a:pPr marL="144000" indent="-36000" defTabSz="896938">
              <a:lnSpc>
                <a:spcPts val="1400"/>
              </a:lnSpc>
            </a:pPr>
            <a:r>
              <a:rPr lang="ru-RU" sz="1400" dirty="0">
                <a:latin typeface="Times New Roman" pitchFamily="18" charset="0"/>
              </a:rPr>
              <a:t>•  дополнительно по требованию заказчика: </a:t>
            </a:r>
          </a:p>
          <a:p>
            <a:pPr marL="144000" indent="-36000" defTabSz="896938">
              <a:lnSpc>
                <a:spcPts val="1400"/>
              </a:lnSpc>
            </a:pPr>
            <a:r>
              <a:rPr lang="ru-RU" sz="1400" dirty="0">
                <a:latin typeface="Times New Roman" pitchFamily="18" charset="0"/>
              </a:rPr>
              <a:t>   - запись видеоизображений в различных заданных режимах, просмотр записанной информации; </a:t>
            </a:r>
          </a:p>
          <a:p>
            <a:pPr marL="144000" indent="-36000" defTabSz="896938">
              <a:lnSpc>
                <a:spcPts val="1400"/>
              </a:lnSpc>
            </a:pPr>
            <a:r>
              <a:rPr lang="ru-RU" sz="1400" dirty="0">
                <a:latin typeface="Times New Roman" pitchFamily="18" charset="0"/>
              </a:rPr>
              <a:t>   - передача видеоинформации в локальные и глобальные(Internet) компьютерные сети.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420EE1-72CA-45CE-8628-34F9C1C1B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100000" l="1333" r="98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84" y="581301"/>
            <a:ext cx="5555122" cy="4073757"/>
          </a:xfrm>
          <a:prstGeom prst="rect">
            <a:avLst/>
          </a:prstGeom>
        </p:spPr>
      </p:pic>
    </p:spTree>
  </p:cSld>
  <p:clrMapOvr>
    <a:masterClrMapping/>
  </p:clrMapOvr>
  <p:transition spd="slow" advTm="160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1018FB-DCA4-4F86-87D6-741535107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9144000" cy="6833615"/>
          </a:xfrm>
          <a:prstGeom prst="rect">
            <a:avLst/>
          </a:prstGeom>
        </p:spPr>
      </p:pic>
      <p:pic>
        <p:nvPicPr>
          <p:cNvPr id="90121" name="Object 13"/>
          <p:cNvPicPr>
            <a:picLocks noChangeAspect="1"/>
          </p:cNvPicPr>
          <p:nvPr/>
        </p:nvPicPr>
        <p:blipFill>
          <a:blip r:embed="rId3">
            <a:clrChange>
              <a:clrFrom>
                <a:srgbClr val="ABAB96"/>
              </a:clrFrom>
              <a:clrTo>
                <a:srgbClr val="ABAB9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7950" y="1833563"/>
            <a:ext cx="2879725" cy="2459037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-36513" y="-26988"/>
            <a:ext cx="9180513" cy="820738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7488" y="115888"/>
            <a:ext cx="6226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Calibri" pitchFamily="34" charset="0"/>
              </a:rPr>
              <a:t>Потребители</a:t>
            </a:r>
          </a:p>
        </p:txBody>
      </p:sp>
      <p:sp>
        <p:nvSpPr>
          <p:cNvPr id="90126" name="Rectangle 10"/>
          <p:cNvSpPr>
            <a:spLocks noChangeArrowheads="1"/>
          </p:cNvSpPr>
          <p:nvPr/>
        </p:nvSpPr>
        <p:spPr bwMode="auto">
          <a:xfrm>
            <a:off x="179388" y="1052513"/>
            <a:ext cx="8820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Предприятия стекольной промышленности с производственными процессами в зонах повышенной температуры окружающей среды. 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2680729" y="1728802"/>
            <a:ext cx="6265862" cy="488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«Борский стекольный завод», Нижний Новгород;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ЗАО «Великодворский стекольный завод»  (г. Гусь-Хрустальный),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«Стекольный  завод им. 9 января»   (Тверская обл., г. Вышний  Волочек),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Салаватстекло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 (Республика Башкирия, г. Салават),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Чагодощенский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стекольный завод и К° (Вологодская обл., пос. Чагода),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Саратовстройстекло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», (г. Саратов),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Гомельстекло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Республика Беларусь, г. Гомель,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ООО "Гардиан Стекло (Рязань), 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«Каменский стеклотарный завод» (Ростовская обл., г. Каменск-Шахтинский),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«Саратовский институт стекла» (г. Саратов)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«Красное Эхо» (Владимирская обл., г. Гусь-Хрустальный)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Лисма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 (Республика Мордовия, г. Саранск)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«Кварцит»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Стеклоинвест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«Фирма «Символ»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 «Свет»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«Каменский стеклотарный завод»</a:t>
            </a: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ООО «СПСЗ»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ОАО «ОСРАМ»,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ПАО «Корпорация ВСМПО-АВИСМА»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ООО «УРСА Евразия»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ООО «Эй Джи Си Флэт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Гласс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Клин»,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ЗАО "Рузаевский Стекольный завод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t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Arial" panose="020B0604020202020204" pitchFamily="34" charset="0"/>
            </a:endParaRP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endParaRPr lang="ru-RU" sz="1200" dirty="0"/>
          </a:p>
        </p:txBody>
      </p:sp>
    </p:spTree>
  </p:cSld>
  <p:clrMapOvr>
    <a:masterClrMapping/>
  </p:clrMapOvr>
  <p:transition spd="slow" advTm="88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9012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1F26C1-F073-4F5B-B05F-BE64D9BD1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875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-36513" y="-26988"/>
            <a:ext cx="9180513" cy="1008063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3206" name="TextBox 3"/>
          <p:cNvSpPr txBox="1">
            <a:spLocks noChangeArrowheads="1"/>
          </p:cNvSpPr>
          <p:nvPr/>
        </p:nvSpPr>
        <p:spPr bwMode="auto">
          <a:xfrm>
            <a:off x="250825" y="188913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Борский стекольный завод  система «Перископ–ТВ»</a:t>
            </a:r>
          </a:p>
        </p:txBody>
      </p:sp>
      <p:pic>
        <p:nvPicPr>
          <p:cNvPr id="93196" name="Object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3" y="976313"/>
            <a:ext cx="9180513" cy="6124575"/>
          </a:xfrm>
          <a:prstGeom prst="rect">
            <a:avLst/>
          </a:prstGeom>
        </p:spPr>
      </p:pic>
      <p:pic>
        <p:nvPicPr>
          <p:cNvPr id="93192" name="Object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3" y="1008063"/>
            <a:ext cx="9180513" cy="5973762"/>
          </a:xfrm>
          <a:prstGeom prst="rect">
            <a:avLst/>
          </a:prstGeom>
        </p:spPr>
      </p:pic>
    </p:spTree>
  </p:cSld>
  <p:clrMapOvr>
    <a:masterClrMapping/>
  </p:clrMapOvr>
  <p:transition spd="slow" advTm="8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-36513" y="-26988"/>
            <a:ext cx="9180513" cy="1008063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4450" name="TextBox 3"/>
          <p:cNvSpPr txBox="1">
            <a:spLocks noChangeArrowheads="1"/>
          </p:cNvSpPr>
          <p:nvPr/>
        </p:nvSpPr>
        <p:spPr bwMode="auto">
          <a:xfrm>
            <a:off x="250825" y="188913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Стекольный завод Салават</a:t>
            </a:r>
          </a:p>
        </p:txBody>
      </p:sp>
      <p:pic>
        <p:nvPicPr>
          <p:cNvPr id="106498" name="Picture 38" descr="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43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-36513" y="-26988"/>
            <a:ext cx="9180513" cy="1008063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4450" name="TextBox 3"/>
          <p:cNvSpPr txBox="1">
            <a:spLocks noChangeArrowheads="1"/>
          </p:cNvSpPr>
          <p:nvPr/>
        </p:nvSpPr>
        <p:spPr bwMode="auto">
          <a:xfrm>
            <a:off x="250825" y="188913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alibri" pitchFamily="34" charset="0"/>
              </a:rPr>
              <a:t>Стекольный завод Красное Эхо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D20C47-AB7B-48ED-A4E8-1075F43FD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 t="23686" r="10336" b="5978"/>
          <a:stretch/>
        </p:blipFill>
        <p:spPr>
          <a:xfrm>
            <a:off x="53975" y="981075"/>
            <a:ext cx="9036050" cy="59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64673"/>
      </p:ext>
    </p:extLst>
  </p:cSld>
  <p:clrMapOvr>
    <a:masterClrMapping/>
  </p:clrMapOvr>
  <p:transition spd="slow" advTm="143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545441-0416-4C49-AD44-6440ECFAA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" y="493363"/>
            <a:ext cx="9094623" cy="6364637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0" y="4273960"/>
            <a:ext cx="9144000" cy="692150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8" name="Picture 8" descr="b9ac37911fca8f0bcb16e54ec416bb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113" y="5182677"/>
            <a:ext cx="2949415" cy="170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1"/>
          <p:cNvPicPr>
            <a:picLocks noChangeAspect="1" noChangeArrowheads="1"/>
          </p:cNvPicPr>
          <p:nvPr/>
        </p:nvPicPr>
        <p:blipFill>
          <a:blip r:embed="rId4">
            <a:lum bright="8000" contrast="-10000"/>
          </a:blip>
          <a:srcRect/>
          <a:stretch>
            <a:fillRect/>
          </a:stretch>
        </p:blipFill>
        <p:spPr bwMode="auto">
          <a:xfrm>
            <a:off x="19961" y="5077017"/>
            <a:ext cx="2823847" cy="175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626299" y="4293810"/>
            <a:ext cx="748794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АО «НАУЧНО ИССЛЕДОВАТЕЛЬСКИЙ ИНСТИТУТ ПРОМЫШЛЕННОГО ТЕЛЕВИДЕНИЯ «РАСТР»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 bwMode="auto">
          <a:xfrm>
            <a:off x="2771800" y="5182678"/>
            <a:ext cx="3402823" cy="165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ctr"/>
            <a:r>
              <a:rPr lang="ru-RU" sz="1200" b="1" dirty="0">
                <a:latin typeface="Arial Black" panose="020B0A04020102020204" pitchFamily="34" charset="0"/>
              </a:rPr>
              <a:t>173001,</a:t>
            </a:r>
            <a:r>
              <a:rPr lang="en-US" sz="1200" b="1" dirty="0"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Россия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,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lang="ru-RU" sz="1200" b="1" dirty="0">
                <a:latin typeface="Arial Black" panose="020B0A04020102020204" pitchFamily="34" charset="0"/>
              </a:rPr>
              <a:t>г.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Великий Новгород,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Ул. Большая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Санкт-Петербургская, 39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+7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(8162) 77-43-31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77-41-06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market@rastr.natm.ru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www.rastrnov.ru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EEC02A-02DF-43F3-9912-72DB4B8F27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28" t="8458" r="-1898" b="3615"/>
          <a:stretch/>
        </p:blipFill>
        <p:spPr>
          <a:xfrm>
            <a:off x="5476046" y="608753"/>
            <a:ext cx="3605362" cy="26375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D5F36B-497E-4086-9010-D0ECAA6584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324" y="608753"/>
            <a:ext cx="3283548" cy="300543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1BD5AC-3147-45B5-AC9E-C6445340F4A5}"/>
              </a:ext>
            </a:extLst>
          </p:cNvPr>
          <p:cNvSpPr/>
          <p:nvPr/>
        </p:nvSpPr>
        <p:spPr>
          <a:xfrm>
            <a:off x="38872" y="19989"/>
            <a:ext cx="9075367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Термостойкие системы телевизионного наблюдения</a:t>
            </a:r>
          </a:p>
        </p:txBody>
      </p:sp>
      <p:pic>
        <p:nvPicPr>
          <p:cNvPr id="12" name="Picture 5" descr="E:\Взрывозащита\Обработанные изображения\Logo.png">
            <a:extLst>
              <a:ext uri="{FF2B5EF4-FFF2-40B4-BE49-F238E27FC236}">
                <a16:creationId xmlns:a16="http://schemas.microsoft.com/office/drawing/2014/main" id="{431C318F-51F7-4713-BD6E-DE734E62F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4273960"/>
            <a:ext cx="79216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1BD5AC-3147-45B5-AC9E-C6445340F4A5}"/>
              </a:ext>
            </a:extLst>
          </p:cNvPr>
          <p:cNvSpPr/>
          <p:nvPr/>
        </p:nvSpPr>
        <p:spPr>
          <a:xfrm>
            <a:off x="38872" y="19989"/>
            <a:ext cx="9075367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Термостойкие системы телевизионного наблюдения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035C28-243D-47A4-B115-A7CD1FE18F66}"/>
              </a:ext>
            </a:extLst>
          </p:cNvPr>
          <p:cNvSpPr/>
          <p:nvPr/>
        </p:nvSpPr>
        <p:spPr>
          <a:xfrm>
            <a:off x="29761" y="481654"/>
            <a:ext cx="91142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Акционерное общество «Научно –исследовательский институт промышленного телевидения  «Растр»  тематическая направленность работ которого - научные исследования в области прикладного телевидения , а также разработка и производство аппаратуры промышленного телевидения и телевизионных систем специального назначения предлагает Вашему вниманию системы телевизионного наблюдения для зон с повышенной температурой окружающей среды  (85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С, 250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С, 1000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С, 1600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Системы телевизионного наблюдения в зонах с повышенной температурой предназначены для дистанционного наблюдения за различными производственными процессами и объектами в высокотемпературных средах на предприятиях металлургической, стекольной, химической отраслей промышленности и энергетического комплекса. Позволяют контролировать состояние внутренних поверхностей промышленных печей, котлов, тепловых агрегатов без остановки технологического процессах и их охлаждения, отслеживать процессы розжига и горения жидкого и газообразного топлива по форме и размеру факела, наблюдать процессы подачи и расплава шихты, состояние механизмов и положение стеклянной ленты во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-ваннах, разогрев и состояние слябов на прокатном стане по цвету, положению и форме ,контролировать процессы розлива чугуна и стали.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могут встраиваться в телекоммуникационные сети различного уровня и назначения, в технологические системы управления производственными процессами, а также в компьютерные сети предприятий.</a:t>
            </a:r>
          </a:p>
          <a:p>
            <a:pPr defTabSz="447675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Термостойкие телевизионные системы отличаются между собой по следующим параметрам</a:t>
            </a:r>
          </a:p>
          <a:p>
            <a:pPr marL="1162050" indent="-182563" defTabSz="447675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Стойкость к температурному воздействию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(85</a:t>
            </a:r>
            <a:r>
              <a:rPr lang="ru-RU" sz="1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250</a:t>
            </a:r>
            <a:r>
              <a:rPr lang="ru-RU" sz="1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1000</a:t>
            </a:r>
            <a:r>
              <a:rPr lang="ru-RU" sz="1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1600</a:t>
            </a:r>
            <a:r>
              <a:rPr lang="ru-RU" sz="1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С).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2050" indent="-182563" defTabSz="447675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телевизионного сигнала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IP, AHD, PAL)</a:t>
            </a:r>
          </a:p>
          <a:p>
            <a:pPr marL="1162050" indent="-182563" defTabSz="447675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устройства автоматической защиты камеры (УАЗК)</a:t>
            </a:r>
          </a:p>
          <a:p>
            <a:pPr marL="1162050" indent="-182563" defTabSz="447675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Вариантами охлаждения (воздушно-водяное, воздушное)</a:t>
            </a:r>
          </a:p>
          <a:p>
            <a:pPr marL="979487" defTabSz="447675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47675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АО «НИИПТ «Растр» имеет возможность изготовить термостойкие телевизионные системы 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цветного изображения 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 видом телевизионного сигнала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(IP, AHD, PAL)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согласно проектной документации и желания заказчика.</a:t>
            </a:r>
          </a:p>
        </p:txBody>
      </p:sp>
    </p:spTree>
    <p:extLst>
      <p:ext uri="{BB962C8B-B14F-4D97-AF65-F5344CB8AC3E}">
        <p14:creationId xmlns:p14="http://schemas.microsoft.com/office/powerpoint/2010/main" val="2475373837"/>
      </p:ext>
    </p:extLst>
  </p:cSld>
  <p:clrMapOvr>
    <a:masterClrMapping/>
  </p:clrMapOvr>
  <p:transition spd="slow" advTm="15547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25792" y="85050"/>
            <a:ext cx="6894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/>
              <a:t>Система телевизионного наблюдения до </a:t>
            </a:r>
            <a:r>
              <a:rPr lang="ru-RU" sz="1800" dirty="0">
                <a:solidFill>
                  <a:srgbClr val="DC3434"/>
                </a:solidFill>
              </a:rPr>
              <a:t>+ 1600°С </a:t>
            </a:r>
            <a:r>
              <a:rPr lang="en-US" sz="1800" dirty="0"/>
              <a:t>(</a:t>
            </a:r>
            <a:r>
              <a:rPr lang="ru-RU" sz="1800" dirty="0"/>
              <a:t>цифровая)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4769068"/>
            <a:ext cx="9144000" cy="219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8000" defTabSz="896938">
              <a:lnSpc>
                <a:spcPts val="1500"/>
              </a:lnSpc>
              <a:spcBef>
                <a:spcPts val="0"/>
              </a:spcBef>
              <a:buFontTx/>
              <a:buChar char="•"/>
            </a:pPr>
            <a:r>
              <a:rPr lang="ru-RU" sz="1200" dirty="0">
                <a:latin typeface="Times New Roman" pitchFamily="18" charset="0"/>
              </a:rPr>
              <a:t>непрерывная круглосуточная работа;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  <a:buFontTx/>
              <a:buChar char="•"/>
            </a:pPr>
            <a:r>
              <a:rPr lang="ru-RU" sz="1200" dirty="0">
                <a:latin typeface="Times New Roman" pitchFamily="18" charset="0"/>
              </a:rPr>
              <a:t>дистанционный ввод/вывод из высокотемпературной зоны; 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  <a:buFontTx/>
              <a:buChar char="•"/>
            </a:pPr>
            <a:r>
              <a:rPr lang="ru-RU" sz="1200" dirty="0">
                <a:latin typeface="Times New Roman" pitchFamily="18" charset="0"/>
              </a:rPr>
              <a:t>автоматический вывод телевизионной камеры из высокотемпературной зоны при возникновении аварийной ситуации: 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</a:pPr>
            <a:r>
              <a:rPr lang="ru-RU" sz="1200" dirty="0">
                <a:latin typeface="Times New Roman" pitchFamily="18" charset="0"/>
              </a:rPr>
              <a:t>   - перегрев внутри кожуха (свыше 60°С);  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</a:pPr>
            <a:r>
              <a:rPr lang="ru-RU" sz="1200" dirty="0">
                <a:latin typeface="Times New Roman" pitchFamily="18" charset="0"/>
              </a:rPr>
              <a:t>   - снижение напора воды; 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</a:pPr>
            <a:r>
              <a:rPr lang="ru-RU" sz="1200" dirty="0">
                <a:latin typeface="Times New Roman" pitchFamily="18" charset="0"/>
              </a:rPr>
              <a:t>   - снижение  напряжения питания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  <a:buFontTx/>
              <a:buChar char="•"/>
            </a:pPr>
            <a:r>
              <a:rPr lang="ru-RU" sz="1200" dirty="0">
                <a:latin typeface="Times New Roman" pitchFamily="18" charset="0"/>
              </a:rPr>
              <a:t>обдув пространства перед защитным стеклом видеокамеры сжатым воздухом для защиты от пыли и брызг; 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  <a:buFontTx/>
              <a:buChar char="•"/>
            </a:pPr>
            <a:r>
              <a:rPr lang="ru-RU" sz="1200" dirty="0">
                <a:latin typeface="Times New Roman" pitchFamily="18" charset="0"/>
              </a:rPr>
              <a:t>дистанционное управление параметрами цифровой камеры с клавиатуры ПК; 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  <a:buFontTx/>
              <a:buChar char="•"/>
            </a:pPr>
            <a:r>
              <a:rPr lang="ru-RU" sz="1200" dirty="0">
                <a:latin typeface="Times New Roman" pitchFamily="18" charset="0"/>
              </a:rPr>
              <a:t>видеозапись и просмотр аварийных событий;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  <a:buFontTx/>
              <a:buChar char="•"/>
            </a:pPr>
            <a:r>
              <a:rPr lang="ru-RU" sz="1200" dirty="0">
                <a:latin typeface="Times New Roman" pitchFamily="18" charset="0"/>
              </a:rPr>
              <a:t>передача изображения ТВ камеры по сети </a:t>
            </a:r>
            <a:r>
              <a:rPr lang="ru-RU" sz="1200" dirty="0" err="1">
                <a:latin typeface="Times New Roman" pitchFamily="18" charset="0"/>
              </a:rPr>
              <a:t>Ethernet</a:t>
            </a:r>
            <a:r>
              <a:rPr lang="ru-RU" sz="1200" dirty="0">
                <a:latin typeface="Times New Roman" pitchFamily="18" charset="0"/>
              </a:rPr>
              <a:t>; </a:t>
            </a:r>
          </a:p>
          <a:p>
            <a:pPr marL="108000" defTabSz="896938">
              <a:lnSpc>
                <a:spcPts val="1500"/>
              </a:lnSpc>
              <a:spcBef>
                <a:spcPts val="0"/>
              </a:spcBef>
              <a:buFontTx/>
              <a:buChar char="•"/>
            </a:pPr>
            <a:endParaRPr lang="ru-RU" sz="1200" dirty="0">
              <a:latin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EFC6D0B-E590-4C4B-8965-74A2C0DC60DE}"/>
              </a:ext>
            </a:extLst>
          </p:cNvPr>
          <p:cNvSpPr/>
          <p:nvPr/>
        </p:nvSpPr>
        <p:spPr>
          <a:xfrm>
            <a:off x="7137723" y="-4685"/>
            <a:ext cx="2006221" cy="548801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СТН-27Т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1E2FC9-8A16-46B0-9C76-FFAB5732F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" b="100000" l="0" r="98987">
                        <a14:foregroundMark x1="11141" y1="63185" x2="10075" y2="70120"/>
                        <a14:foregroundMark x1="9222" y1="72432" x2="7303" y2="76455"/>
                        <a14:foregroundMark x1="5864" y1="80651" x2="6237" y2="83904"/>
                        <a14:foregroundMark x1="10661" y1="89469" x2="10288" y2="91610"/>
                        <a14:foregroundMark x1="11247" y1="92551" x2="12207" y2="94863"/>
                        <a14:foregroundMark x1="12687" y1="88185" x2="13646" y2="88699"/>
                        <a14:foregroundMark x1="16151" y1="88955" x2="22122" y2="89469"/>
                        <a14:foregroundMark x1="14499" y1="89127" x2="15778" y2="88699"/>
                        <a14:foregroundMark x1="16738" y1="66866" x2="16525" y2="62586"/>
                        <a14:foregroundMark x1="18284" y1="59760" x2="20309" y2="57277"/>
                        <a14:foregroundMark x1="62047" y1="11387" x2="83049" y2="27312"/>
                        <a14:foregroundMark x1="65405" y1="39812" x2="84382" y2="40582"/>
                        <a14:foregroundMark x1="87740" y1="9675" x2="95149" y2="35360"/>
                        <a14:foregroundMark x1="91791" y1="41866" x2="93124" y2="45890"/>
                        <a14:foregroundMark x1="12313" y1="95462" x2="13859" y2="97945"/>
                        <a14:foregroundMark x1="14232" y1="98545" x2="15085" y2="99658"/>
                        <a14:foregroundMark x1="4104" y1="5223" x2="22495" y2="45120"/>
                        <a14:foregroundMark x1="27878" y1="5223" x2="47601" y2="46318"/>
                        <a14:foregroundMark x1="21908" y1="56507" x2="22388" y2="56507"/>
                        <a14:foregroundMark x1="31450" y1="80051" x2="39072" y2="80479"/>
                        <a14:foregroundMark x1="30597" y1="82021" x2="52612" y2="83733"/>
                        <a14:foregroundMark x1="57196" y1="83904" x2="70096" y2="84675"/>
                        <a14:foregroundMark x1="39339" y1="80651" x2="53731" y2="81592"/>
                        <a14:foregroundMark x1="75267" y1="82791" x2="86994" y2="83476"/>
                        <a14:foregroundMark x1="75107" y1="84760" x2="77399" y2="85103"/>
                        <a14:foregroundMark x1="78838" y1="84846" x2="81237" y2="85188"/>
                        <a14:foregroundMark x1="81077" y1="85103" x2="86674" y2="85274"/>
                        <a14:foregroundMark x1="57409" y1="81764" x2="70203" y2="82449"/>
                        <a14:foregroundMark x1="1866" y1="39812" x2="2345" y2="32021"/>
                        <a14:backgroundMark x1="19989" y1="60531" x2="19989" y2="60531"/>
                        <a14:backgroundMark x1="54744" y1="72003" x2="54744" y2="72003"/>
                        <a14:backgroundMark x1="53092" y1="66096" x2="53092" y2="66096"/>
                        <a14:backgroundMark x1="36940" y1="51884" x2="36940" y2="51884"/>
                        <a14:backgroundMark x1="26333" y1="36901" x2="26333" y2="36901"/>
                        <a14:backgroundMark x1="20789" y1="88699" x2="20789" y2="88699"/>
                        <a14:backgroundMark x1="8635" y1="85445" x2="8635" y2="85445"/>
                        <a14:backgroundMark x1="38966" y1="81592" x2="38966" y2="81592"/>
                        <a14:backgroundMark x1="48188" y1="83904" x2="48188" y2="83904"/>
                        <a14:backgroundMark x1="34062" y1="83134" x2="34062" y2="83134"/>
                        <a14:backgroundMark x1="38486" y1="83733" x2="40192" y2="83562"/>
                        <a14:backgroundMark x1="42804" y1="83733" x2="45096" y2="83904"/>
                        <a14:backgroundMark x1="49360" y1="84075" x2="51386" y2="84075"/>
                        <a14:backgroundMark x1="32783" y1="81250" x2="34168" y2="81421"/>
                        <a14:backgroundMark x1="35768" y1="81421" x2="37420" y2="81592"/>
                        <a14:backgroundMark x1="31823" y1="82620" x2="32303" y2="82363"/>
                        <a14:backgroundMark x1="46002" y1="84332" x2="47708" y2="83904"/>
                        <a14:backgroundMark x1="33049" y1="78425" x2="52292" y2="79538"/>
                        <a14:backgroundMark x1="59648" y1="79966" x2="69083" y2="80993"/>
                        <a14:backgroundMark x1="77079" y1="80308" x2="86461" y2="81164"/>
                        <a14:backgroundMark x1="77186" y1="84247" x2="84595" y2="84247"/>
                        <a14:backgroundMark x1="75000" y1="83647" x2="77559" y2="84075"/>
                        <a14:backgroundMark x1="84062" y1="83818" x2="85874" y2="84675"/>
                        <a14:backgroundMark x1="76013" y1="85959" x2="87953" y2="86729"/>
                        <a14:backgroundMark x1="58529" y1="82877" x2="69136" y2="83562"/>
                        <a14:backgroundMark x1="58369" y1="84846" x2="68870" y2="85702"/>
                        <a14:backgroundMark x1="39179" y1="81592" x2="52292" y2="82620"/>
                        <a14:backgroundMark x1="39979" y1="83476" x2="43230" y2="83647"/>
                        <a14:backgroundMark x1="51439" y1="84247" x2="52186" y2="84247"/>
                        <a14:backgroundMark x1="57569" y1="84932" x2="58369" y2="84760"/>
                        <a14:backgroundMark x1="57729" y1="83219" x2="59009" y2="83134"/>
                        <a14:backgroundMark x1="54371" y1="69264" x2="54371" y2="69264"/>
                        <a14:backgroundMark x1="49200" y1="66267" x2="49200" y2="66267"/>
                        <a14:backgroundMark x1="44936" y1="64812" x2="44936" y2="64812"/>
                        <a14:backgroundMark x1="42697" y1="65240" x2="42697" y2="65240"/>
                        <a14:backgroundMark x1="22921" y1="61130" x2="22921" y2="61130"/>
                        <a14:backgroundMark x1="24200" y1="63870" x2="24200" y2="63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9630"/>
            <a:ext cx="7327695" cy="4562232"/>
          </a:xfrm>
          <a:prstGeom prst="rect">
            <a:avLst/>
          </a:prstGeom>
        </p:spPr>
      </p:pic>
    </p:spTree>
  </p:cSld>
  <p:clrMapOvr>
    <a:masterClrMapping/>
  </p:clrMapOvr>
  <p:transition spd="slow" advTm="176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011987" y="-36074"/>
            <a:ext cx="2132013" cy="669925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9066" y="1173591"/>
            <a:ext cx="9099601" cy="558958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8254" y="164236"/>
            <a:ext cx="68115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/>
              <a:t>Цветная телевизионная система</a:t>
            </a:r>
            <a:r>
              <a:rPr lang="ru-RU" sz="1800" dirty="0"/>
              <a:t> </a:t>
            </a:r>
            <a:r>
              <a:rPr lang="ru-RU" sz="2000" dirty="0"/>
              <a:t>до </a:t>
            </a:r>
            <a:r>
              <a:rPr lang="ru-RU" sz="2000" dirty="0">
                <a:solidFill>
                  <a:srgbClr val="DC3434"/>
                </a:solidFill>
              </a:rPr>
              <a:t>+ 1600°С, </a:t>
            </a:r>
            <a:endParaRPr lang="ru-RU" sz="2000" dirty="0"/>
          </a:p>
        </p:txBody>
      </p:sp>
      <p:sp>
        <p:nvSpPr>
          <p:cNvPr id="86038" name="Прямоугольник 12"/>
          <p:cNvSpPr>
            <a:spLocks noChangeArrowheads="1"/>
          </p:cNvSpPr>
          <p:nvPr/>
        </p:nvSpPr>
        <p:spPr bwMode="auto">
          <a:xfrm>
            <a:off x="7257722" y="122875"/>
            <a:ext cx="17940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Gulim"/>
                <a:cs typeface="Gulim"/>
              </a:rPr>
              <a:t>ТСН-10-1М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066" y="5026965"/>
            <a:ext cx="8998566" cy="13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8000" indent="-36000" defTabSz="896938">
              <a:lnSpc>
                <a:spcPts val="1400"/>
              </a:lnSpc>
              <a:spcBef>
                <a:spcPts val="0"/>
              </a:spcBef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непрерывная круглосуточная работа;</a:t>
            </a:r>
          </a:p>
          <a:p>
            <a:pPr marL="108000" indent="-36000" defTabSz="896938">
              <a:lnSpc>
                <a:spcPts val="1400"/>
              </a:lnSpc>
              <a:spcBef>
                <a:spcPts val="0"/>
              </a:spcBef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дистанционный ввод/вывод из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</a:rPr>
              <a:t>высокотемпературной зоны; </a:t>
            </a:r>
          </a:p>
          <a:p>
            <a:pPr marL="108000" indent="-36000" defTabSz="896938">
              <a:lnSpc>
                <a:spcPts val="1400"/>
              </a:lnSpc>
              <a:spcBef>
                <a:spcPts val="0"/>
              </a:spcBef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автоматический вывод телевизионной камеры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</a:rPr>
              <a:t>из высокотемпературной зоны при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</a:rPr>
              <a:t>возникновении аварийной ситуации:</a:t>
            </a:r>
          </a:p>
          <a:p>
            <a:pPr marL="72000" defTabSz="896938">
              <a:lnSpc>
                <a:spcPts val="1400"/>
              </a:lnSpc>
              <a:spcBef>
                <a:spcPts val="0"/>
              </a:spcBef>
            </a:pPr>
            <a:r>
              <a:rPr lang="ru-RU" sz="1400" dirty="0">
                <a:latin typeface="Times New Roman" pitchFamily="18" charset="0"/>
              </a:rPr>
              <a:t>- перегрев внутри кожуха (свыше 60°С); </a:t>
            </a:r>
          </a:p>
          <a:p>
            <a:pPr marL="72000" defTabSz="896938">
              <a:lnSpc>
                <a:spcPts val="1400"/>
              </a:lnSpc>
              <a:spcBef>
                <a:spcPts val="0"/>
              </a:spcBef>
            </a:pPr>
            <a:r>
              <a:rPr lang="ru-RU" sz="1400" dirty="0">
                <a:latin typeface="Times New Roman" pitchFamily="18" charset="0"/>
              </a:rPr>
              <a:t>- снижение напора воды; </a:t>
            </a:r>
          </a:p>
          <a:p>
            <a:pPr marL="72000" defTabSz="896938">
              <a:lnSpc>
                <a:spcPts val="1400"/>
              </a:lnSpc>
              <a:spcBef>
                <a:spcPts val="0"/>
              </a:spcBef>
            </a:pPr>
            <a:r>
              <a:rPr lang="ru-RU" sz="1400" dirty="0">
                <a:latin typeface="Times New Roman" pitchFamily="18" charset="0"/>
              </a:rPr>
              <a:t>- пропадание напряжения питания (при наличии ИБП)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287B0B-D7D2-473F-923A-C7A69285F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4" b="100000" l="0" r="100000">
                        <a14:foregroundMark x1="52248" y1="6355" x2="65908" y2="38505"/>
                        <a14:foregroundMark x1="82869" y1="49439" x2="86397" y2="59813"/>
                        <a14:foregroundMark x1="86739" y1="61495" x2="90723" y2="62336"/>
                        <a14:foregroundMark x1="24815" y1="38879" x2="54696" y2="43458"/>
                        <a14:foregroundMark x1="58338" y1="43084" x2="58338" y2="43084"/>
                        <a14:foregroundMark x1="57940" y1="42710" x2="27775" y2="37664"/>
                        <a14:foregroundMark x1="9619" y1="45794" x2="5862" y2="48879"/>
                        <a14:foregroundMark x1="1764" y1="57290" x2="2220" y2="54766"/>
                        <a14:foregroundMark x1="2960" y1="52897" x2="4326" y2="50935"/>
                        <a14:foregroundMark x1="4724" y1="49252" x2="5407" y2="48879"/>
                        <a14:foregroundMark x1="12408" y1="42336" x2="13944" y2="41776"/>
                        <a14:foregroundMark x1="26238" y1="38505" x2="27433" y2="37290"/>
                        <a14:foregroundMark x1="58054" y1="10187" x2="60785" y2="9065"/>
                        <a14:foregroundMark x1="79169" y1="24206" x2="79624" y2="20000"/>
                        <a14:foregroundMark x1="79397" y1="5047" x2="79397" y2="36542"/>
                        <a14:backgroundMark x1="49289" y1="36542" x2="57598" y2="40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33851"/>
            <a:ext cx="7161208" cy="4361122"/>
          </a:xfrm>
          <a:prstGeom prst="rect">
            <a:avLst/>
          </a:prstGeom>
        </p:spPr>
      </p:pic>
    </p:spTree>
  </p:cSld>
  <p:clrMapOvr>
    <a:masterClrMapping/>
  </p:clrMapOvr>
  <p:transition spd="slow" advTm="151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25688" cy="685799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796087" y="0"/>
            <a:ext cx="2347913" cy="614013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98425" y="84201"/>
            <a:ext cx="6669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Переносная телевизионная система до </a:t>
            </a:r>
            <a:r>
              <a:rPr lang="ru-RU" sz="2000" dirty="0">
                <a:solidFill>
                  <a:srgbClr val="DC3434"/>
                </a:solidFill>
              </a:rPr>
              <a:t>+ 1600°С</a:t>
            </a:r>
          </a:p>
        </p:txBody>
      </p:sp>
      <p:sp>
        <p:nvSpPr>
          <p:cNvPr id="88071" name="Прямоугольник 12"/>
          <p:cNvSpPr>
            <a:spLocks noChangeArrowheads="1"/>
          </p:cNvSpPr>
          <p:nvPr/>
        </p:nvSpPr>
        <p:spPr bwMode="auto">
          <a:xfrm>
            <a:off x="6957163" y="84201"/>
            <a:ext cx="216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Gulim"/>
                <a:cs typeface="Gulim"/>
              </a:rPr>
              <a:t>«</a:t>
            </a:r>
            <a:r>
              <a:rPr lang="ru-RU" sz="2400" dirty="0" err="1">
                <a:solidFill>
                  <a:schemeClr val="bg1"/>
                </a:solidFill>
                <a:ea typeface="Gulim"/>
                <a:cs typeface="Gulim"/>
              </a:rPr>
              <a:t>Термозонд</a:t>
            </a:r>
            <a:r>
              <a:rPr lang="ru-RU" sz="2400" dirty="0">
                <a:solidFill>
                  <a:schemeClr val="bg1"/>
                </a:solidFill>
                <a:ea typeface="Gulim"/>
                <a:cs typeface="Gulim"/>
              </a:rPr>
              <a:t>» 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3768" y="5289393"/>
            <a:ext cx="8278672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" defTabSz="896938">
              <a:lnSpc>
                <a:spcPts val="1500"/>
              </a:lnSpc>
              <a:spcBef>
                <a:spcPts val="0"/>
              </a:spcBef>
            </a:pPr>
            <a:r>
              <a:rPr lang="ru-RU" sz="1300" dirty="0">
                <a:latin typeface="Times New Roman" pitchFamily="18" charset="0"/>
              </a:rPr>
              <a:t> Контроль за потоком воды, давлением воздуха и температурой воды при возникновении аварийной ситуации: </a:t>
            </a:r>
          </a:p>
          <a:p>
            <a:pPr marL="36000" defTabSz="896938">
              <a:lnSpc>
                <a:spcPts val="1500"/>
              </a:lnSpc>
              <a:spcBef>
                <a:spcPts val="0"/>
              </a:spcBef>
            </a:pPr>
            <a:r>
              <a:rPr lang="ru-RU" sz="1300" dirty="0">
                <a:latin typeface="Times New Roman" pitchFamily="18" charset="0"/>
              </a:rPr>
              <a:t>  - перегрев внутри кожуха (свыше 60 °С);  </a:t>
            </a:r>
          </a:p>
          <a:p>
            <a:pPr marL="36000" defTabSz="896938">
              <a:lnSpc>
                <a:spcPts val="1500"/>
              </a:lnSpc>
              <a:spcBef>
                <a:spcPts val="0"/>
              </a:spcBef>
            </a:pPr>
            <a:r>
              <a:rPr lang="ru-RU" sz="1300" dirty="0">
                <a:latin typeface="Times New Roman" pitchFamily="18" charset="0"/>
              </a:rPr>
              <a:t>  - снижение напора воды; </a:t>
            </a:r>
          </a:p>
          <a:p>
            <a:pPr marL="36000" defTabSz="896938">
              <a:lnSpc>
                <a:spcPts val="1500"/>
              </a:lnSpc>
              <a:spcBef>
                <a:spcPts val="0"/>
              </a:spcBef>
            </a:pPr>
            <a:r>
              <a:rPr lang="ru-RU" sz="1300" dirty="0">
                <a:latin typeface="Times New Roman" pitchFamily="18" charset="0"/>
              </a:rPr>
              <a:t>  - снижение  напряжения питания</a:t>
            </a:r>
          </a:p>
          <a:p>
            <a:pPr marL="36000" defTabSz="896938">
              <a:lnSpc>
                <a:spcPts val="1500"/>
              </a:lnSpc>
              <a:spcBef>
                <a:spcPts val="0"/>
              </a:spcBef>
              <a:buFontTx/>
              <a:buChar char="•"/>
            </a:pPr>
            <a:r>
              <a:rPr lang="ru-RU" sz="1300" dirty="0">
                <a:latin typeface="Times New Roman" pitchFamily="18" charset="0"/>
              </a:rPr>
              <a:t> видеозапись и просмотр результатов работы с помощью видео регистратора;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59E201-C67B-4E4D-8318-D3631B246B58}"/>
              </a:ext>
            </a:extLst>
          </p:cNvPr>
          <p:cNvSpPr/>
          <p:nvPr/>
        </p:nvSpPr>
        <p:spPr>
          <a:xfrm>
            <a:off x="124636" y="623331"/>
            <a:ext cx="8536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Оперативное развертывание на рабочем месте двумя операторами оперативный выбор требуемого участка наблюдения благодаря наличию двух сменных телевизионных камер фронтального и перископного наблюдения;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092A94-E385-42B4-9F3E-4E7C737F83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" b="99740" l="0" r="100000">
                        <a14:foregroundMark x1="11448" y1="41196" x2="13156" y2="42235"/>
                        <a14:foregroundMark x1="42568" y1="22872" x2="64959" y2="8317"/>
                        <a14:foregroundMark x1="84503" y1="8837" x2="6768" y2="56205"/>
                        <a14:foregroundMark x1="11638" y1="64717" x2="16003" y2="65887"/>
                        <a14:foregroundMark x1="20557" y1="66407" x2="23276" y2="66602"/>
                        <a14:foregroundMark x1="23276" y1="66797" x2="23276" y2="66797"/>
                        <a14:foregroundMark x1="27135" y1="67122" x2="27135" y2="67122"/>
                        <a14:foregroundMark x1="30487" y1="59129" x2="47122" y2="83366"/>
                        <a14:foregroundMark x1="33523" y1="57115" x2="43960" y2="50487"/>
                        <a14:foregroundMark x1="43454" y1="58674" x2="46300" y2="76608"/>
                        <a14:foregroundMark x1="52878" y1="57765" x2="53194" y2="65042"/>
                        <a14:foregroundMark x1="58254" y1="68161" x2="61607" y2="87849"/>
                        <a14:foregroundMark x1="66983" y1="84730" x2="84314" y2="89929"/>
                        <a14:foregroundMark x1="64959" y1="89084" x2="83808" y2="95127"/>
                        <a14:foregroundMark x1="95572" y1="52242" x2="95952" y2="46004"/>
                        <a14:foregroundMark x1="91714" y1="27680" x2="66350" y2="25081"/>
                        <a14:foregroundMark x1="62113" y1="44639" x2="62935" y2="38596"/>
                        <a14:foregroundMark x1="62935" y1="38402" x2="65844" y2="25471"/>
                        <a14:foregroundMark x1="57052" y1="10396" x2="61101" y2="8512"/>
                        <a14:foregroundMark x1="90892" y1="88044" x2="92726" y2="84730"/>
                        <a14:foregroundMark x1="72043" y1="90643" x2="72549" y2="95257"/>
                        <a14:backgroundMark x1="93548" y1="63288" x2="93548" y2="63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53" b="1792"/>
          <a:stretch/>
        </p:blipFill>
        <p:spPr>
          <a:xfrm>
            <a:off x="827584" y="1268412"/>
            <a:ext cx="4092340" cy="3746866"/>
          </a:xfrm>
          <a:prstGeom prst="rect">
            <a:avLst/>
          </a:prstGeom>
        </p:spPr>
      </p:pic>
    </p:spTree>
  </p:cSld>
  <p:clrMapOvr>
    <a:masterClrMapping/>
  </p:clrMapOvr>
  <p:transition spd="slow" advTm="167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268412"/>
            <a:ext cx="9144000" cy="558958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443663" y="188913"/>
            <a:ext cx="2708275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7950" y="333375"/>
            <a:ext cx="6192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dirty="0"/>
              <a:t>Система телевизионного наблюдения  до </a:t>
            </a:r>
            <a:r>
              <a:rPr lang="ru-RU" sz="2000" dirty="0">
                <a:solidFill>
                  <a:srgbClr val="DC3434"/>
                </a:solidFill>
              </a:rPr>
              <a:t>1000°С</a:t>
            </a:r>
          </a:p>
        </p:txBody>
      </p:sp>
      <p:sp>
        <p:nvSpPr>
          <p:cNvPr id="81944" name="Прямоугольник 12"/>
          <p:cNvSpPr>
            <a:spLocks noChangeArrowheads="1"/>
          </p:cNvSpPr>
          <p:nvPr/>
        </p:nvSpPr>
        <p:spPr bwMode="auto">
          <a:xfrm>
            <a:off x="6588125" y="333375"/>
            <a:ext cx="236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Gulim"/>
                <a:cs typeface="Gulim"/>
              </a:rPr>
              <a:t>«Перископ-ТВ»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33772" y="4210413"/>
            <a:ext cx="867645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87313" defTabSz="896938">
              <a:buFontTx/>
              <a:buChar char="•"/>
            </a:pPr>
            <a:r>
              <a:rPr lang="ru-RU" sz="1300" dirty="0">
                <a:latin typeface="Times New Roman" pitchFamily="18" charset="0"/>
              </a:rPr>
              <a:t>непрерывная круглосуточная работа;</a:t>
            </a:r>
          </a:p>
          <a:p>
            <a:pPr marL="144000" indent="-87313" defTabSz="896938">
              <a:buFontTx/>
              <a:buChar char="•"/>
            </a:pPr>
            <a:r>
              <a:rPr lang="ru-RU" sz="1300" dirty="0">
                <a:latin typeface="Times New Roman" pitchFamily="18" charset="0"/>
              </a:rPr>
              <a:t>водяное и воздушное охлаждение</a:t>
            </a:r>
          </a:p>
          <a:p>
            <a:pPr marL="144000" indent="-87313" defTabSz="896938">
              <a:buFontTx/>
              <a:buChar char="•"/>
            </a:pPr>
            <a:r>
              <a:rPr lang="ru-RU" sz="1300" dirty="0">
                <a:latin typeface="Times New Roman" pitchFamily="18" charset="0"/>
              </a:rPr>
              <a:t>оперативный ввод в высокотемпературную зону</a:t>
            </a:r>
          </a:p>
          <a:p>
            <a:pPr marL="144000" indent="-87313" defTabSz="896938">
              <a:buFontTx/>
              <a:buChar char="•"/>
            </a:pPr>
            <a:r>
              <a:rPr lang="ru-RU" sz="1300" dirty="0">
                <a:latin typeface="Times New Roman" pitchFamily="18" charset="0"/>
              </a:rPr>
              <a:t>обдув пространства перед защитным стеклом ТВ камеры сжатым воздухом (азотом) для предотвращения попадания на стекло пыли и брызг;</a:t>
            </a:r>
          </a:p>
          <a:p>
            <a:pPr marL="144000" indent="-87313" defTabSz="896938">
              <a:buFontTx/>
              <a:buChar char="•"/>
            </a:pPr>
            <a:r>
              <a:rPr lang="ru-RU" sz="1300" dirty="0">
                <a:latin typeface="Times New Roman" pitchFamily="18" charset="0"/>
              </a:rPr>
              <a:t>  световая и  звуковая индикация повышения температуры и снижения напора воды; </a:t>
            </a:r>
          </a:p>
          <a:p>
            <a:pPr marL="144000" indent="-87313" defTabSz="896938"/>
            <a:r>
              <a:rPr lang="ru-RU" sz="1300" dirty="0">
                <a:latin typeface="Times New Roman" pitchFamily="18" charset="0"/>
              </a:rPr>
              <a:t>•  высокая устойчивость к воздействию магнитных полей;</a:t>
            </a:r>
          </a:p>
          <a:p>
            <a:pPr marL="144000" indent="-87313" defTabSz="896938"/>
            <a:r>
              <a:rPr lang="ru-RU" sz="1300" dirty="0">
                <a:latin typeface="Times New Roman" pitchFamily="18" charset="0"/>
              </a:rPr>
              <a:t>•  дополнительно по требованию заказчика: </a:t>
            </a:r>
          </a:p>
          <a:p>
            <a:pPr marL="144000" indent="-87313" defTabSz="896938"/>
            <a:r>
              <a:rPr lang="ru-RU" sz="1300" dirty="0">
                <a:latin typeface="Times New Roman" pitchFamily="18" charset="0"/>
              </a:rPr>
              <a:t>   - запись видеоизображений в различных заданных режимах, просмотр записанной информации; </a:t>
            </a:r>
          </a:p>
          <a:p>
            <a:pPr marL="144000" indent="-87313" defTabSz="896938"/>
            <a:r>
              <a:rPr lang="ru-RU" sz="1300" dirty="0">
                <a:latin typeface="Times New Roman" pitchFamily="18" charset="0"/>
              </a:rPr>
              <a:t>   - передача видеоинформации в локальные и глобальные(Internet) компьютерные сети.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E416E9-BCBA-4BD6-80A1-5A1E4AB54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9" l="0" r="100000">
                        <a14:foregroundMark x1="60250" y1="96026" x2="60250" y2="96026"/>
                        <a14:foregroundMark x1="66750" y1="96282" x2="66750" y2="96282"/>
                        <a14:foregroundMark x1="63583" y1="64615" x2="77833" y2="63846"/>
                        <a14:foregroundMark x1="10333" y1="13333" x2="22250" y2="23846"/>
                        <a14:foregroundMark x1="32500" y1="33077" x2="49000" y2="48205"/>
                        <a14:foregroundMark x1="68667" y1="94744" x2="68667" y2="94744"/>
                        <a14:backgroundMark x1="25417" y1="68462" x2="40417" y2="68974"/>
                        <a14:backgroundMark x1="63417" y1="66538" x2="65750" y2="66026"/>
                        <a14:backgroundMark x1="55000" y1="66026" x2="75417" y2="66795"/>
                        <a14:backgroundMark x1="84667" y1="70385" x2="84667" y2="70385"/>
                        <a14:backgroundMark x1="86417" y1="66282" x2="86417" y2="66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1" y="604838"/>
            <a:ext cx="5774174" cy="3753213"/>
          </a:xfrm>
          <a:prstGeom prst="rect">
            <a:avLst/>
          </a:prstGeom>
        </p:spPr>
      </p:pic>
    </p:spTree>
  </p:cSld>
  <p:clrMapOvr>
    <a:masterClrMapping/>
  </p:clrMapOvr>
  <p:transition spd="slow" advTm="175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" y="51922"/>
            <a:ext cx="9144000" cy="680607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7452320" y="23110"/>
            <a:ext cx="1691680" cy="461665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-1" y="115443"/>
            <a:ext cx="74295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/>
              <a:t>Система телевизионного наблюдения до</a:t>
            </a:r>
            <a:r>
              <a:rPr lang="ru-RU" sz="1800" dirty="0">
                <a:solidFill>
                  <a:srgbClr val="DC3434"/>
                </a:solidFill>
              </a:rPr>
              <a:t> + 250°С </a:t>
            </a:r>
            <a:r>
              <a:rPr lang="ru-RU" sz="1800" dirty="0"/>
              <a:t>(цифровая) </a:t>
            </a:r>
          </a:p>
        </p:txBody>
      </p:sp>
      <p:sp>
        <p:nvSpPr>
          <p:cNvPr id="94215" name="Прямоугольник 12"/>
          <p:cNvSpPr>
            <a:spLocks noChangeArrowheads="1"/>
          </p:cNvSpPr>
          <p:nvPr/>
        </p:nvSpPr>
        <p:spPr bwMode="auto">
          <a:xfrm>
            <a:off x="7459077" y="-12701"/>
            <a:ext cx="1691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a typeface="Gulim"/>
                <a:cs typeface="Gulim"/>
              </a:rPr>
              <a:t>СТН-29Т</a:t>
            </a:r>
            <a:r>
              <a:rPr lang="ru-RU" sz="2400" dirty="0">
                <a:solidFill>
                  <a:schemeClr val="bg1"/>
                </a:solidFill>
                <a:ea typeface="Gulim"/>
                <a:cs typeface="Gulim"/>
              </a:rPr>
              <a:t>(ц)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1520" y="5229200"/>
            <a:ext cx="871252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" defTabSz="896938">
              <a:spcBef>
                <a:spcPts val="0"/>
              </a:spcBef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непрерывная круглосуточная работа;</a:t>
            </a:r>
          </a:p>
          <a:p>
            <a:pPr marL="36000" defTabSz="896938">
              <a:spcBef>
                <a:spcPts val="0"/>
              </a:spcBef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обдув пространства перед защитным стеклом видеокамеры сжатым воздухом для защиты от пыли и брызг; </a:t>
            </a:r>
          </a:p>
          <a:p>
            <a:pPr marL="36000" defTabSz="896938">
              <a:spcBef>
                <a:spcPts val="0"/>
              </a:spcBef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передача изображения ТВ камеры по сети </a:t>
            </a:r>
            <a:r>
              <a:rPr lang="ru-RU" sz="1400" dirty="0" err="1">
                <a:latin typeface="Times New Roman" pitchFamily="18" charset="0"/>
              </a:rPr>
              <a:t>Ethernet</a:t>
            </a:r>
            <a:r>
              <a:rPr lang="ru-RU" sz="1400" dirty="0">
                <a:latin typeface="Times New Roman" pitchFamily="18" charset="0"/>
              </a:rPr>
              <a:t>; </a:t>
            </a:r>
          </a:p>
          <a:p>
            <a:pPr marL="36000" defTabSz="896938">
              <a:spcBef>
                <a:spcPts val="0"/>
              </a:spcBef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дистанционное управление параметрами цифровой камеры с клавиатуры ПК; </a:t>
            </a:r>
          </a:p>
          <a:p>
            <a:pPr marL="36000" defTabSz="896938">
              <a:spcBef>
                <a:spcPts val="0"/>
              </a:spcBef>
              <a:buFontTx/>
              <a:buChar char="•"/>
            </a:pPr>
            <a:r>
              <a:rPr lang="ru-RU" sz="1400" dirty="0">
                <a:latin typeface="Times New Roman" pitchFamily="18" charset="0"/>
              </a:rPr>
              <a:t>видеозапись и просмотр аварийных событий;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258323-F611-4B69-BDE1-352FB528F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1" b="99789" l="0" r="100000">
                        <a14:foregroundMark x1="6583" y1="51586" x2="12833" y2="40909"/>
                        <a14:foregroundMark x1="24667" y1="13636" x2="41583" y2="8457"/>
                        <a14:foregroundMark x1="41417" y1="66490" x2="42917" y2="67759"/>
                        <a14:foregroundMark x1="39750" y1="84249" x2="79667" y2="80655"/>
                        <a14:foregroundMark x1="91917" y1="79810" x2="96833" y2="81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70420"/>
            <a:ext cx="5285787" cy="4166962"/>
          </a:xfrm>
          <a:prstGeom prst="rect">
            <a:avLst/>
          </a:prstGeom>
        </p:spPr>
      </p:pic>
    </p:spTree>
  </p:cSld>
  <p:clrMapOvr>
    <a:masterClrMapping/>
  </p:clrMapOvr>
  <p:transition spd="slow" advTm="161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854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011987" y="0"/>
            <a:ext cx="2132013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46466" y="226120"/>
            <a:ext cx="626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Установка телевизионного наблюдения до </a:t>
            </a:r>
            <a:r>
              <a:rPr lang="ru-RU" sz="2000" dirty="0">
                <a:solidFill>
                  <a:srgbClr val="DC3434"/>
                </a:solidFill>
              </a:rPr>
              <a:t>+ 250°С</a:t>
            </a:r>
            <a:r>
              <a:rPr lang="ru-RU" sz="1800" dirty="0"/>
              <a:t> </a:t>
            </a:r>
          </a:p>
        </p:txBody>
      </p:sp>
      <p:sp>
        <p:nvSpPr>
          <p:cNvPr id="79893" name="Прямоугольник 12"/>
          <p:cNvSpPr>
            <a:spLocks noChangeArrowheads="1"/>
          </p:cNvSpPr>
          <p:nvPr/>
        </p:nvSpPr>
        <p:spPr bwMode="auto">
          <a:xfrm>
            <a:off x="7550149" y="232692"/>
            <a:ext cx="105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Gulim"/>
                <a:cs typeface="Gulim"/>
              </a:rPr>
              <a:t>УТН-7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852547" y="3354128"/>
            <a:ext cx="432048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" defTabSz="896938">
              <a:buFontTx/>
              <a:buChar char="•"/>
            </a:pPr>
            <a:r>
              <a:rPr lang="ru-RU" sz="1300" dirty="0">
                <a:latin typeface="Times New Roman" pitchFamily="18" charset="0"/>
              </a:rPr>
              <a:t> непрерывная круглосуточная работа;</a:t>
            </a:r>
          </a:p>
          <a:p>
            <a:pPr marL="36000" defTabSz="896938">
              <a:buFontTx/>
              <a:buChar char="•"/>
            </a:pPr>
            <a:r>
              <a:rPr lang="ru-RU" sz="1300" dirty="0">
                <a:latin typeface="Times New Roman" pitchFamily="18" charset="0"/>
              </a:rPr>
              <a:t> обдув пространства перед защитным стеклом ТВ камеры сжатым воздухом для предотвращения попадания на стекло пыли и брызг;</a:t>
            </a:r>
          </a:p>
          <a:p>
            <a:pPr marL="36000" defTabSz="896938">
              <a:buFontTx/>
              <a:buChar char="•"/>
            </a:pPr>
            <a:r>
              <a:rPr lang="ru-RU" sz="1300" dirty="0">
                <a:latin typeface="Times New Roman" pitchFamily="18" charset="0"/>
              </a:rPr>
              <a:t> защита ТВ камеры от переполюсовки   питающего напряжения; </a:t>
            </a:r>
          </a:p>
          <a:p>
            <a:pPr marL="36000" defTabSz="896938"/>
            <a:r>
              <a:rPr lang="ru-RU" sz="1300" dirty="0">
                <a:latin typeface="Times New Roman" pitchFamily="18" charset="0"/>
              </a:rPr>
              <a:t>• высокая устойчивость к воздействию магнитных полей;</a:t>
            </a:r>
          </a:p>
          <a:p>
            <a:pPr marL="36000" defTabSz="896938"/>
            <a:r>
              <a:rPr lang="ru-RU" sz="1300" dirty="0">
                <a:latin typeface="Times New Roman" pitchFamily="18" charset="0"/>
              </a:rPr>
              <a:t>• передача видеосигнала и питания ТВ камеры по одному коаксиальному кабелю; </a:t>
            </a:r>
          </a:p>
          <a:p>
            <a:pPr marL="36000" defTabSz="896938"/>
            <a:r>
              <a:rPr lang="ru-RU" sz="1300" dirty="0">
                <a:latin typeface="Times New Roman" pitchFamily="18" charset="0"/>
              </a:rPr>
              <a:t>• дополнительно по требованию заказчика: </a:t>
            </a:r>
          </a:p>
          <a:p>
            <a:pPr marL="36000" defTabSz="896938"/>
            <a:r>
              <a:rPr lang="ru-RU" sz="1300" dirty="0">
                <a:latin typeface="Times New Roman" pitchFamily="18" charset="0"/>
              </a:rPr>
              <a:t>   - запись видеоизображений в различных заданных режимах, просмотр записанной информации; </a:t>
            </a:r>
          </a:p>
          <a:p>
            <a:pPr marL="36000" defTabSz="896938"/>
            <a:r>
              <a:rPr lang="ru-RU" sz="1300" dirty="0">
                <a:latin typeface="Times New Roman" pitchFamily="18" charset="0"/>
              </a:rPr>
              <a:t>   - передача видеоинформации в локальные и глобальные(Internet) компьютерные сети.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B96585-13FC-43C0-AC45-8CF3290357F7}"/>
              </a:ext>
            </a:extLst>
          </p:cNvPr>
          <p:cNvSpPr/>
          <p:nvPr/>
        </p:nvSpPr>
        <p:spPr>
          <a:xfrm>
            <a:off x="251520" y="855687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для наблюдения за различными технологическими процессами в зонах с повышенной температурой окружающей среды до+250°С, на предприятиях стекольной промышленности.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8722E7-0E0C-4483-BB53-051C04702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0" b="98034" l="6000" r="99500">
                        <a14:foregroundMark x1="44583" y1="72846" x2="73917" y2="93727"/>
                        <a14:foregroundMark x1="74333" y1="59925" x2="95500" y2="72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646756"/>
            <a:ext cx="4895931" cy="4357379"/>
          </a:xfrm>
          <a:prstGeom prst="rect">
            <a:avLst/>
          </a:prstGeom>
        </p:spPr>
      </p:pic>
    </p:spTree>
  </p:cSld>
  <p:clrMapOvr>
    <a:masterClrMapping/>
  </p:clrMapOvr>
  <p:transition spd="slow" advTm="155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2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5834</TotalTime>
  <Words>1192</Words>
  <Application>Microsoft Office PowerPoint</Application>
  <PresentationFormat>Экран (4:3)</PresentationFormat>
  <Paragraphs>127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Марковская СА</cp:lastModifiedBy>
  <cp:revision>393</cp:revision>
  <dcterms:created xsi:type="dcterms:W3CDTF">2015-04-01T07:28:31Z</dcterms:created>
  <dcterms:modified xsi:type="dcterms:W3CDTF">2021-10-04T11:33:47Z</dcterms:modified>
</cp:coreProperties>
</file>