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A6"/>
    <a:srgbClr val="F6C2C2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1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3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1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9685-FBE5-401E-B1FC-457D77B5161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5D57-6C4E-417B-9B19-F23D70BA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ov.ru/ru/activity/govservices/2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k.exportcenter.ru/ru/registration/step-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export.exportcenter.ru/event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3000">
              <a:schemeClr val="bg1"/>
            </a:gs>
            <a:gs pos="83000">
              <a:srgbClr val="F6C2C2"/>
            </a:gs>
            <a:gs pos="100000">
              <a:srgbClr val="FF8989">
                <a:alpha val="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6595" y="813783"/>
            <a:ext cx="8200445" cy="465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Подача заявки на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участия в </a:t>
            </a:r>
            <a:r>
              <a:rPr lang="ru-RU" dirty="0" err="1" smtClean="0"/>
              <a:t>выставочно</a:t>
            </a:r>
            <a:r>
              <a:rPr lang="ru-RU" dirty="0" smtClean="0"/>
              <a:t>-ярмарочных мероприятиях в Информационной системе «Одно окно»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B87160B-3A94-0142-ABE6-CD53839C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901" y="241897"/>
            <a:ext cx="2277180" cy="4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 smtClean="0"/>
              <a:t>Сдать первичные отчеты, подписать протокол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4" y="1935359"/>
            <a:ext cx="3323647" cy="1802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5" y="3737967"/>
            <a:ext cx="3355966" cy="1743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663" y="1566027"/>
            <a:ext cx="33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Уведомления: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8" y="1933406"/>
            <a:ext cx="2608075" cy="1800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7639" y="1566027"/>
            <a:ext cx="33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Необходимо заполнить: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9" y="3737070"/>
            <a:ext cx="2608076" cy="2166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1287" y="1807625"/>
            <a:ext cx="417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Подписать </a:t>
            </a:r>
            <a:r>
              <a:rPr lang="ru-RU" sz="2000" b="1" dirty="0" err="1" smtClean="0"/>
              <a:t>УКЭПом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402" y="4597622"/>
            <a:ext cx="3754382" cy="1792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91402" y="4208536"/>
            <a:ext cx="375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Протокол: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87" y="2504699"/>
            <a:ext cx="4153479" cy="12068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91402" y="2148692"/>
            <a:ext cx="41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Отчет: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1292361" y="35445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0890125" y="6264688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495713" y="3587364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467886" y="576955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489322" y="35445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34" y="188281"/>
            <a:ext cx="7483006" cy="1325563"/>
          </a:xfrm>
        </p:spPr>
        <p:txBody>
          <a:bodyPr/>
          <a:lstStyle/>
          <a:p>
            <a:r>
              <a:rPr lang="ru-RU" dirty="0" smtClean="0"/>
              <a:t>Сдать ежеквартальные отчеты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36" y="1846162"/>
            <a:ext cx="374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Уведомления: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4" y="4145051"/>
            <a:ext cx="3749365" cy="1956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4" y="2293231"/>
            <a:ext cx="3749365" cy="1851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2215494"/>
            <a:ext cx="3041332" cy="2603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760" y="1846162"/>
            <a:ext cx="30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Заполнить информацию: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5664004"/>
            <a:ext cx="7509566" cy="437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29760" y="5294672"/>
            <a:ext cx="30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подписания </a:t>
            </a:r>
            <a:r>
              <a:rPr lang="ru-RU" dirty="0" err="1" smtClean="0"/>
              <a:t>УКЭПом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9851" y="2215494"/>
            <a:ext cx="4219475" cy="32578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19851" y="1840162"/>
            <a:ext cx="30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заполнения: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414919" y="4663440"/>
            <a:ext cx="304932" cy="21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91179" y="39509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1764066" y="5299159"/>
            <a:ext cx="28971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660262" y="5629603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0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63379" y="2975483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53111" y="2054213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67547" y="6005751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39397" y="5030887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55432" y="3950792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>
            <a:off x="834886" y="1262866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834887" y="466445"/>
            <a:ext cx="615563" cy="2491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450" y="1042786"/>
            <a:ext cx="5618260" cy="434449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Авторизоваться на сайте</a:t>
            </a:r>
            <a:endParaRPr lang="ru-RU" sz="36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BD567DB-B221-407F-9265-2C1523B5149A}"/>
              </a:ext>
            </a:extLst>
          </p:cNvPr>
          <p:cNvCxnSpPr>
            <a:cxnSpLocks/>
          </p:cNvCxnSpPr>
          <p:nvPr/>
        </p:nvCxnSpPr>
        <p:spPr>
          <a:xfrm flipH="1">
            <a:off x="632122" y="783457"/>
            <a:ext cx="3979" cy="4910628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294197" y="118890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21258" y="315048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irce Bold" panose="020B0602020203020203" pitchFamily="34" charset="-52"/>
              </a:rPr>
              <a:t>1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441159" y="1713195"/>
            <a:ext cx="9720827" cy="68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Найти нужное мероприятие и заполнить анкету об участии на сайте</a:t>
            </a:r>
            <a:endParaRPr lang="ru-RU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68674" y="2679329"/>
            <a:ext cx="5459233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Подписать заявку УКЭП</a:t>
            </a:r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450450" y="227190"/>
            <a:ext cx="5459233" cy="483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Убедиться, что у Вас есть УКЭП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499146" y="3478506"/>
            <a:ext cx="7144910" cy="94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Получить результат рассмотрения заявки и подписать соглашение об участии</a:t>
            </a:r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294197" y="915253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294197" y="1711616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308443" y="2627774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300496" y="3646097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296508" y="4670547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413009" y="4749444"/>
            <a:ext cx="6906371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Поучаствовать в мероприятии</a:t>
            </a:r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341904" y="5660354"/>
            <a:ext cx="691765" cy="700094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450449" y="5734882"/>
            <a:ext cx="6906371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Сдать отчеты, подписать протокол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21258" y="1114087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2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25235" y="1902722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35502" y="2818880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27555" y="3845123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35502" y="4866859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D22BDCE-A9B4-45E2-8B9C-352BE241FACF}"/>
              </a:ext>
            </a:extLst>
          </p:cNvPr>
          <p:cNvSpPr txBox="1"/>
          <p:nvPr/>
        </p:nvSpPr>
        <p:spPr>
          <a:xfrm>
            <a:off x="172942" y="5859380"/>
            <a:ext cx="10296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</a:rPr>
              <a:t>7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B87160B-3A94-0142-ABE6-CD53839C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901" y="241897"/>
            <a:ext cx="2277180" cy="4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07" y="249511"/>
            <a:ext cx="8684172" cy="717441"/>
          </a:xfrm>
        </p:spPr>
        <p:txBody>
          <a:bodyPr/>
          <a:lstStyle/>
          <a:p>
            <a:r>
              <a:rPr lang="ru-RU" dirty="0" smtClean="0"/>
              <a:t>Убедиться, что у Вас есть УКЭП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3007" y="1258066"/>
            <a:ext cx="11028676" cy="3892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УКЭП – усиленная квалифицированная электронная подпись.</a:t>
            </a:r>
          </a:p>
          <a:p>
            <a:pPr marL="0" indent="0">
              <a:buNone/>
            </a:pPr>
            <a:r>
              <a:rPr lang="ru-RU" sz="2000" i="1" dirty="0" smtClean="0"/>
              <a:t>Без установленной УКЭП Вам не удастся подать заявку.</a:t>
            </a:r>
          </a:p>
          <a:p>
            <a:pPr marL="0" indent="0">
              <a:buNone/>
            </a:pPr>
            <a:r>
              <a:rPr lang="ru-RU" dirty="0" smtClean="0"/>
              <a:t>Информацию о том, где и как Вы можете получить УКЭП можно найти на сайте министерства цифрового развития, связи и массовых коммуникаций: </a:t>
            </a:r>
            <a:r>
              <a:rPr lang="ru-RU" dirty="0" smtClean="0">
                <a:hlinkClick r:id="rId3"/>
              </a:rPr>
              <a:t>https://digital.gov.ru/ru/activity/govservices/2/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Обращаем Ваше внимание, что документы (заявка, соглашение, протокол) подписываются непосредственно в системе «Одно окно», поэтому Вам необходимо обеспечить себя возможностью подписания документов в </a:t>
            </a:r>
            <a:r>
              <a:rPr lang="en-US" dirty="0" smtClean="0"/>
              <a:t>Web-</a:t>
            </a:r>
            <a:r>
              <a:rPr lang="ru-RU" dirty="0" smtClean="0"/>
              <a:t>представлении.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77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253"/>
            <a:ext cx="10515600" cy="6758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Ссылка: </a:t>
            </a:r>
            <a:r>
              <a:rPr lang="fr-FR" dirty="0" smtClean="0">
                <a:hlinkClick r:id="rId3"/>
              </a:rPr>
              <a:t>https://lk.exportcenter.ru/ru/registration/step-1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438697"/>
            <a:ext cx="8684172" cy="717441"/>
          </a:xfrm>
        </p:spPr>
        <p:txBody>
          <a:bodyPr/>
          <a:lstStyle/>
          <a:p>
            <a:r>
              <a:rPr lang="ru-RU" dirty="0" smtClean="0"/>
              <a:t>Авторизоваться на сайте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3090"/>
            <a:ext cx="8187559" cy="429454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98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 smtClean="0"/>
              <a:t>Найти нужное мероприятие и заполнить анкету об участии на сайте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63" y="1711471"/>
            <a:ext cx="7685690" cy="5497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Ссылка: </a:t>
            </a:r>
            <a:r>
              <a:rPr lang="fr-FR" dirty="0" smtClean="0">
                <a:hlinkClick r:id="rId3"/>
              </a:rPr>
              <a:t>https://myexport.exportcenter.ru/events/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189" r="15639"/>
          <a:stretch/>
        </p:blipFill>
        <p:spPr>
          <a:xfrm>
            <a:off x="157655" y="2510275"/>
            <a:ext cx="4824248" cy="366811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572001" y="5591503"/>
            <a:ext cx="409902" cy="1"/>
          </a:xfrm>
          <a:prstGeom prst="straightConnector1">
            <a:avLst/>
          </a:prstGeom>
          <a:ln cmpd="sng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6674" r="16635"/>
          <a:stretch/>
        </p:blipFill>
        <p:spPr>
          <a:xfrm>
            <a:off x="5549463" y="2510275"/>
            <a:ext cx="4719144" cy="366811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9858705" y="4041227"/>
            <a:ext cx="409902" cy="1"/>
          </a:xfrm>
          <a:prstGeom prst="straightConnector1">
            <a:avLst/>
          </a:prstGeom>
          <a:ln cmpd="sng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054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 smtClean="0"/>
              <a:t>Найти нужное мероприятие и заполнить анкету об участии на сайте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3" y="1750694"/>
            <a:ext cx="5610322" cy="2837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39" y="1750693"/>
            <a:ext cx="5403904" cy="2837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663" y="4693079"/>
            <a:ext cx="56103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Необходимо заполнить 4 раздела: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 компании – общая информация о компании;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 продукции – продукция, которую Вы планируете экспонировать на мероприятии;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Анкета – пожелания по застройке выставочного стенда;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Справка – подтвердите соответствие Вашей компании на дату подачи заявки.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2013" y="4720003"/>
            <a:ext cx="561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Часть информации будет заполнена/</a:t>
            </a:r>
            <a:r>
              <a:rPr lang="ru-RU" sz="1600" dirty="0" err="1" smtClean="0"/>
              <a:t>предзаполнена</a:t>
            </a:r>
            <a:r>
              <a:rPr lang="ru-RU" sz="1600" dirty="0" smtClean="0"/>
              <a:t> из Вашего личного кабинета.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6868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 smtClean="0"/>
              <a:t>Подписать заявку УКЭП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2" y="1690156"/>
            <a:ext cx="5282201" cy="324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325" y="1720424"/>
            <a:ext cx="4196846" cy="318280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2" idx="3"/>
            <a:endCxn id="6" idx="1"/>
          </p:cNvCxnSpPr>
          <p:nvPr/>
        </p:nvCxnSpPr>
        <p:spPr>
          <a:xfrm>
            <a:off x="5549463" y="3311827"/>
            <a:ext cx="1655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0552387" y="4702912"/>
            <a:ext cx="0" cy="5327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508238" y="479165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2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247" y="151703"/>
            <a:ext cx="10515600" cy="1325563"/>
          </a:xfrm>
        </p:spPr>
        <p:txBody>
          <a:bodyPr/>
          <a:lstStyle/>
          <a:p>
            <a:r>
              <a:rPr lang="ru-RU" dirty="0" smtClean="0"/>
              <a:t>Получить результат рассмотрения заявки и подписать соглашение об участии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4" y="2320494"/>
            <a:ext cx="3023713" cy="1957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4" y="4646840"/>
            <a:ext cx="3023713" cy="1751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464" y="1674163"/>
            <a:ext cx="302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Уведомление в личном кабинете: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464" y="4277508"/>
            <a:ext cx="302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Уведомление на почту: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326" y="1534189"/>
            <a:ext cx="3859565" cy="292798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910442" y="417443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327" y="4571921"/>
            <a:ext cx="3859565" cy="2039016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7910442" y="6099976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74450" y="1858829"/>
            <a:ext cx="260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Соглашение подписывается </a:t>
            </a:r>
            <a:r>
              <a:rPr lang="ru-RU" dirty="0" err="1" smtClean="0"/>
              <a:t>УКЭПом</a:t>
            </a:r>
            <a:r>
              <a:rPr lang="ru-RU" dirty="0" smtClean="0"/>
              <a:t> внутри ИС «Одно окно»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591682" y="390011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73522" y="6003235"/>
            <a:ext cx="579437" cy="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7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60000"/>
                <a:lumOff val="40000"/>
              </a:schemeClr>
            </a:gs>
            <a:gs pos="46000">
              <a:schemeClr val="bg1"/>
            </a:gs>
            <a:gs pos="69000">
              <a:schemeClr val="bg1"/>
            </a:gs>
            <a:gs pos="100000">
              <a:srgbClr val="FCB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5" y="1335372"/>
            <a:ext cx="4309343" cy="2872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65" y="3277275"/>
            <a:ext cx="5138180" cy="342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07" y="1265294"/>
            <a:ext cx="5204128" cy="346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E5750B-8919-4D87-9D49-41EA2397DD97}"/>
              </a:ext>
            </a:extLst>
          </p:cNvPr>
          <p:cNvSpPr/>
          <p:nvPr/>
        </p:nvSpPr>
        <p:spPr>
          <a:xfrm>
            <a:off x="10552387" y="160932"/>
            <a:ext cx="1479948" cy="1457662"/>
          </a:xfrm>
          <a:prstGeom prst="ellipse">
            <a:avLst/>
          </a:prstGeom>
          <a:solidFill>
            <a:srgbClr val="22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663" y="293031"/>
            <a:ext cx="10515600" cy="1325563"/>
          </a:xfrm>
        </p:spPr>
        <p:txBody>
          <a:bodyPr/>
          <a:lstStyle/>
          <a:p>
            <a:r>
              <a:rPr lang="ru-RU" dirty="0" smtClean="0"/>
              <a:t>Поучаствовать в мероприятии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35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308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Circe Bold</vt:lpstr>
      <vt:lpstr>Тема Office</vt:lpstr>
      <vt:lpstr>Подача заявки на софинансирование участия в выставочно-ярмарочных мероприятиях в Информационной системе «Одно окно»</vt:lpstr>
      <vt:lpstr>Авторизоваться на сайте</vt:lpstr>
      <vt:lpstr>Убедиться, что у Вас есть УКЭП</vt:lpstr>
      <vt:lpstr>Авторизоваться на сайте</vt:lpstr>
      <vt:lpstr>Найти нужное мероприятие и заполнить анкету об участии на сайте</vt:lpstr>
      <vt:lpstr>Найти нужное мероприятие и заполнить анкету об участии на сайте</vt:lpstr>
      <vt:lpstr>Подписать заявку УКЭП</vt:lpstr>
      <vt:lpstr>Получить результат рассмотрения заявки и подписать соглашение об участии</vt:lpstr>
      <vt:lpstr>Поучаствовать в мероприятии</vt:lpstr>
      <vt:lpstr>Сдать первичные отчеты, подписать протокол</vt:lpstr>
      <vt:lpstr>Сдать ежеквартальные отчеты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заявки на софинансирование участия в выставочно-ярмарочных мероприятиях в Информационной системе «Одно окно»</dc:title>
  <dc:creator>Олейник Петр Александрович</dc:creator>
  <cp:lastModifiedBy>Николаева Ксения Александровна</cp:lastModifiedBy>
  <cp:revision>19</cp:revision>
  <dcterms:created xsi:type="dcterms:W3CDTF">2020-12-19T14:40:09Z</dcterms:created>
  <dcterms:modified xsi:type="dcterms:W3CDTF">2020-12-24T07:09:34Z</dcterms:modified>
</cp:coreProperties>
</file>